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6.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7.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8.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9.xml" ContentType="application/vnd.openxmlformats-officedocument.theme+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theme/theme10.xml" ContentType="application/vnd.openxmlformats-officedocument.theme+xml"/>
  <Override PartName="/ppt/tags/tag4.xml" ContentType="application/vnd.openxmlformats-officedocument.presentationml.tags+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984" r:id="rId4"/>
    <p:sldMasterId id="2147485840" r:id="rId5"/>
    <p:sldMasterId id="2147486029" r:id="rId6"/>
    <p:sldMasterId id="2147486051" r:id="rId7"/>
    <p:sldMasterId id="2147486085" r:id="rId8"/>
    <p:sldMasterId id="2147486166" r:id="rId9"/>
    <p:sldMasterId id="2147486188" r:id="rId10"/>
    <p:sldMasterId id="2147486243" r:id="rId11"/>
    <p:sldMasterId id="2147486307" r:id="rId12"/>
    <p:sldMasterId id="2147486343" r:id="rId13"/>
    <p:sldMasterId id="2147486448" r:id="rId14"/>
  </p:sldMasterIdLst>
  <p:notesMasterIdLst>
    <p:notesMasterId r:id="rId76"/>
  </p:notesMasterIdLst>
  <p:sldIdLst>
    <p:sldId id="2147469723" r:id="rId15"/>
    <p:sldId id="2147469724" r:id="rId16"/>
    <p:sldId id="2076138694" r:id="rId17"/>
    <p:sldId id="2076138695" r:id="rId18"/>
    <p:sldId id="2076138707" r:id="rId19"/>
    <p:sldId id="2076138712" r:id="rId20"/>
    <p:sldId id="268" r:id="rId21"/>
    <p:sldId id="2076138688" r:id="rId22"/>
    <p:sldId id="2076138689" r:id="rId23"/>
    <p:sldId id="2076138692" r:id="rId24"/>
    <p:sldId id="275" r:id="rId25"/>
    <p:sldId id="276" r:id="rId26"/>
    <p:sldId id="2076138622" r:id="rId27"/>
    <p:sldId id="2076138709" r:id="rId28"/>
    <p:sldId id="2076138673" r:id="rId29"/>
    <p:sldId id="2076138690" r:id="rId30"/>
    <p:sldId id="2076138686" r:id="rId31"/>
    <p:sldId id="271" r:id="rId32"/>
    <p:sldId id="272" r:id="rId33"/>
    <p:sldId id="285" r:id="rId34"/>
    <p:sldId id="2076138691" r:id="rId35"/>
    <p:sldId id="2076138696" r:id="rId36"/>
    <p:sldId id="281" r:id="rId37"/>
    <p:sldId id="2076138710" r:id="rId38"/>
    <p:sldId id="2145706074" r:id="rId39"/>
    <p:sldId id="2145706067" r:id="rId40"/>
    <p:sldId id="2141411237" r:id="rId41"/>
    <p:sldId id="2145706068" r:id="rId42"/>
    <p:sldId id="2145706070" r:id="rId43"/>
    <p:sldId id="2145705982" r:id="rId44"/>
    <p:sldId id="2145706040" r:id="rId45"/>
    <p:sldId id="2145706071" r:id="rId46"/>
    <p:sldId id="2145706072" r:id="rId47"/>
    <p:sldId id="2145706075" r:id="rId48"/>
    <p:sldId id="2145706076" r:id="rId49"/>
    <p:sldId id="2076138713" r:id="rId50"/>
    <p:sldId id="291" r:id="rId51"/>
    <p:sldId id="8443" r:id="rId52"/>
    <p:sldId id="2076138711" r:id="rId53"/>
    <p:sldId id="2076138702" r:id="rId54"/>
    <p:sldId id="283" r:id="rId55"/>
    <p:sldId id="2076138705" r:id="rId56"/>
    <p:sldId id="2145706073" r:id="rId57"/>
    <p:sldId id="2145706079" r:id="rId58"/>
    <p:sldId id="2076137256" r:id="rId59"/>
    <p:sldId id="2076137257" r:id="rId60"/>
    <p:sldId id="2076137258" r:id="rId61"/>
    <p:sldId id="2076137555" r:id="rId62"/>
    <p:sldId id="11343" r:id="rId63"/>
    <p:sldId id="2076136432" r:id="rId64"/>
    <p:sldId id="2145706077" r:id="rId65"/>
    <p:sldId id="2145706078" r:id="rId66"/>
    <p:sldId id="2076138604" r:id="rId67"/>
    <p:sldId id="2076138605" r:id="rId68"/>
    <p:sldId id="2076138606" r:id="rId69"/>
    <p:sldId id="2076138615" r:id="rId70"/>
    <p:sldId id="2076138616" r:id="rId71"/>
    <p:sldId id="2076138617" r:id="rId72"/>
    <p:sldId id="2076138619" r:id="rId73"/>
    <p:sldId id="2076138620" r:id="rId74"/>
    <p:sldId id="207613862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07E5237-92AF-4ED2-A7A4-30BAF429E05B}">
          <p14:sldIdLst>
            <p14:sldId id="2147469723"/>
            <p14:sldId id="2147469724"/>
            <p14:sldId id="2076138694"/>
            <p14:sldId id="2076138695"/>
            <p14:sldId id="2076138707"/>
          </p14:sldIdLst>
        </p14:section>
        <p14:section name=".NET on Azure" id="{32DA01CE-D7A0-4D2E-B0B1-45A951E7628A}">
          <p14:sldIdLst>
            <p14:sldId id="2076138712"/>
            <p14:sldId id="268"/>
            <p14:sldId id="2076138688"/>
            <p14:sldId id="2076138689"/>
            <p14:sldId id="2076138692"/>
            <p14:sldId id="275"/>
            <p14:sldId id="276"/>
            <p14:sldId id="2076138622"/>
            <p14:sldId id="2076138709"/>
            <p14:sldId id="2076138673"/>
            <p14:sldId id="2076138690"/>
            <p14:sldId id="2076138686"/>
            <p14:sldId id="271"/>
            <p14:sldId id="272"/>
            <p14:sldId id="285"/>
            <p14:sldId id="2076138691"/>
            <p14:sldId id="2076138696"/>
            <p14:sldId id="281"/>
            <p14:sldId id="2076138710"/>
          </p14:sldIdLst>
        </p14:section>
        <p14:section name="Modernize with .NET Core" id="{7ABD1CFC-4B77-4AB1-BD6B-6655DE4C5E34}">
          <p14:sldIdLst>
            <p14:sldId id="2145706074"/>
            <p14:sldId id="2145706067"/>
            <p14:sldId id="2141411237"/>
            <p14:sldId id="2145706068"/>
            <p14:sldId id="2145706070"/>
            <p14:sldId id="2145705982"/>
            <p14:sldId id="2145706040"/>
            <p14:sldId id="2145706071"/>
            <p14:sldId id="2145706072"/>
          </p14:sldIdLst>
        </p14:section>
        <p14:section name="Close" id="{A0644AA6-E96D-4F55-A1A6-10B4614FC9D4}">
          <p14:sldIdLst>
            <p14:sldId id="2145706075"/>
            <p14:sldId id="2145706076"/>
            <p14:sldId id="2076138713"/>
            <p14:sldId id="291"/>
          </p14:sldIdLst>
        </p14:section>
        <p14:section name="Supporting Slides" id="{788A7D24-441F-474C-AF39-04C7EA2C4882}">
          <p14:sldIdLst>
            <p14:sldId id="8443"/>
            <p14:sldId id="2076138711"/>
            <p14:sldId id="2076138702"/>
            <p14:sldId id="283"/>
            <p14:sldId id="2076138705"/>
            <p14:sldId id="2145706073"/>
          </p14:sldIdLst>
        </p14:section>
        <p14:section name="Modernize with Containers" id="{FCED570F-6432-4AA6-AECC-5FB1C18B30CF}">
          <p14:sldIdLst>
            <p14:sldId id="2145706079"/>
            <p14:sldId id="2076137256"/>
            <p14:sldId id="2076137257"/>
            <p14:sldId id="2076137258"/>
            <p14:sldId id="2076137555"/>
            <p14:sldId id="11343"/>
            <p14:sldId id="2076136432"/>
            <p14:sldId id="2145706077"/>
            <p14:sldId id="2145706078"/>
          </p14:sldIdLst>
        </p14:section>
        <p14:section name="L200 Proof Point Slides" id="{1F2FD5C5-CE21-4234-9D88-86562665C3BA}">
          <p14:sldIdLst>
            <p14:sldId id="2076138604"/>
            <p14:sldId id="2076138605"/>
            <p14:sldId id="2076138606"/>
            <p14:sldId id="2076138615"/>
            <p14:sldId id="2076138616"/>
            <p14:sldId id="2076138617"/>
            <p14:sldId id="2076138619"/>
            <p14:sldId id="2076138620"/>
            <p14:sldId id="20761386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8A76200-4E0A-4B1F-3803-191D8A8CF07E}" name="Susannah Sharp" initials="SS" userId="S::susannah.sharp_thespurgroup.com#ext#@microsoft.onmicrosoft.com::ecffa2ef-bed3-4fd5-af6b-1facc4b55acb" providerId="AD"/>
  <p188:author id="{7CB24C01-3EBD-CE08-BB94-17E5538FF4BE}" name="Beth Massi" initials="BM" userId="S::bethma@microsoft.com::bd08b5aa-02b2-43fc-b15c-eeea7517ad71" providerId="AD"/>
  <p188:author id="{061CA30F-510A-5A98-D74A-7580FA425EC7}" name="JT Rose" initials="JR" userId="S::johrose@microsoft.com::a2989fc8-d4e2-4adb-8aae-204060a66c50" providerId="AD"/>
  <p188:author id="{3E93B076-1DCB-707D-BEA7-0E5F873F9A14}" name="Naga Surendran" initials="NS" userId="S::nasurend@microsoft.com::c505db41-f5b0-4f48-8cbe-08c5c92b54a1" providerId="AD"/>
  <p188:author id="{0B207A83-EE0B-1474-2B39-435521732DE7}" name="Wisam Hirzalla" initials="WH" userId="S::wihirzal@microsoft.com::2d08f4c2-e095-44b4-81d4-db6aac5cfba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F"/>
    <a:srgbClr val="E5E5E5"/>
    <a:srgbClr val="0067B5"/>
    <a:srgbClr val="409ADF"/>
    <a:srgbClr val="AD6211"/>
    <a:srgbClr val="6C6C6C"/>
    <a:srgbClr val="246BA0"/>
    <a:srgbClr val="4A4A4C"/>
    <a:srgbClr val="0070C0"/>
    <a:srgbClr val="3192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7AB602-516F-22B2-69EA-E59D7C74FE21}" v="27" dt="2021-10-11T15:06:02.482"/>
    <p1510:client id="{AE6BC06D-CC99-4927-88D3-41D9DE08180B}" v="1" dt="2021-10-05T15:38:43.2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68978" autoAdjust="0"/>
  </p:normalViewPr>
  <p:slideViewPr>
    <p:cSldViewPr snapToGrid="0">
      <p:cViewPr varScale="1">
        <p:scale>
          <a:sx n="78" d="100"/>
          <a:sy n="78" d="100"/>
        </p:scale>
        <p:origin x="1074"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16" Type="http://schemas.openxmlformats.org/officeDocument/2006/relationships/slide" Target="slides/slide2.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7.xml"/><Relationship Id="rId82" Type="http://schemas.microsoft.com/office/2018/10/relationships/authors" Target="authors.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7.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5.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Sheet2!$C$1</c:f>
              <c:strCache>
                <c:ptCount val="1"/>
                <c:pt idx="0">
                  <c:v>Requests/Sec</c:v>
                </c:pt>
              </c:strCache>
            </c:strRef>
          </c:tx>
          <c:spPr>
            <a:solidFill>
              <a:srgbClr val="0078D4"/>
            </a:solidFill>
            <a:ln>
              <a:noFill/>
            </a:ln>
            <a:effectLst/>
          </c:spPr>
          <c:invertIfNegative val="0"/>
          <c:dPt>
            <c:idx val="1"/>
            <c:invertIfNegative val="0"/>
            <c:bubble3D val="0"/>
            <c:spPr>
              <a:solidFill>
                <a:srgbClr val="8661C5">
                  <a:lumMod val="40000"/>
                  <a:lumOff val="60000"/>
                </a:srgbClr>
              </a:solidFill>
              <a:ln>
                <a:noFill/>
              </a:ln>
              <a:effectLst/>
            </c:spPr>
            <c:extLst>
              <c:ext xmlns:c16="http://schemas.microsoft.com/office/drawing/2014/chart" uri="{C3380CC4-5D6E-409C-BE32-E72D297353CC}">
                <c16:uniqueId val="{00000001-CA9D-4C4B-A980-E8DFC971EC90}"/>
              </c:ext>
            </c:extLst>
          </c:dPt>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Sheet2!$B$2:$B$6</c:f>
              <c:strCache>
                <c:ptCount val="5"/>
                <c:pt idx="0">
                  <c:v>Rust</c:v>
                </c:pt>
                <c:pt idx="1">
                  <c:v>.NET</c:v>
                </c:pt>
                <c:pt idx="2">
                  <c:v>Go</c:v>
                </c:pt>
                <c:pt idx="3">
                  <c:v>C++</c:v>
                </c:pt>
                <c:pt idx="4">
                  <c:v>Java</c:v>
                </c:pt>
              </c:strCache>
            </c:strRef>
          </c:cat>
          <c:val>
            <c:numRef>
              <c:f>Sheet2!$C$2:$C$6</c:f>
              <c:numCache>
                <c:formatCode>#,##0</c:formatCode>
                <c:ptCount val="5"/>
                <c:pt idx="0">
                  <c:v>50256</c:v>
                </c:pt>
                <c:pt idx="1">
                  <c:v>48399</c:v>
                </c:pt>
                <c:pt idx="2">
                  <c:v>47609</c:v>
                </c:pt>
                <c:pt idx="3">
                  <c:v>45282</c:v>
                </c:pt>
                <c:pt idx="4">
                  <c:v>36125</c:v>
                </c:pt>
              </c:numCache>
            </c:numRef>
          </c:val>
          <c:extLst>
            <c:ext xmlns:c16="http://schemas.microsoft.com/office/drawing/2014/chart" uri="{C3380CC4-5D6E-409C-BE32-E72D297353CC}">
              <c16:uniqueId val="{00000002-CA9D-4C4B-A980-E8DFC971EC90}"/>
            </c:ext>
          </c:extLst>
        </c:ser>
        <c:dLbls>
          <c:dLblPos val="outEnd"/>
          <c:showLegendKey val="0"/>
          <c:showVal val="1"/>
          <c:showCatName val="0"/>
          <c:showSerName val="0"/>
          <c:showPercent val="0"/>
          <c:showBubbleSize val="0"/>
        </c:dLbls>
        <c:gapWidth val="444"/>
        <c:axId val="326174495"/>
        <c:axId val="209698607"/>
      </c:barChart>
      <c:catAx>
        <c:axId val="326174495"/>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tx1"/>
                </a:solidFill>
                <a:latin typeface="+mn-lt"/>
                <a:ea typeface="+mn-ea"/>
                <a:cs typeface="+mn-cs"/>
              </a:defRPr>
            </a:pPr>
            <a:endParaRPr lang="en-US"/>
          </a:p>
        </c:txPr>
        <c:crossAx val="209698607"/>
        <c:crosses val="autoZero"/>
        <c:auto val="1"/>
        <c:lblAlgn val="ctr"/>
        <c:lblOffset val="100"/>
        <c:noMultiLvlLbl val="0"/>
      </c:catAx>
      <c:valAx>
        <c:axId val="209698607"/>
        <c:scaling>
          <c:orientation val="minMax"/>
        </c:scaling>
        <c:delete val="1"/>
        <c:axPos val="l"/>
        <c:numFmt formatCode="#,##0" sourceLinked="1"/>
        <c:majorTickMark val="none"/>
        <c:minorTickMark val="none"/>
        <c:tickLblPos val="nextTo"/>
        <c:crossAx val="3261744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78406-BCCA-48E0-8E77-C9320DBA1FCD}" type="datetimeFigureOut">
              <a:rPr lang="en-US" smtClean="0"/>
              <a:t>3/28/2022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17EA5-3AF2-4FED-8323-7D57325BDF7B}" type="slidenum">
              <a:rPr lang="en-US" smtClean="0"/>
              <a:t>‹#›</a:t>
            </a:fld>
            <a:endParaRPr lang="en-US"/>
          </a:p>
        </p:txBody>
      </p:sp>
    </p:spTree>
    <p:extLst>
      <p:ext uri="{BB962C8B-B14F-4D97-AF65-F5344CB8AC3E}">
        <p14:creationId xmlns:p14="http://schemas.microsoft.com/office/powerpoint/2010/main" val="4023217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zure.microsoft.com/en-us/overview/security/"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zure.microsoft.com/en-us/overview/trusted-cloud/"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pricing/dev-tes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azure.microsoft.com%2Fen-us%2Fresources%2Fforrester-tei-azure-serverless%2F&amp;data=02%7C01%7Cjohrose%40microsoft.com%7C0f92507ae7704fd8e4ec08d8244d93c0%7C72f988bf86f141af91ab2d7cd011db47%7C1%7C0%7C637299262890327382&amp;sdata=WD5cD6fmQcvInm2jbyIH4%2F5nHuqcNU%2FB2iJyoT6rG8Y%3D&amp;reserved=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insights.stackoverflow.com/survey/2019#most-loved-dreaded-and-wanted"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octoverse.github.com/" TargetMode="External"/><Relationship Id="rId4" Type="http://schemas.openxmlformats.org/officeDocument/2006/relationships/hyperlink" Target="https://github.com/cncf/velocity/"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gigaom.com/report/sql-transaction-processing-price-performance-testing-azure-eas-vs-aws-r5a/" TargetMode="External"/><Relationship Id="rId3" Type="http://schemas.openxmlformats.org/officeDocument/2006/relationships/hyperlink" Target="https://ms.portal.azure.com/#blade/Microsoft_Azure_Migrate/AmhContainersBlade" TargetMode="External"/><Relationship Id="rId7" Type="http://schemas.openxmlformats.org/officeDocument/2006/relationships/hyperlink" Target="http://www.tpc.org/332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www.tpc.org/3329" TargetMode="External"/><Relationship Id="rId5" Type="http://schemas.openxmlformats.org/officeDocument/2006/relationships/hyperlink" Target="http://www.tpc.org/3331" TargetMode="External"/><Relationship Id="rId4" Type="http://schemas.openxmlformats.org/officeDocument/2006/relationships/hyperlink" Target="http://www.tpc.org/408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gartner.com/smarterwithgartner/6-best-practices-for-creating-a-container-platform-strategy/"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github.com/features/actions" TargetMode="External"/><Relationship Id="rId4" Type="http://schemas.openxmlformats.org/officeDocument/2006/relationships/hyperlink" Target="https://azure.microsoft.com/mediahandler/files/resourcefiles/forrester-tei-azure-serverless/The%20TEI%20of%20Azure%20Serverless%20Platform.pdf"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ql-database/sql-database-automatic-tuning"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docs.microsoft.com/en-us/azure/advisor/advisor-cost-recommendations" TargetMode="External"/><Relationship Id="rId5" Type="http://schemas.openxmlformats.org/officeDocument/2006/relationships/hyperlink" Target="https://docs.microsoft.com/en-us/azure/azure-monitor/learn/quick-monitor-portal" TargetMode="External"/><Relationship Id="rId4" Type="http://schemas.openxmlformats.org/officeDocument/2006/relationships/hyperlink" Target="https://docs.microsoft.com/en-us/sql/relational-databases/performance/intelligent-query-processing?view=sql-server-ver15"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zure.microsoft.com/mediahandler/files/resourcefiles/forrester-tei-azure-serverless/The%20TEI%20of%20Azure%20Serverless%20Platform.pdf"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docs.microsoft.com/en-us/azure/app-service/deploy-staging-slots"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azure-monitor/platform/autoscale-get-started"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azure/app-service/deploy-best-practices#use-deployment-slots"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spnet/core/fundamentals/logging/?view=aspnetcore-3.1"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docs.microsoft.com/en-us/azure/app-service/webjobs-create"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visualstudio/debugger/remote-debugging-azure?view=vs-2019"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docs.microsoft.com/en-US/visualstudio/deployment/quickstart-deploy-to-azure?view=vs-2019" TargetMode="External"/><Relationship Id="rId5" Type="http://schemas.openxmlformats.org/officeDocument/2006/relationships/hyperlink" Target="https://docs.microsoft.com/en-us/azure/app-service/deploy-github-actions" TargetMode="External"/><Relationship Id="rId4" Type="http://schemas.openxmlformats.org/officeDocument/2006/relationships/hyperlink" Target="https://docs.microsoft.com/en-us/visualstudio/debugger/debug-live-azure-applications?view=vs-2019"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zure.microsoft.com/en-us/services/api-management/#security"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app-service/app-service-security-controls" TargetMode="External"/><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hyperlink" Target="https://docs.microsoft.com/en-us/azure/key-vault/general/tutorial-net-create-vault-azure-web-app" TargetMode="External"/><Relationship Id="rId4" Type="http://schemas.openxmlformats.org/officeDocument/2006/relationships/hyperlink" Target="https://docs.microsoft.com/en-us/azure/app-service/overview-authentication-authoriza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a:lstStyle/>
          <a:p>
            <a:r>
              <a:rPr lang="en-US" sz="1000" kern="1200">
                <a:solidFill>
                  <a:schemeClr val="tx1"/>
                </a:solidFill>
                <a:effectLst/>
                <a:latin typeface="+mn-lt"/>
                <a:ea typeface="+mn-ea"/>
                <a:cs typeface="+mn-cs"/>
              </a:rPr>
              <a:t>Companies are being forced to transform themselves and that trend is only accelerating as “physical first” business models are being tested and digital channels being strained as customer and employees are being asked to engage with brands and businesses remotely. </a:t>
            </a:r>
          </a:p>
          <a:p>
            <a:endParaRPr lang="en-US" sz="1000" kern="1200">
              <a:solidFill>
                <a:schemeClr val="tx1"/>
              </a:solidFill>
              <a:effectLst/>
              <a:latin typeface="+mn-lt"/>
              <a:ea typeface="+mn-ea"/>
              <a:cs typeface="+mn-cs"/>
            </a:endParaRPr>
          </a:p>
          <a:p>
            <a:r>
              <a:rPr lang="en-US" sz="1000" kern="1200">
                <a:solidFill>
                  <a:schemeClr val="tx1"/>
                </a:solidFill>
                <a:effectLst/>
                <a:latin typeface="+mn-lt"/>
                <a:ea typeface="+mn-ea"/>
                <a:cs typeface="+mn-cs"/>
              </a:rPr>
              <a:t>Those that make the transformation survive, as it is of economic imperative to do so. For many, that transformation begins with .NET and SQL which have been the foundation of modern web experiences for over twenty years</a:t>
            </a:r>
          </a:p>
          <a:p>
            <a:endParaRPr lang="en-US" sz="1000" kern="1200">
              <a:solidFill>
                <a:schemeClr val="tx1"/>
              </a:solidFill>
              <a:effectLst/>
              <a:latin typeface="+mn-lt"/>
              <a:ea typeface="+mn-ea"/>
              <a:cs typeface="+mn-cs"/>
            </a:endParaRPr>
          </a:p>
          <a:p>
            <a:endParaRPr lang="en-US" sz="10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https://www.gartner.com/en/newsroom/press-releases/2018-09-12-gartner-forecasts-worldwide-public-cloud-revenue-to-grow-17-percent-in-2019</a:t>
            </a:r>
            <a:endParaRPr lang="en-US" sz="800" kern="1200">
              <a:solidFill>
                <a:schemeClr val="tx1"/>
              </a:solidFill>
              <a:effectLst/>
              <a:latin typeface="+mn-lt"/>
              <a:ea typeface="+mn-ea"/>
              <a:cs typeface="+mn-cs"/>
            </a:endParaRPr>
          </a:p>
          <a:p>
            <a:r>
              <a:rPr lang="en-US" sz="1000">
                <a:hlinkClick r:id="rId3"/>
              </a:rPr>
              <a:t>https://azure.microsoft.com/en-us/overview/security/</a:t>
            </a:r>
            <a:endParaRPr lang="en-US" sz="1000"/>
          </a:p>
          <a:p>
            <a:r>
              <a:rPr lang="en-US" sz="1000">
                <a:hlinkClick r:id="rId4"/>
              </a:rPr>
              <a:t>https://azure.microsoft.com/en-us/overview/trusted-cloud/</a:t>
            </a:r>
            <a:r>
              <a:rPr lang="en-US" sz="1000"/>
              <a:t> - Azure invests over $1B USD in security R&amp;D, and analyzes 6.5 trillion threat signals daily </a:t>
            </a:r>
            <a:endParaRPr lang="en-US" sz="800" kern="1200">
              <a:solidFill>
                <a:schemeClr val="tx1"/>
              </a:solidFill>
              <a:effectLst/>
              <a:latin typeface="+mn-lt"/>
              <a:ea typeface="+mn-ea"/>
              <a:cs typeface="+mn-cs"/>
            </a:endParaRPr>
          </a:p>
          <a:p>
            <a:endParaRPr lang="en-US" sz="10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42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Arial" panose="020B0604020202020204" pitchFamily="34" charset="0"/>
              <a:buNone/>
            </a:pPr>
            <a:r>
              <a:rPr lang="en-US" sz="900" kern="1200" dirty="0">
                <a:solidFill>
                  <a:schemeClr val="tx1"/>
                </a:solidFill>
                <a:latin typeface="Segoe UI" panose="020B0502040204020203" pitchFamily="34" charset="0"/>
                <a:ea typeface="+mn-ea"/>
                <a:cs typeface="+mn-cs"/>
              </a:rPr>
              <a:t>A .NET app approach on Azure allows you to reduce costs and realize the full value of your teams and your web applications.</a:t>
            </a:r>
          </a:p>
          <a:p>
            <a:pPr marL="0" marR="0" indent="0">
              <a:lnSpc>
                <a:spcPct val="107000"/>
              </a:lnSpc>
              <a:spcBef>
                <a:spcPts val="0"/>
              </a:spcBef>
              <a:spcAft>
                <a:spcPts val="800"/>
              </a:spcAft>
              <a:buFont typeface="Arial" panose="020B0604020202020204" pitchFamily="34" charset="0"/>
              <a:buNone/>
            </a:pPr>
            <a:endParaRPr lang="en-US" sz="900" kern="1200" dirty="0">
              <a:solidFill>
                <a:schemeClr val="tx1"/>
              </a:solidFill>
              <a:latin typeface="Segoe UI" panose="020B0502040204020203" pitchFamily="34" charset="0"/>
              <a:ea typeface="+mn-ea"/>
              <a:cs typeface="+mn-cs"/>
            </a:endParaRPr>
          </a:p>
          <a:p>
            <a:pPr marL="171450" marR="0" lvl="0"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900" kern="1200" dirty="0">
                <a:solidFill>
                  <a:schemeClr val="tx1"/>
                </a:solidFill>
                <a:latin typeface="Segoe UI" panose="020B0502040204020203" pitchFamily="34" charset="0"/>
                <a:ea typeface="+mn-ea"/>
                <a:cs typeface="+mn-cs"/>
              </a:rPr>
              <a:t>Allow your teams to focus on </a:t>
            </a:r>
            <a:r>
              <a:rPr lang="en-US" sz="900" b="0" kern="1200" dirty="0">
                <a:solidFill>
                  <a:schemeClr val="tx1"/>
                </a:solidFill>
                <a:latin typeface="Segoe UI" panose="020B0502040204020203" pitchFamily="34" charset="0"/>
                <a:ea typeface="+mn-ea"/>
                <a:cs typeface="+mn-cs"/>
              </a:rPr>
              <a:t>what matters most by offloading management of your apps and data to Azure. Azure offers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 end to end hosting platform, fine-tuned to run .NET apps powered by evergreen SQL, which never needs to be patched or updated and is always running the latest version.</a:t>
            </a: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b="0" kern="1200" dirty="0">
                <a:solidFill>
                  <a:schemeClr val="tx1"/>
                </a:solidFill>
                <a:latin typeface="Segoe UI" panose="020B0502040204020203" pitchFamily="34" charset="0"/>
                <a:ea typeface="+mn-ea"/>
                <a:cs typeface="+mn-cs"/>
              </a:rPr>
              <a:t>Leverage the power of built-in intelligence capabilities that surface opportunities for you to save. An example of this is </a:t>
            </a:r>
            <a:r>
              <a:rPr kumimoji="0" lang="en-US" sz="9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out of the box monitoring for ASP.NET applications and AI-powered SQL optimizations.</a:t>
            </a: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endParaRPr lang="en-US" sz="900" b="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b="0" kern="1200" dirty="0">
                <a:solidFill>
                  <a:schemeClr val="tx1"/>
                </a:solidFill>
                <a:latin typeface="Segoe UI" panose="020B0502040204020203" pitchFamily="34" charset="0"/>
                <a:ea typeface="+mn-ea"/>
                <a:cs typeface="+mn-cs"/>
              </a:rPr>
              <a:t>Get more cloud for less with Azure Hybrid Benefit—savings can amount up to 85% off with pay as you go rates.</a:t>
            </a:r>
          </a:p>
          <a:p>
            <a:pPr marL="0" marR="0" indent="0">
              <a:lnSpc>
                <a:spcPct val="107000"/>
              </a:lnSpc>
              <a:spcBef>
                <a:spcPts val="0"/>
              </a:spcBef>
              <a:spcAft>
                <a:spcPts val="800"/>
              </a:spcAft>
              <a:buFont typeface="Arial" panose="020B0604020202020204" pitchFamily="34" charset="0"/>
              <a:buNone/>
            </a:pPr>
            <a:endParaRPr lang="en-US" sz="900" b="0"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dirty="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900" b="1" kern="1200" dirty="0">
                <a:solidFill>
                  <a:schemeClr val="tx1"/>
                </a:solidFill>
                <a:latin typeface="Segoe UI" panose="020B0502040204020203" pitchFamily="34" charset="0"/>
                <a:ea typeface="+mn-ea"/>
                <a:cs typeface="+mn-cs"/>
              </a:rPr>
              <a:t>T: So what other benefits can you expect? &lt;click&gt;</a:t>
            </a:r>
          </a:p>
          <a:p>
            <a:pPr marL="0" marR="0" indent="0">
              <a:lnSpc>
                <a:spcPct val="107000"/>
              </a:lnSpc>
              <a:spcBef>
                <a:spcPts val="0"/>
              </a:spcBef>
              <a:spcAft>
                <a:spcPts val="800"/>
              </a:spcAft>
              <a:buFont typeface="Arial" panose="020B0604020202020204" pitchFamily="34" charset="0"/>
              <a:buNone/>
            </a:pPr>
            <a:endParaRPr lang="en-US" sz="900" b="1" kern="1200" dirty="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83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r>
              <a:rPr lang="en-US" dirty="0"/>
              <a:t>The value that can be realized through .NET app migration to Azure is not trivial.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Take advantage of Azure offers that ease the burden of migration and experimentation. </a:t>
            </a:r>
            <a:r>
              <a:rPr lang="en-US" sz="1200" kern="1200" dirty="0">
                <a:solidFill>
                  <a:schemeClr val="tx1"/>
                </a:solidFill>
                <a:effectLst/>
                <a:latin typeface="+mn-lt"/>
                <a:ea typeface="+mn-ea"/>
                <a:cs typeface="+mn-cs"/>
              </a:rPr>
              <a:t>Qualify for discounted rates to support your ongoing </a:t>
            </a:r>
            <a:r>
              <a:rPr lang="en-US" sz="1200" u="sng" kern="1200" dirty="0">
                <a:solidFill>
                  <a:schemeClr val="tx1"/>
                </a:solidFill>
                <a:effectLst/>
                <a:latin typeface="+mn-lt"/>
                <a:ea typeface="+mn-ea"/>
                <a:cs typeface="+mn-cs"/>
                <a:hlinkClick r:id="rId3"/>
              </a:rPr>
              <a:t>development and testing </a:t>
            </a:r>
            <a:r>
              <a:rPr lang="en-US" sz="1200" kern="1200" dirty="0">
                <a:solidFill>
                  <a:schemeClr val="tx1"/>
                </a:solidFill>
                <a:effectLst/>
                <a:latin typeface="+mn-lt"/>
                <a:ea typeface="+mn-ea"/>
                <a:cs typeface="+mn-cs"/>
              </a:rPr>
              <a:t>on Azure. </a:t>
            </a:r>
            <a:r>
              <a:rPr lang="en-US" dirty="0"/>
              <a:t>Customers can expect to save up to 49% on data and infrastructure with the Enterprise Dev/Test offer.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a:t>
            </a:r>
            <a:r>
              <a:rPr lang="en-US" sz="1200" kern="1200" dirty="0">
                <a:solidFill>
                  <a:schemeClr val="tx1"/>
                </a:solidFill>
                <a:effectLst/>
                <a:latin typeface="+mn-lt"/>
                <a:ea typeface="+mn-ea"/>
                <a:cs typeface="+mn-cs"/>
              </a:rPr>
              <a:t>developers and database admins see up to a 50% increase in efficiency and team velocity and companies can realize up to a 414% 3-year ROI with Azure Managed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T: Let’s take a look at how a Microsoft customer has optimized costs on Azure. &lt;click&gt;</a:t>
            </a:r>
          </a:p>
          <a:p>
            <a:endParaRPr lang="en-US" dirty="0"/>
          </a:p>
          <a:p>
            <a:r>
              <a:rPr lang="en-US" sz="1800" u="sng" dirty="0">
                <a:solidFill>
                  <a:srgbClr val="0563C1"/>
                </a:solidFill>
                <a:effectLst/>
                <a:latin typeface="Calibri" panose="020F0502020204030204" pitchFamily="34" charset="0"/>
                <a:ea typeface="Times New Roman" panose="02020603050405020304" pitchFamily="18" charset="0"/>
                <a:hlinkClick r:id="rId4"/>
              </a:rPr>
              <a:t>https://azure.microsoft.com/en-us/resources/forrester-tei-azure-serverless/</a:t>
            </a:r>
            <a:endParaRPr lang="en-US" sz="1800" u="sng" dirty="0">
              <a:solidFill>
                <a:srgbClr val="0563C1"/>
              </a:solidFill>
              <a:effectLst/>
              <a:latin typeface="Calibri" panose="020F0502020204030204" pitchFamily="34"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512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Ignite we invested heavily in our platform to improve both price and performance </a:t>
            </a:r>
          </a:p>
          <a:p>
            <a:endParaRPr lang="en-US" dirty="0"/>
          </a:p>
          <a:p>
            <a:r>
              <a:rPr lang="en-US" sz="1200" b="1" dirty="0">
                <a:effectLst/>
                <a:latin typeface="Calibri" panose="020F0502020204030204" pitchFamily="34" charset="0"/>
              </a:rPr>
              <a:t>App Service Premium (V3) Plan </a:t>
            </a:r>
            <a:r>
              <a:rPr lang="en-US" sz="1200" b="0" dirty="0">
                <a:effectLst/>
                <a:latin typeface="Calibri" panose="020F0502020204030204" pitchFamily="34" charset="0"/>
              </a:rPr>
              <a:t>which</a:t>
            </a:r>
            <a:r>
              <a:rPr lang="en-US" sz="1200" b="1" dirty="0">
                <a:effectLst/>
                <a:latin typeface="Calibri" panose="020F0502020204030204" pitchFamily="34" charset="0"/>
              </a:rPr>
              <a:t> </a:t>
            </a:r>
            <a:r>
              <a:rPr lang="en-US" sz="1200" dirty="0">
                <a:effectLst/>
                <a:latin typeface="Calibri" panose="020F0502020204030204" pitchFamily="34" charset="0"/>
              </a:rPr>
              <a:t>leverages the latest Azure VM hardware to deliver improved performance and better scalability. This offering includes more powerful 2,4, and 8 </a:t>
            </a:r>
            <a:r>
              <a:rPr lang="en-US" sz="1200" dirty="0" err="1">
                <a:effectLst/>
                <a:latin typeface="Calibri" panose="020F0502020204030204" pitchFamily="34" charset="0"/>
              </a:rPr>
              <a:t>vCcore</a:t>
            </a:r>
            <a:r>
              <a:rPr lang="en-US" sz="1200" dirty="0">
                <a:effectLst/>
                <a:latin typeface="Calibri" panose="020F0502020204030204" pitchFamily="34" charset="0"/>
              </a:rPr>
              <a:t> options with memory stretching up to 32 gigs to better support large, enterprise web applications. Offered at a 20% discount vs. comparable PV2 configurations this is our most performant and cost competitive offering to date.</a:t>
            </a:r>
          </a:p>
          <a:p>
            <a:endParaRPr lang="en-US" sz="1200" b="1" dirty="0">
              <a:effectLst/>
              <a:latin typeface="Calibri" panose="020F0502020204030204" pitchFamily="34" charset="0"/>
            </a:endParaRPr>
          </a:p>
          <a:p>
            <a:r>
              <a:rPr lang="en-US" sz="1200" b="1" dirty="0">
                <a:effectLst/>
                <a:latin typeface="Calibri" panose="020F0502020204030204" pitchFamily="34" charset="0"/>
              </a:rPr>
              <a:t>One of the most important new capabilities in Premiumv3 is the long awaited GA of Windows Containers support which</a:t>
            </a:r>
            <a:r>
              <a:rPr lang="en-US" sz="1200" dirty="0">
                <a:effectLst/>
                <a:latin typeface="Calibri" panose="020F0502020204030204" pitchFamily="34" charset="0"/>
              </a:rPr>
              <a:t> is available in more regions and updated with full support for regional network integration, Private Link and Managed Server Identity. Starting October 1, customers can lift and shift a wide variety of .NET framework applications, including those using COM+ and those with OS dependencies and take advantage of the fully managed features of App Service. </a:t>
            </a:r>
          </a:p>
          <a:p>
            <a:endParaRPr lang="en-US" sz="1200" dirty="0">
              <a:effectLst/>
              <a:latin typeface="Calibri" panose="020F0502020204030204" pitchFamily="34" charset="0"/>
            </a:endParaRPr>
          </a:p>
          <a:p>
            <a:r>
              <a:rPr lang="en-US" sz="1200" b="1" dirty="0">
                <a:effectLst/>
                <a:latin typeface="Calibri" panose="020F0502020204030204" pitchFamily="34" charset="0"/>
              </a:rPr>
              <a:t>This plan is roughly 20% cheaper than PAYG rates for Pv2 </a:t>
            </a:r>
            <a:r>
              <a:rPr lang="en-US" sz="1200" b="0" dirty="0">
                <a:effectLst/>
                <a:latin typeface="Calibri" panose="020F0502020204030204" pitchFamily="34" charset="0"/>
              </a:rPr>
              <a:t>and we’ve introduced new Dev/Test rates for non-production workloads (around 40% off PAYG) and also introduced new Reserved Instance pricing for production workloads offering savings up to 55% for a three year commitment. </a:t>
            </a:r>
            <a:endParaRPr lang="en-US" b="1" dirty="0"/>
          </a:p>
        </p:txBody>
      </p:sp>
      <p:sp>
        <p:nvSpPr>
          <p:cNvPr id="4" name="Slide Number Placeholder 3"/>
          <p:cNvSpPr>
            <a:spLocks noGrp="1"/>
          </p:cNvSpPr>
          <p:nvPr>
            <p:ph type="sldNum" sz="quarter" idx="5"/>
          </p:nvPr>
        </p:nvSpPr>
        <p:spPr/>
        <p:txBody>
          <a:bodyPr/>
          <a:lstStyle/>
          <a:p>
            <a:fld id="{7ECB8DA3-FD2E-4B5E-8E42-FD4F1A74B25E}" type="slidenum">
              <a:rPr lang="en-US" smtClean="0"/>
              <a:t>14</a:t>
            </a:fld>
            <a:endParaRPr lang="en-US"/>
          </a:p>
        </p:txBody>
      </p:sp>
    </p:spTree>
    <p:extLst>
      <p:ext uri="{BB962C8B-B14F-4D97-AF65-F5344CB8AC3E}">
        <p14:creationId xmlns:p14="http://schemas.microsoft.com/office/powerpoint/2010/main" val="145387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r>
              <a:rPr lang="en-US" sz="1200" b="0" i="0" u="none" strike="noStrike" kern="1200" dirty="0">
                <a:solidFill>
                  <a:schemeClr val="tx1"/>
                </a:solidFill>
                <a:effectLst/>
                <a:latin typeface="+mn-lt"/>
                <a:ea typeface="+mn-ea"/>
                <a:cs typeface="+mn-cs"/>
              </a:rPr>
              <a:t>Here we see how Premera migrated their website to the cloud and realized to their bottom line.</a:t>
            </a: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When not-for-profit health plan company Premera Blue Cross decided to increase customer convenience and amp up its website performance, it embraced the cloud. The company sought a highly reliable, highly secure solution for its customers.</a:t>
            </a:r>
          </a:p>
          <a:p>
            <a:pPr rtl="0" eaLnBrk="1" fontAlgn="ctr" latinLnBrk="0" hangingPunct="1"/>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Premera turned to Microsoft Azure, especially Azure App Service, which forms the service tier for its crucial user interface and other services. The company uses App Service diagnostics to guide its self-troubleshooting experience—reactively and proactively.</a:t>
            </a:r>
          </a:p>
          <a:p>
            <a:pPr rtl="0" eaLnBrk="1" fontAlgn="ctr" latinLnBrk="0" hangingPunct="1"/>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The company is rapidly reducing infrastructure costs, and its developers are preventing problems before they occur with the proactive diagnostics. That means lower costs, higher customer satisfaction, and an effective team.</a:t>
            </a:r>
          </a:p>
          <a:p>
            <a:endParaRPr lang="en-US"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cs typeface="Segoe UI" panose="020B0502040204020203" pitchFamily="34" charset="0"/>
            </a:endParaRPr>
          </a:p>
          <a:p>
            <a:endParaRPr lang="en-US" dirty="0">
              <a:cs typeface="Segoe UI" panose="020B0502040204020203" pitchFamily="34" charset="0"/>
            </a:endParaRPr>
          </a:p>
        </p:txBody>
      </p:sp>
    </p:spTree>
    <p:extLst>
      <p:ext uri="{BB962C8B-B14F-4D97-AF65-F5344CB8AC3E}">
        <p14:creationId xmlns:p14="http://schemas.microsoft.com/office/powerpoint/2010/main" val="21981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improving cash flow, let’s examine how migration of your .NET applications to Azure will allow them to scale to meet any fluctuations in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2908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more people working, connecting, and shopping online demands on your applications are at an all time high.  </a:t>
            </a:r>
          </a:p>
          <a:p>
            <a:endParaRPr lang="en-US" dirty="0"/>
          </a:p>
          <a:p>
            <a:r>
              <a:rPr lang="en-US" dirty="0"/>
              <a:t>The ability to quickly scale your apps to meet this increased demand is critical to meeting the needs of your customers, however scaling your web apps to meet changes in demand isn’t always simple.</a:t>
            </a:r>
          </a:p>
          <a:p>
            <a:endParaRPr lang="en-US" dirty="0"/>
          </a:p>
          <a:p>
            <a:r>
              <a:rPr lang="en-US" dirty="0"/>
              <a:t>IT leaders need to consider and prioritize a host of various issues:</a:t>
            </a:r>
          </a:p>
          <a:p>
            <a:pPr marL="171450" indent="-171450">
              <a:buFont typeface="Arial" panose="020B0604020202020204" pitchFamily="34" charset="0"/>
              <a:buChar char="•"/>
            </a:pPr>
            <a:r>
              <a:rPr lang="en-US" dirty="0"/>
              <a:t>Physical resource limitations</a:t>
            </a:r>
          </a:p>
          <a:p>
            <a:pPr marL="171450" indent="-171450">
              <a:buFont typeface="Arial" panose="020B0604020202020204" pitchFamily="34" charset="0"/>
              <a:buChar char="•"/>
            </a:pPr>
            <a:r>
              <a:rPr lang="en-US" dirty="0"/>
              <a:t>Adaptation to changing requirements</a:t>
            </a:r>
          </a:p>
          <a:p>
            <a:pPr marL="171450" indent="-171450">
              <a:buFont typeface="Arial" panose="020B0604020202020204" pitchFamily="34" charset="0"/>
              <a:buChar char="•"/>
            </a:pPr>
            <a:r>
              <a:rPr lang="en-US" dirty="0"/>
              <a:t>Memory management issues</a:t>
            </a:r>
          </a:p>
          <a:p>
            <a:pPr marL="171450" indent="-171450">
              <a:buFont typeface="Arial" panose="020B0604020202020204" pitchFamily="34" charset="0"/>
              <a:buChar char="•"/>
            </a:pPr>
            <a:r>
              <a:rPr lang="en-US" dirty="0"/>
              <a:t>Backup and database restore difficulties</a:t>
            </a:r>
          </a:p>
          <a:p>
            <a:pPr marL="171450" indent="-171450">
              <a:buFont typeface="Arial" panose="020B0604020202020204" pitchFamily="34" charset="0"/>
              <a:buChar char="•"/>
            </a:pPr>
            <a:r>
              <a:rPr lang="en-US" dirty="0"/>
              <a:t>Database engine efficiency</a:t>
            </a:r>
          </a:p>
          <a:p>
            <a:pPr marL="171450" indent="-171450">
              <a:buFont typeface="Arial" panose="020B0604020202020204" pitchFamily="34" charset="0"/>
              <a:buChar char="•"/>
            </a:pPr>
            <a:r>
              <a:rPr lang="en-US" dirty="0"/>
              <a:t>Server configuration optimization</a:t>
            </a:r>
          </a:p>
          <a:p>
            <a:endParaRPr lang="en-US" dirty="0"/>
          </a:p>
          <a:p>
            <a:r>
              <a:rPr lang="en-US" dirty="0"/>
              <a:t>With a .NET app approach on Azure, you can be confident that your web apps will be able to scale to handle any increase in traffic. Let’s take a look at how.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&lt;click&gt;</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764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more people working, connecting, and shopping online, demands on your applications are at an all time high, and global pandemic has only accelerated this uptick. With websites being, in some cases, the only way to interact with customers, it’s more imperative than ever that they be available and reliable when you customers visit them.</a:t>
            </a:r>
          </a:p>
          <a:p>
            <a:endParaRPr lang="en-US"/>
          </a:p>
          <a:p>
            <a:r>
              <a:rPr lang="en-US"/>
              <a:t>The ability to quickly scale your apps to meet this increased demand is critical to meeting the needs of your customers. With a .NET app approach on Azure, you can be confident that your web apps will be able to scale to handle any increase in traffic—in times of disruption and beyond.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0746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Arial" panose="020B0604020202020204" pitchFamily="34" charset="0"/>
              <a:buNone/>
            </a:pPr>
            <a:r>
              <a:rPr lang="en-US" sz="900" kern="1200">
                <a:solidFill>
                  <a:schemeClr val="tx1"/>
                </a:solidFill>
                <a:latin typeface="Segoe UI" panose="020B0502040204020203" pitchFamily="34" charset="0"/>
                <a:ea typeface="+mn-ea"/>
                <a:cs typeface="+mn-cs"/>
              </a:rPr>
              <a:t>Azure can help to scale .NET applications in three key areas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a:solidFill>
                  <a:schemeClr val="tx1"/>
                </a:solidFill>
                <a:latin typeface="Segoe UI" panose="020B0502040204020203" pitchFamily="34" charset="0"/>
                <a:ea typeface="+mn-ea"/>
                <a:cs typeface="+mn-cs"/>
              </a:rPr>
              <a:t>An enterprise grade web hosting platform allows business to easily right-size infrastructure to meet demand. </a:t>
            </a:r>
            <a:r>
              <a:rPr kumimoji="0" lang="en-US" sz="9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Power your app on an enterprise grade web hosting platform that serves over </a:t>
            </a:r>
            <a:r>
              <a:rPr kumimoji="0" lang="en-US" sz="900" b="1"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2 million sites </a:t>
            </a:r>
            <a:r>
              <a:rPr kumimoji="0" lang="en-US" sz="9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and processes </a:t>
            </a:r>
            <a:r>
              <a:rPr kumimoji="0" lang="en-US" sz="900" b="1"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41 billion requests </a:t>
            </a:r>
            <a:r>
              <a:rPr kumimoji="0" lang="en-US" sz="9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and </a:t>
            </a:r>
            <a:r>
              <a:rPr kumimoji="0" lang="en-US" sz="900" b="1"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9 trillion SQL queries </a:t>
            </a:r>
            <a:r>
              <a:rPr kumimoji="0" lang="en-US" sz="900" b="0" i="0" u="none" strike="noStrike" kern="1200" cap="none" spc="0" normalizeH="0" baseline="0" noProof="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per day</a:t>
            </a:r>
            <a:r>
              <a:rPr lang="en-US" sz="900" kern="1200">
                <a:solidFill>
                  <a:schemeClr val="tx1"/>
                </a:solidFill>
                <a:latin typeface="Segoe UI" panose="020B0502040204020203" pitchFamily="34" charset="0"/>
                <a:ea typeface="+mn-ea"/>
                <a:cs typeface="+mn-cs"/>
              </a:rPr>
              <a:t> </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a:solidFill>
                  <a:schemeClr val="tx1"/>
                </a:solidFill>
                <a:latin typeface="Segoe UI" panose="020B0502040204020203" pitchFamily="34" charset="0"/>
                <a:ea typeface="+mn-ea"/>
                <a:cs typeface="+mn-cs"/>
              </a:rPr>
              <a:t>In terms of efficiency, with PaaS services built for SQL and .NET you can be sure that you can build with confidence from day 1. 	</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r>
              <a:rPr lang="en-US" sz="900" kern="1200">
                <a:solidFill>
                  <a:schemeClr val="tx1"/>
                </a:solidFill>
                <a:latin typeface="Segoe UI" panose="020B0502040204020203" pitchFamily="34" charset="0"/>
                <a:ea typeface="+mn-ea"/>
                <a:cs typeface="+mn-cs"/>
              </a:rPr>
              <a:t>And in terms of security, </a:t>
            </a:r>
            <a:r>
              <a:rPr lang="en-US" sz="900">
                <a:cs typeface="Segoe UI" panose="020B0502040204020203" pitchFamily="34" charset="0"/>
              </a:rPr>
              <a:t>Azure Security Center will </a:t>
            </a:r>
            <a:r>
              <a:rPr lang="en-US" sz="900" kern="1200">
                <a:solidFill>
                  <a:schemeClr val="tx1"/>
                </a:solidFill>
                <a:latin typeface="Segoe UI" panose="020B0502040204020203" pitchFamily="34" charset="0"/>
                <a:ea typeface="+mn-ea"/>
                <a:cs typeface="Segoe UI" panose="020B0502040204020203" pitchFamily="34" charset="0"/>
              </a:rPr>
              <a:t>i</a:t>
            </a:r>
            <a:r>
              <a:rPr lang="en-US" sz="900">
                <a:cs typeface="Segoe UI" panose="020B0502040204020203" pitchFamily="34" charset="0"/>
              </a:rPr>
              <a:t>mprove your security posture and threat protection with extensive compliance certifications.</a:t>
            </a:r>
          </a:p>
          <a:p>
            <a:pPr marL="228600" marR="0" lvl="0" indent="-228600" algn="l" defTabSz="914400" rtl="0" eaLnBrk="1" fontAlgn="auto" latinLnBrk="0" hangingPunct="1">
              <a:lnSpc>
                <a:spcPct val="107000"/>
              </a:lnSpc>
              <a:spcBef>
                <a:spcPts val="0"/>
              </a:spcBef>
              <a:spcAft>
                <a:spcPts val="800"/>
              </a:spcAft>
              <a:buClrTx/>
              <a:buSzTx/>
              <a:buFont typeface="+mj-lt"/>
              <a:buAutoNum type="arabicPeriod"/>
              <a:tabLst/>
              <a:defRPr/>
            </a:pPr>
            <a:endParaRPr lang="en-US" sz="900" kern="1200">
              <a:solidFill>
                <a:schemeClr val="tx1"/>
              </a:solidFill>
              <a:latin typeface="Segoe UI" panose="020B0502040204020203" pitchFamily="34" charset="0"/>
              <a:ea typeface="+mn-ea"/>
              <a:cs typeface="+mn-cs"/>
            </a:endParaRPr>
          </a:p>
          <a:p>
            <a:pPr marL="228600" marR="0" indent="-228600">
              <a:lnSpc>
                <a:spcPct val="107000"/>
              </a:lnSpc>
              <a:spcBef>
                <a:spcPts val="0"/>
              </a:spcBef>
              <a:spcAft>
                <a:spcPts val="800"/>
              </a:spcAft>
              <a:buFont typeface="+mj-lt"/>
              <a:buAutoNum type="arabicPeriod"/>
            </a:pPr>
            <a:endParaRPr lang="en-US" sz="900" kern="120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kern="1200">
                <a:solidFill>
                  <a:schemeClr val="tx1"/>
                </a:solidFill>
                <a:latin typeface="Segoe UI" panose="020B0502040204020203" pitchFamily="34" charset="0"/>
                <a:ea typeface="+mn-ea"/>
                <a:cs typeface="+mn-cs"/>
              </a:rPr>
              <a:t>T: Let’s take a look at how a Microsoft customer has scaled on Azure. &lt;click&gt;</a:t>
            </a:r>
          </a:p>
          <a:p>
            <a:pPr marL="228600" marR="0" indent="-228600">
              <a:lnSpc>
                <a:spcPct val="107000"/>
              </a:lnSpc>
              <a:spcBef>
                <a:spcPts val="0"/>
              </a:spcBef>
              <a:spcAft>
                <a:spcPts val="800"/>
              </a:spcAft>
              <a:buFont typeface="+mj-lt"/>
              <a:buAutoNum type="arabicPeriod"/>
            </a:pPr>
            <a:endParaRPr lang="en-US" sz="900" kern="120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407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panose="020B0502040204020203" pitchFamily="34" charset="0"/>
              </a:rPr>
              <a:t>Microsoft customers in myriad industries are realizing the benefits of simple scalability that comes from migrating their Apps to Azure. </a:t>
            </a:r>
          </a:p>
          <a:p>
            <a:endParaRPr lang="en-US">
              <a:cs typeface="Segoe UI" panose="020B0502040204020203" pitchFamily="34" charset="0"/>
            </a:endParaRPr>
          </a:p>
          <a:p>
            <a:pPr rtl="0" eaLnBrk="1" fontAlgn="auto" latinLnBrk="0" hangingPunct="1"/>
            <a:r>
              <a:rPr lang="en-US" sz="1200" b="0" i="0" u="none" strike="noStrike" kern="1200" err="1">
                <a:solidFill>
                  <a:schemeClr val="tx1"/>
                </a:solidFill>
                <a:effectLst/>
                <a:latin typeface="+mn-lt"/>
                <a:ea typeface="+mn-ea"/>
                <a:cs typeface="+mn-cs"/>
              </a:rPr>
              <a:t>Komplett</a:t>
            </a:r>
            <a:r>
              <a:rPr lang="en-US" sz="1200" b="0" i="0" u="none" strike="noStrike" kern="1200">
                <a:solidFill>
                  <a:schemeClr val="tx1"/>
                </a:solidFill>
                <a:effectLst/>
                <a:latin typeface="+mn-lt"/>
                <a:ea typeface="+mn-ea"/>
                <a:cs typeface="+mn-cs"/>
              </a:rPr>
              <a:t> relied on on-premises datacenters to operate and fulfill a complex e-commerce operation a platform that was not only expensive and time-consuming to maintain, but also limited in its ability to scale up at speed. The company adopted a cloud-first strategy to enhance flexibility and reduce costs</a:t>
            </a:r>
          </a:p>
          <a:p>
            <a:pPr rtl="0" eaLnBrk="1" fontAlgn="auto" latinLnBrk="0" hangingPunct="1"/>
            <a:endParaRPr lang="en-US" sz="1200" b="0" i="0" u="none" strike="noStrike" kern="1200">
              <a:solidFill>
                <a:schemeClr val="tx1"/>
              </a:solidFill>
              <a:effectLst/>
              <a:latin typeface="+mn-lt"/>
              <a:ea typeface="+mn-ea"/>
              <a:cs typeface="+mn-cs"/>
            </a:endParaRPr>
          </a:p>
          <a:p>
            <a:pPr rtl="0" eaLnBrk="1" fontAlgn="auto" latinLnBrk="0" hangingPunct="1"/>
            <a:r>
              <a:rPr lang="en-US" sz="1200" b="0" i="0" u="none" strike="noStrike" kern="1200">
                <a:solidFill>
                  <a:schemeClr val="tx1"/>
                </a:solidFill>
                <a:effectLst/>
                <a:latin typeface="+mn-lt"/>
                <a:ea typeface="+mn-ea"/>
                <a:cs typeface="+mn-cs"/>
              </a:rPr>
              <a:t>Within five months </a:t>
            </a:r>
            <a:r>
              <a:rPr lang="en-US" sz="1200" b="0" i="0" u="none" strike="noStrike" kern="1200" err="1">
                <a:solidFill>
                  <a:schemeClr val="tx1"/>
                </a:solidFill>
                <a:effectLst/>
                <a:latin typeface="+mn-lt"/>
                <a:ea typeface="+mn-ea"/>
                <a:cs typeface="+mn-cs"/>
              </a:rPr>
              <a:t>Komplet</a:t>
            </a:r>
            <a:r>
              <a:rPr lang="en-US" sz="1200" b="0" i="0" u="none" strike="noStrike" kern="1200">
                <a:solidFill>
                  <a:schemeClr val="tx1"/>
                </a:solidFill>
                <a:effectLst/>
                <a:latin typeface="+mn-lt"/>
                <a:ea typeface="+mn-ea"/>
                <a:cs typeface="+mn-cs"/>
              </a:rPr>
              <a:t> had migrated nearly its entire web platform to Azure, removing the complexity of virtual machines and going straight to Azure App Service environments.</a:t>
            </a:r>
          </a:p>
          <a:p>
            <a:pPr rtl="0" eaLnBrk="1" fontAlgn="auto" latinLnBrk="0" hangingPunct="1"/>
            <a:endParaRPr lang="en-US" sz="1200" b="0" i="0" u="none" strike="noStrike" kern="1200">
              <a:solidFill>
                <a:schemeClr val="tx1"/>
              </a:solidFill>
              <a:effectLst/>
              <a:latin typeface="+mn-lt"/>
              <a:ea typeface="+mn-ea"/>
              <a:cs typeface="+mn-cs"/>
            </a:endParaRPr>
          </a:p>
          <a:p>
            <a:pPr rtl="0" eaLnBrk="1" fontAlgn="auto" latinLnBrk="0" hangingPunct="1"/>
            <a:r>
              <a:rPr lang="en-US" sz="1200" b="0" i="0" u="none" strike="noStrike" kern="1200">
                <a:solidFill>
                  <a:schemeClr val="tx1"/>
                </a:solidFill>
                <a:effectLst/>
                <a:latin typeface="+mn-lt"/>
                <a:ea typeface="+mn-ea"/>
                <a:cs typeface="+mn-cs"/>
              </a:rPr>
              <a:t>Whereas in the past </a:t>
            </a:r>
            <a:r>
              <a:rPr lang="en-US" sz="1200" b="0" i="0" u="none" strike="noStrike" kern="1200" err="1">
                <a:solidFill>
                  <a:schemeClr val="tx1"/>
                </a:solidFill>
                <a:effectLst/>
                <a:latin typeface="+mn-lt"/>
                <a:ea typeface="+mn-ea"/>
                <a:cs typeface="+mn-cs"/>
              </a:rPr>
              <a:t>Komplett</a:t>
            </a:r>
            <a:r>
              <a:rPr lang="en-US" sz="1200" b="0" i="0" u="none" strike="noStrike" kern="1200">
                <a:solidFill>
                  <a:schemeClr val="tx1"/>
                </a:solidFill>
                <a:effectLst/>
                <a:latin typeface="+mn-lt"/>
                <a:ea typeface="+mn-ea"/>
                <a:cs typeface="+mn-cs"/>
              </a:rPr>
              <a:t> had to depend on adding physical hardware to scale for demand, they are now able to easily scale as necessary to get the performance they need by using flexible platform as a service (PaaS) offerings in Azure. Additionally, moving to Azure has given the development team the opportunity to focus on creating innovative features and services rather than performing routine maintenance and operations.</a:t>
            </a:r>
          </a:p>
          <a:p>
            <a:endParaRPr lang="en-US">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panose="020B0502040204020203" pitchFamily="34" charset="0"/>
                <a:ea typeface="+mn-ea"/>
                <a:cs typeface="+mn-cs"/>
              </a:rPr>
              <a:t>&lt;click&gt;</a:t>
            </a:r>
          </a:p>
          <a:p>
            <a:endParaRPr lang="en-US">
              <a:cs typeface="Segoe UI" panose="020B0502040204020203" pitchFamily="34" charset="0"/>
            </a:endParaRPr>
          </a:p>
        </p:txBody>
      </p:sp>
    </p:spTree>
    <p:extLst>
      <p:ext uri="{BB962C8B-B14F-4D97-AF65-F5344CB8AC3E}">
        <p14:creationId xmlns:p14="http://schemas.microsoft.com/office/powerpoint/2010/main" val="2852145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we take a look at the need to adjust to new realities and meet the pressing needs of customers and employees with agility and innovate purposefully to prepare for the future.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9978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dirty="0">
                <a:effectLst/>
                <a:latin typeface="Segoe UI Light" panose="020B0502040204020203" pitchFamily="34" charset="0"/>
                <a:ea typeface="Calibri" panose="020F0502020204030204" pitchFamily="34" charset="0"/>
                <a:cs typeface="Arial" panose="020B0604020202020204" pitchFamily="34" charset="0"/>
              </a:rPr>
              <a:t>While the drivers of modernization vary, increasingly CIOs are looking to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Quickly scale applications and databases experiencing demand and usage spikes </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Prioritize new features based on urgent user need – what are the critical capabilities needed today?</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Focus their IT staff on urgent, priority tasks (not maintenance)</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Rationalize CAPEX for private datacenter investment and optimize their application and data estate</a:t>
            </a:r>
            <a:endParaRPr lang="en-US" sz="1800" dirty="0">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Segoe UI Light" panose="020B0502040204020203" pitchFamily="34" charset="0"/>
                <a:ea typeface="Calibri" panose="020F0502020204030204" pitchFamily="34" charset="0"/>
                <a:cs typeface="Symbol" panose="05050102010706020507" pitchFamily="18" charset="2"/>
              </a:rPr>
              <a:t>Rethink the way they develop apps to reflect new/altered realities “how will we need to do business now”</a:t>
            </a:r>
          </a:p>
          <a:p>
            <a:pPr marL="0" marR="0" lvl="0" indent="0">
              <a:lnSpc>
                <a:spcPct val="107000"/>
              </a:lnSpc>
              <a:spcBef>
                <a:spcPts val="0"/>
              </a:spcBef>
              <a:spcAft>
                <a:spcPts val="80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Symbol" panose="05050102010706020507" pitchFamily="18" charset="2"/>
            </a:endParaRPr>
          </a:p>
        </p:txBody>
      </p:sp>
      <p:sp>
        <p:nvSpPr>
          <p:cNvPr id="4" name="Slide Number Placeholder 3"/>
          <p:cNvSpPr>
            <a:spLocks noGrp="1"/>
          </p:cNvSpPr>
          <p:nvPr>
            <p:ph type="sldNum" sz="quarter" idx="5"/>
          </p:nvPr>
        </p:nvSpPr>
        <p:spPr/>
        <p:txBody>
          <a:bodyPr/>
          <a:lstStyle/>
          <a:p>
            <a:fld id="{C76AE915-B316-4484-9EA0-03EB58256B59}" type="slidenum">
              <a:rPr lang="en-US" smtClean="0"/>
              <a:t>4</a:t>
            </a:fld>
            <a:endParaRPr lang="en-US"/>
          </a:p>
        </p:txBody>
      </p:sp>
    </p:spTree>
    <p:extLst>
      <p:ext uri="{BB962C8B-B14F-4D97-AF65-F5344CB8AC3E}">
        <p14:creationId xmlns:p14="http://schemas.microsoft.com/office/powerpoint/2010/main" val="132520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present climate has created increased impetus for business to diversify the ways they interact with customers, and websites play a central role in these initiatives. From restaurants building out menus and delivery options, to grocery and other retail stores refining and updating their in-store, pickup, and delivery shopping experiences, to doctors connecting with their patients virtually, the demand on web application functionality has never been greater and CIOs are looking to</a:t>
            </a:r>
            <a:r>
              <a:rPr lang="en-US" sz="1200" kern="1200" dirty="0">
                <a:solidFill>
                  <a:schemeClr val="tx1"/>
                </a:solidFill>
                <a:effectLst/>
                <a:latin typeface="+mn-lt"/>
                <a:ea typeface="+mn-ea"/>
                <a:cs typeface="+mn-cs"/>
              </a:rPr>
              <a:t> rapidly ship critical new features to meet fast changing user needs.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6981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mj-lt"/>
              <a:buNone/>
              <a:tabLst/>
              <a:defRPr/>
            </a:pPr>
            <a:r>
              <a:rPr lang="en-US" sz="900" kern="1200" dirty="0">
                <a:solidFill>
                  <a:schemeClr val="tx1"/>
                </a:solidFill>
                <a:latin typeface="Segoe UI" panose="020B0502040204020203" pitchFamily="34" charset="0"/>
                <a:ea typeface="+mn-ea"/>
                <a:cs typeface="+mn-cs"/>
              </a:rPr>
              <a:t>A .NET app approach on Azure enables you to stand up critical capabilities quickly and with confidence, so you can meet any demand as it comes up.</a:t>
            </a:r>
          </a:p>
          <a:p>
            <a:pPr marL="0" marR="0" indent="0">
              <a:lnSpc>
                <a:spcPct val="107000"/>
              </a:lnSpc>
              <a:spcBef>
                <a:spcPts val="0"/>
              </a:spcBef>
              <a:spcAft>
                <a:spcPts val="800"/>
              </a:spcAft>
              <a:buFont typeface="+mj-lt"/>
              <a:buNone/>
            </a:pPr>
            <a:endParaRPr lang="en-US" sz="900" kern="1200" dirty="0">
              <a:solidFill>
                <a:schemeClr val="tx1"/>
              </a:solidFill>
              <a:latin typeface="Segoe UI" panose="020B0502040204020203" pitchFamily="34" charset="0"/>
              <a:ea typeface="+mn-ea"/>
              <a:cs typeface="+mn-cs"/>
            </a:endParaRP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Migration of your .NET applications to Azure allows developers to publish code changes directly to app service quickly responding to changing user needs. </a:t>
            </a: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Developers can also quickly test and deploy these capabilities and connect them to new data sources thereby extending applications to interact with any system.  </a:t>
            </a:r>
          </a:p>
          <a:p>
            <a:pPr marL="171450" marR="0" indent="-171450">
              <a:lnSpc>
                <a:spcPct val="107000"/>
              </a:lnSpc>
              <a:spcBef>
                <a:spcPts val="0"/>
              </a:spcBef>
              <a:spcAft>
                <a:spcPts val="800"/>
              </a:spcAft>
              <a:buFont typeface="Arial" panose="020B0604020202020204" pitchFamily="34" charset="0"/>
              <a:buChar char="•"/>
            </a:pPr>
            <a:r>
              <a:rPr lang="en-US" sz="900" kern="1200" dirty="0">
                <a:solidFill>
                  <a:schemeClr val="tx1"/>
                </a:solidFill>
                <a:latin typeface="Segoe UI" panose="020B0502040204020203" pitchFamily="34" charset="0"/>
                <a:ea typeface="+mn-ea"/>
                <a:cs typeface="+mn-cs"/>
              </a:rPr>
              <a:t>Your dev team will also be able to work and innovate knowing that they are benefitting from comprehensive web application security.</a:t>
            </a:r>
          </a:p>
          <a:p>
            <a:pPr marL="171450" marR="0" indent="-171450">
              <a:lnSpc>
                <a:spcPct val="107000"/>
              </a:lnSpc>
              <a:spcBef>
                <a:spcPts val="0"/>
              </a:spcBef>
              <a:spcAft>
                <a:spcPts val="800"/>
              </a:spcAft>
              <a:buFont typeface="Arial" panose="020B0604020202020204" pitchFamily="34" charset="0"/>
              <a:buChar char="•"/>
            </a:pPr>
            <a:endParaRPr lang="en-US" sz="900" kern="1200" dirty="0">
              <a:solidFill>
                <a:schemeClr val="tx1"/>
              </a:solidFill>
              <a:latin typeface="Segoe UI" panose="020B0502040204020203" pitchFamily="34" charset="0"/>
              <a:ea typeface="+mn-ea"/>
              <a:cs typeface="+mn-cs"/>
            </a:endParaRPr>
          </a:p>
          <a:p>
            <a:pPr marL="0" marR="0" indent="0">
              <a:lnSpc>
                <a:spcPct val="107000"/>
              </a:lnSpc>
              <a:spcBef>
                <a:spcPts val="0"/>
              </a:spcBef>
              <a:spcAft>
                <a:spcPts val="800"/>
              </a:spcAft>
              <a:buFont typeface="+mj-lt"/>
              <a:buNone/>
            </a:pPr>
            <a:r>
              <a:rPr lang="en-US" sz="900" b="1" i="1" kern="1200" dirty="0">
                <a:solidFill>
                  <a:schemeClr val="tx1"/>
                </a:solidFill>
                <a:latin typeface="Segoe UI" panose="020B0502040204020203" pitchFamily="34" charset="0"/>
                <a:ea typeface="+mn-ea"/>
                <a:cs typeface="+mn-cs"/>
              </a:rPr>
              <a:t>[Speaker guidance: Click on icons to view L200 drill down slide for more detailed proof points if the customer shows a particular interest in one area.]</a:t>
            </a:r>
          </a:p>
          <a:p>
            <a:pPr marL="0" marR="0" indent="0">
              <a:lnSpc>
                <a:spcPct val="107000"/>
              </a:lnSpc>
              <a:spcBef>
                <a:spcPts val="0"/>
              </a:spcBef>
              <a:spcAft>
                <a:spcPts val="800"/>
              </a:spcAft>
              <a:buFont typeface="+mj-lt"/>
              <a:buNone/>
            </a:pPr>
            <a:endParaRPr lang="en-US" sz="900" b="1" kern="1200" dirty="0">
              <a:solidFill>
                <a:schemeClr val="tx1"/>
              </a:solidFill>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900" b="1" kern="1200" dirty="0">
                <a:solidFill>
                  <a:schemeClr val="tx1"/>
                </a:solidFill>
                <a:latin typeface="Segoe UI" panose="020B0502040204020203" pitchFamily="34" charset="0"/>
                <a:ea typeface="+mn-ea"/>
                <a:cs typeface="+mn-cs"/>
              </a:rPr>
              <a:t>T: So let’s see standing up critical capabilities in action. &lt;click&gt;</a:t>
            </a:r>
          </a:p>
          <a:p>
            <a:pPr marL="0" marR="0" indent="0">
              <a:lnSpc>
                <a:spcPct val="107000"/>
              </a:lnSpc>
              <a:spcBef>
                <a:spcPts val="0"/>
              </a:spcBef>
              <a:spcAft>
                <a:spcPts val="800"/>
              </a:spcAft>
              <a:buFont typeface="Arial" panose="020B0604020202020204" pitchFamily="34" charset="0"/>
              <a:buNone/>
            </a:pPr>
            <a:endParaRPr lang="en-US" sz="900" kern="1200" dirty="0">
              <a:solidFill>
                <a:schemeClr val="tx1"/>
              </a:solidFill>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1921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Segoe UI" panose="020B0502040204020203" pitchFamily="34" charset="0"/>
            </a:endParaRPr>
          </a:p>
        </p:txBody>
      </p:sp>
    </p:spTree>
    <p:extLst>
      <p:ext uri="{BB962C8B-B14F-4D97-AF65-F5344CB8AC3E}">
        <p14:creationId xmlns:p14="http://schemas.microsoft.com/office/powerpoint/2010/main" val="1723997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You can build anything with .NET.  </a:t>
            </a:r>
          </a:p>
          <a:p>
            <a:endParaRPr lang="en-US" baseline="0" dirty="0"/>
          </a:p>
          <a:p>
            <a:r>
              <a:rPr lang="en-US" baseline="0" dirty="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p>
          <a:p>
            <a:endParaRPr lang="en-US" baseline="0" dirty="0"/>
          </a:p>
          <a:p>
            <a:r>
              <a:rPr lang="en-US" baseline="0" dirty="0"/>
              <a:t>.NET is a unified platform with shared libraries, runtime components and languages. It also has a set of best-in-class tools with Visual Studio, Visual Studio for Mac and the cross-platform editor Visual Studio Code.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47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seeing significant growth in the .NET ecosystem: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There are 5 million monthly active developers in Visual Studio family of tools.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.NET Core has been ranked #1 two years in a row as the most loved framework on </a:t>
            </a:r>
            <a:r>
              <a:rPr lang="en-US" sz="1200" kern="1200" dirty="0" err="1">
                <a:solidFill>
                  <a:schemeClr val="tx1"/>
                </a:solidFill>
                <a:effectLst/>
                <a:latin typeface="+mn-lt"/>
                <a:ea typeface="+mn-ea"/>
                <a:cs typeface="+mn-cs"/>
              </a:rPr>
              <a:t>StackOverflow</a:t>
            </a:r>
            <a:r>
              <a:rPr lang="en-US" sz="1200" kern="1200" dirty="0">
                <a:solidFill>
                  <a:schemeClr val="tx1"/>
                </a:solidFill>
                <a:effectLst/>
                <a:latin typeface="+mn-lt"/>
                <a:ea typeface="+mn-ea"/>
                <a:cs typeface="+mn-cs"/>
              </a:rPr>
              <a:t> developer survey.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Cloud Native Computing Foundation (CNCF) tracks the highest velocity projects on all of GitHub which they measure by the rate at which pull requests and issues come in &amp; how many are accepted, and dotnet projects are consistently in in the top 30 since 2017. dotnet ranks # 1 in most active in 2021.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Speaking of GitHub, C# is in the top 5 languages, an indicator of a healthy open source ecosystem.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the .NET contributors are extremely proud of their work on performance. ASP.NET Core ranks #1 web framework in the </a:t>
            </a:r>
            <a:r>
              <a:rPr lang="en-US" sz="1200" kern="1200" dirty="0" err="1">
                <a:solidFill>
                  <a:schemeClr val="tx1"/>
                </a:solidFill>
                <a:effectLst/>
                <a:latin typeface="+mn-lt"/>
                <a:ea typeface="+mn-ea"/>
                <a:cs typeface="+mn-cs"/>
              </a:rPr>
              <a:t>TechEmpower</a:t>
            </a:r>
            <a:r>
              <a:rPr lang="en-US" sz="1200" kern="1200" dirty="0">
                <a:solidFill>
                  <a:schemeClr val="tx1"/>
                </a:solidFill>
                <a:effectLst/>
                <a:latin typeface="+mn-lt"/>
                <a:ea typeface="+mn-ea"/>
                <a:cs typeface="+mn-cs"/>
              </a:rPr>
              <a:t> benchmarks, an independent, open source set of web performance benchmarks that measure dozens of languages and application frameworks, .NET has the fastest web framework on the planet. faster than C++, Java and Go.</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Lastly, we continue to see a large part of new users downloading .NET identifying as Students in the download survey, which gets thousands of responses a week indicating a healthy growth trajectory.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this is possible because of open source collaboration.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Sources:</a:t>
            </a:r>
          </a:p>
          <a:p>
            <a:r>
              <a:rPr lang="en-US" sz="1200" u="sng" kern="1200" dirty="0">
                <a:solidFill>
                  <a:schemeClr val="tx1"/>
                </a:solidFill>
                <a:effectLst/>
                <a:latin typeface="+mn-lt"/>
                <a:ea typeface="+mn-ea"/>
                <a:cs typeface="+mn-cs"/>
                <a:hlinkClick r:id="rId3"/>
              </a:rPr>
              <a:t>https://insights.stackoverflow.com/survey/2019#most-loved-dreaded-and-wanted</a:t>
            </a:r>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https://github.com/cncf/velocity/</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5"/>
              </a:rPr>
              <a:t>https://octoverse.github.com/</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https://www.techempower.com/benchmarks/#section=data-r20&amp;hw=ph&amp;test=plaintext </a:t>
            </a:r>
            <a:endParaRPr lang="en-US" sz="2800" b="0" i="0" dirty="0">
              <a:solidFill>
                <a:srgbClr val="000000"/>
              </a:solidFill>
              <a:effectLst/>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3/28/2022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3312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Better performance leads to lower compute costs and .NET gets better every release. In the latest </a:t>
            </a:r>
            <a:r>
              <a:rPr lang="en-US" err="1"/>
              <a:t>Techempower</a:t>
            </a:r>
            <a:r>
              <a:rPr lang="en-US"/>
              <a:t> benchmarks .NET 5’s web framework, ASP.NET Core, is over 10 times faster than Node.js and </a:t>
            </a:r>
            <a:r>
              <a:rPr lang="en-US" err="1"/>
              <a:t>gRPC</a:t>
            </a:r>
            <a:r>
              <a:rPr lang="en-US"/>
              <a:t> server performance is faster then Go, C++ and Java.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b="0">
                <a:solidFill>
                  <a:srgbClr val="000000"/>
                </a:solidFill>
                <a:effectLst/>
                <a:latin typeface="Calibri" panose="020F0502020204030204" pitchFamily="34" charset="0"/>
                <a:ea typeface="Calibri" panose="020F0502020204030204" pitchFamily="34" charset="0"/>
              </a:rPr>
              <a:t>Our vision for one .NET is to simplify the platform and choices for .NET developers and provide a single stack that supports the best of breed solutions for all modern workloads and operating systems. </a:t>
            </a:r>
          </a:p>
          <a:p>
            <a:pPr marL="0" marR="0"/>
            <a:endParaRPr lang="en-US" sz="1800" b="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r>
              <a:rPr lang="en-US" sz="1800">
                <a:effectLst/>
                <a:latin typeface="Calibri" panose="020F0502020204030204" pitchFamily="34" charset="0"/>
                <a:ea typeface="Calibri" panose="020F0502020204030204" pitchFamily="34" charset="0"/>
                <a:cs typeface="Times New Roman" panose="02020603050405020304" pitchFamily="18" charset="0"/>
              </a:rPr>
              <a:t>We’ve taken the best of .NET Framework and have added to .NET Core, including many familiar APIs, as well as Windows desktop apps with WPF and WinForms. Now we are unifying all the platform, SDK and tools by bringing in Mono and Xamarin.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.NET Core and .NET 5 can be deployed side-by-side, on Windows, Mac or Linux, with or without containers, allowing you ultimate deployment flexibility. </a:t>
            </a:r>
          </a:p>
          <a:p>
            <a:pPr marL="285750" marR="0" indent="-285750">
              <a:spcBef>
                <a:spcPts val="0"/>
              </a:spcBef>
              <a:spcAft>
                <a:spcPts val="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We continue to make significant performance improvements up and down the stack so that native client apps and cloud web apps perform excellent. </a:t>
            </a:r>
            <a:r>
              <a:rPr lang="en-US" sz="1800" i="1">
                <a:effectLst/>
                <a:latin typeface="Calibri" panose="020F0502020204030204" pitchFamily="34" charset="0"/>
                <a:ea typeface="Calibri" panose="020F0502020204030204" pitchFamily="34" charset="0"/>
                <a:cs typeface="Times New Roman" panose="02020603050405020304" pitchFamily="18" charset="0"/>
              </a:rPr>
              <a:t>As I mentioned earlier .NET 5 now tops the </a:t>
            </a:r>
            <a:r>
              <a:rPr lang="en-US" sz="1800" i="1" err="1">
                <a:effectLst/>
                <a:latin typeface="Calibri" panose="020F0502020204030204" pitchFamily="34" charset="0"/>
                <a:ea typeface="Calibri" panose="020F0502020204030204" pitchFamily="34" charset="0"/>
                <a:cs typeface="Times New Roman" panose="02020603050405020304" pitchFamily="18" charset="0"/>
              </a:rPr>
              <a:t>TechEmpower</a:t>
            </a:r>
            <a:r>
              <a:rPr lang="en-US" sz="1800" i="1">
                <a:effectLst/>
                <a:latin typeface="Calibri" panose="020F0502020204030204" pitchFamily="34" charset="0"/>
                <a:ea typeface="Calibri" panose="020F0502020204030204" pitchFamily="34" charset="0"/>
                <a:cs typeface="Times New Roman" panose="02020603050405020304" pitchFamily="18" charset="0"/>
              </a:rPr>
              <a:t> round 20 benchmarks as the fastest web framework on the planet. </a:t>
            </a:r>
          </a:p>
          <a:p>
            <a:pPr marL="285750" marR="0" indent="-285750">
              <a:spcBef>
                <a:spcPts val="0"/>
              </a:spcBef>
              <a:spcAft>
                <a:spcPts val="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Better performance means less compute costs. And flexible deployment options reduces infrastructure and hosting costs particularly when hosting on Linux in Azure. </a:t>
            </a:r>
          </a:p>
          <a:p>
            <a:pPr marL="285750" marR="0" indent="-285750">
              <a:spcBef>
                <a:spcPts val="0"/>
              </a:spcBef>
              <a:spcAft>
                <a:spcPts val="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rPr>
              <a:t>.NET 5 is the focus of our investments in the .NET platform going forward with modern innovative languages and APIs, which makes it the logical choice for any .NET based application.</a:t>
            </a:r>
          </a:p>
          <a:p>
            <a:pPr marL="0" marR="0">
              <a:spcBef>
                <a:spcPts val="0"/>
              </a:spcBef>
              <a:spcAft>
                <a:spcPts val="0"/>
              </a:spcAft>
            </a:pPr>
            <a:r>
              <a:rPr lang="en-US" sz="180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how do we convince customers to move to .NET 5? Developers tend to want to be working on the latest and greatest. But TDMs also need to be aware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 mentioned, we continue to invest in performance up and down the stack and the benefits for web developers are huge. Better performance means less compute needed.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also focused on several cloud &amp; web investments, such as smaller, faster, single file applications that use less memory which are appropriate for microservices and containerized applications across operating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We’ve added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support in REST/HTTP APIs which make it easy to publish to Azure API Management. You also get automatic client generation for easy testing and debugging.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Windows Subsystem for Linux we’ve also made it simple to “Develop on Windows for Linux” with debugging via WSL 2 that is included in Visual Studio 2019 16.9 that just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.NET 5 also supports full stack C# web development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Blazor</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can run on the server or on the client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WebAssembly</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means you don’t need to use JavaScript anymore to build SPAs and these apps are automatically PWAs.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a:effectLst/>
                <a:ea typeface="Calibri" panose="020F0502020204030204" pitchFamily="34" charset="0"/>
                <a:cs typeface="Segoe UI Semibold" panose="020B0702040204020203" pitchFamily="34" charset="0"/>
              </a:rPr>
              <a:t>Additional project types like ASP.NET </a:t>
            </a:r>
            <a:r>
              <a:rPr lang="en-US" sz="1800" err="1">
                <a:effectLst/>
                <a:ea typeface="Calibri" panose="020F0502020204030204" pitchFamily="34" charset="0"/>
                <a:cs typeface="Segoe UI Semibold" panose="020B0702040204020203" pitchFamily="34" charset="0"/>
              </a:rPr>
              <a:t>WebForms</a:t>
            </a:r>
            <a:r>
              <a:rPr lang="en-US" sz="180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a:effectLst/>
                <a:latin typeface="Segoe UI" panose="020B0502040204020203" pitchFamily="34" charset="0"/>
                <a:ea typeface="Calibri" panose="020F0502020204030204" pitchFamily="34" charset="0"/>
              </a:rPr>
              <a:t>Optimizely (</a:t>
            </a:r>
            <a:r>
              <a:rPr lang="en-US" sz="1800" err="1">
                <a:effectLst/>
                <a:latin typeface="Segoe UI" panose="020B0502040204020203" pitchFamily="34" charset="0"/>
                <a:ea typeface="Calibri" panose="020F0502020204030204" pitchFamily="34" charset="0"/>
              </a:rPr>
              <a:t>Episerver</a:t>
            </a:r>
            <a:r>
              <a:rPr lang="en-US" sz="1800">
                <a:effectLst/>
                <a:latin typeface="Segoe UI" panose="020B0502040204020203" pitchFamily="34" charset="0"/>
                <a:ea typeface="Calibri" panose="020F0502020204030204" pitchFamily="34" charset="0"/>
              </a:rPr>
              <a:t>)</a:t>
            </a:r>
            <a:r>
              <a:rPr lang="en-US" sz="4400" b="0" i="0">
                <a:effectLst/>
                <a:latin typeface="Segoe UI" panose="020B0502040204020203" pitchFamily="34" charset="0"/>
              </a:rPr>
              <a:t> </a:t>
            </a:r>
            <a:r>
              <a:rPr lang="en-US" sz="180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3342782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86987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accent5"/>
                </a:solidFill>
                <a:effectLst/>
                <a:uLnTx/>
                <a:uFillTx/>
                <a:latin typeface="Segoe UI"/>
                <a:ea typeface="+mn-ea"/>
                <a:cs typeface="+mn-cs"/>
              </a:rPr>
              <a:t>Microsoft is the trusted partner that can help </a:t>
            </a:r>
            <a:r>
              <a:rPr lang="en-US" sz="1200" dirty="0">
                <a:effectLst/>
                <a:latin typeface="Segoe UI Light" panose="020B0502040204020203" pitchFamily="34" charset="0"/>
                <a:ea typeface="Calibri" panose="020F0502020204030204" pitchFamily="34" charset="0"/>
                <a:cs typeface="Arial" panose="020B0604020202020204" pitchFamily="34" charset="0"/>
              </a:rPr>
              <a:t>modernize applications and data and drive cost savings without time consuming and expensive rework and code changes..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We’ve been the stewards of .NET, SQL and Visual Studio for over two decades, improving those products and building a fully managed and optimized home in Azure for the apps that depend on them.</a:t>
            </a:r>
          </a:p>
          <a:p>
            <a:pPr marL="0" marR="0">
              <a:lnSpc>
                <a:spcPct val="107000"/>
              </a:lnSpc>
              <a:spcBef>
                <a:spcPts val="0"/>
              </a:spcBef>
              <a:spcAft>
                <a:spcPts val="800"/>
              </a:spcAft>
            </a:pPr>
            <a:endParaRPr lang="en-US" sz="1200" dirty="0">
              <a:effectLst/>
              <a:latin typeface="Segoe UI Light"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We built our managed services are built on IIS and the SQL code base, and offer 99.95%+ SLAs on millions of .NET apps, billions of request and trillions of SQL queries every day. </a:t>
            </a:r>
          </a:p>
          <a:p>
            <a:pPr>
              <a:lnSpc>
                <a:spcPct val="107000"/>
              </a:lnSpc>
              <a:spcAft>
                <a:spcPts val="800"/>
              </a:spcAft>
            </a:pPr>
            <a:endParaRPr lang="en-US" dirty="0"/>
          </a:p>
          <a:p>
            <a:pPr>
              <a:lnSpc>
                <a:spcPct val="107000"/>
              </a:lnSpc>
              <a:spcAft>
                <a:spcPts val="800"/>
              </a:spcAft>
            </a:pPr>
            <a:r>
              <a:rPr lang="en-US" dirty="0">
                <a:effectLst/>
              </a:rPr>
              <a:t>We’ve custom built migration assistants to assess your applications, databases and even your </a:t>
            </a:r>
            <a:r>
              <a:rPr lang="en-US" dirty="0" err="1">
                <a:effectLst/>
              </a:rPr>
              <a:t>.net</a:t>
            </a:r>
            <a:r>
              <a:rPr lang="en-US" dirty="0">
                <a:effectLst/>
              </a:rPr>
              <a:t> code and migrate workloads seamlessly to our managed services</a:t>
            </a:r>
            <a:r>
              <a:rPr lang="en-US" dirty="0"/>
              <a:t>, </a:t>
            </a:r>
            <a:r>
              <a:rPr lang="en-US" dirty="0">
                <a:hlinkClick r:id="rId3"/>
              </a:rPr>
              <a:t>containerize them</a:t>
            </a:r>
            <a:r>
              <a:rPr lang="en-US" dirty="0"/>
              <a:t> with Windows Containers</a:t>
            </a:r>
            <a:r>
              <a:rPr lang="en-US" dirty="0">
                <a:effectLst/>
              </a:rPr>
              <a:t> and </a:t>
            </a:r>
            <a:r>
              <a:rPr lang="en-US" dirty="0"/>
              <a:t>even update the code to </a:t>
            </a:r>
            <a:r>
              <a:rPr lang="en-US" dirty="0">
                <a:effectLst/>
              </a:rPr>
              <a:t>modern frameworks like .NET 5.</a:t>
            </a:r>
            <a:r>
              <a:rPr lang="en-US" dirty="0"/>
              <a:t> </a:t>
            </a:r>
            <a:endParaRPr lang="en-US" dirty="0">
              <a:latin typeface="Segoe UI Light"/>
              <a:cs typeface="Segoe UI Light"/>
            </a:endParaRPr>
          </a:p>
          <a:p>
            <a:pPr>
              <a:lnSpc>
                <a:spcPct val="107000"/>
              </a:lnSpc>
              <a:spcAft>
                <a:spcPts val="800"/>
              </a:spcAft>
            </a:pPr>
            <a:endParaRPr lang="en-US" dirty="0">
              <a:latin typeface="Calibri"/>
              <a:ea typeface="Calibri" panose="020F0502020204030204" pitchFamily="34" charset="0"/>
              <a:cs typeface="Calibri"/>
            </a:endParaRPr>
          </a:p>
          <a:p>
            <a:pPr>
              <a:lnSpc>
                <a:spcPct val="107000"/>
              </a:lnSpc>
              <a:spcAft>
                <a:spcPts val="800"/>
              </a:spcAft>
            </a:pPr>
            <a:r>
              <a:rPr lang="en-US" sz="1200" dirty="0">
                <a:effectLst/>
                <a:latin typeface="Segoe UI Light"/>
                <a:ea typeface="Calibri" panose="020F0502020204030204" pitchFamily="34" charset="0"/>
                <a:cs typeface="Segoe UI Light"/>
              </a:rPr>
              <a:t>We can provide additional support and subsidies for large projects through our Azure Migration &amp; Modernization Program</a:t>
            </a:r>
            <a:endParaRPr lang="en-US" dirty="0">
              <a:latin typeface="Segoe UI Light"/>
              <a:cs typeface="Segoe UI Light"/>
            </a:endParaRPr>
          </a:p>
          <a:p>
            <a:pPr marL="0" marR="0">
              <a:lnSpc>
                <a:spcPct val="107000"/>
              </a:lnSpc>
              <a:spcBef>
                <a:spcPts val="0"/>
              </a:spcBef>
              <a:spcAft>
                <a:spcPts val="800"/>
              </a:spcAft>
            </a:pPr>
            <a:endParaRPr lang="en-US" sz="1200" dirty="0">
              <a:effectLst/>
              <a:latin typeface="Segoe UI Light"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dirty="0">
                <a:effectLst/>
                <a:latin typeface="Segoe UI Light" panose="020B0502040204020203" pitchFamily="34" charset="0"/>
                <a:ea typeface="Calibri" panose="020F0502020204030204" pitchFamily="34" charset="0"/>
                <a:cs typeface="Arial" panose="020B0604020202020204" pitchFamily="34" charset="0"/>
              </a:rPr>
              <a:t>And we’ve tailored offers for Microsoft customers looking to get started with Azure – our Azure Hybrid Benefit and Enterprise Dev/Test offers help you maximize the investment in your existing on-premise SQL and VS licenses and new commitment discounts through reserved instances offer savings up to 55% for production workloads.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marL="0" marR="0" lvl="0" indent="0" algn="l" defTabSz="914225" rtl="0" eaLnBrk="1" fontAlgn="auto" latinLnBrk="0" hangingPunct="1">
              <a:lnSpc>
                <a:spcPct val="90000"/>
              </a:lnSpc>
              <a:spcBef>
                <a:spcPts val="0"/>
              </a:spcBef>
              <a:spcAft>
                <a:spcPts val="600"/>
              </a:spcAft>
              <a:buClrTx/>
              <a:buSzTx/>
              <a:buFontTx/>
              <a:buNone/>
              <a:tabLst/>
              <a:defRPr/>
            </a:pPr>
            <a:r>
              <a:rPr lang="en-US" sz="1200" dirty="0">
                <a:solidFill>
                  <a:schemeClr val="tx1"/>
                </a:solidFill>
              </a:rPr>
              <a:t>¹</a:t>
            </a:r>
            <a:r>
              <a:rPr kumimoji="0" lang="en-US" sz="1200" b="0" i="0" u="none" strike="noStrike" kern="1200" cap="none" spc="0" normalizeH="0" baseline="0" noProof="0" dirty="0">
                <a:ln>
                  <a:noFill/>
                </a:ln>
                <a:solidFill>
                  <a:schemeClr val="accent5"/>
                </a:solidFill>
                <a:effectLst/>
                <a:uLnTx/>
                <a:uFillTx/>
                <a:latin typeface="Segoe UI"/>
                <a:ea typeface="+mn-ea"/>
                <a:cs typeface="+mn-cs"/>
              </a:rPr>
              <a:t> All Claims as of 2/20/2019.</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30000" noProof="0" dirty="0">
                <a:ln>
                  <a:noFill/>
                </a:ln>
                <a:solidFill>
                  <a:schemeClr val="accent2"/>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http://www.tpc.org/4081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3000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http://www.tpc.org/3331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http://www.tpc.org/3329</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http://www.tpc.org/3321</a:t>
            </a:r>
            <a:r>
              <a:rPr kumimoji="0" lang="en-US" sz="1200" b="0" i="0" u="none" strike="noStrike" kern="1200" cap="none" spc="0" normalizeH="0" baseline="0" noProof="0" dirty="0">
                <a:ln>
                  <a:noFill/>
                </a:ln>
                <a:solidFill>
                  <a:srgbClr val="757575"/>
                </a:solidFill>
                <a:effectLst/>
                <a:uLnTx/>
                <a:uFillTx/>
                <a:latin typeface="Segoe UI"/>
                <a:ea typeface="+mn-ea"/>
                <a:cs typeface="+mn-cs"/>
              </a:rPr>
              <a:t>; </a:t>
            </a:r>
            <a:r>
              <a:rPr kumimoji="0" lang="en-US" sz="1200" b="0" i="0" u="none" strike="noStrike" kern="1200" cap="none" spc="0" normalizeH="0" baseline="30000" noProof="0" dirty="0">
                <a:ln>
                  <a:noFill/>
                </a:ln>
                <a:solidFill>
                  <a:srgbClr val="757575"/>
                </a:solidFill>
                <a:effectLst/>
                <a:uLnTx/>
                <a:uFillTx/>
                <a:latin typeface="Segoe UI"/>
                <a:ea typeface="+mn-ea"/>
                <a:cs typeface="+mn-cs"/>
              </a:rPr>
              <a:t> </a:t>
            </a:r>
            <a:r>
              <a:rPr kumimoji="0" lang="en-US" sz="1200" b="0" i="0" u="none" strike="noStrike" kern="1200" cap="none" spc="0" normalizeH="0" baseline="0" noProof="0" dirty="0">
                <a:ln>
                  <a:noFill/>
                </a:ln>
                <a:solidFill>
                  <a:schemeClr val="accent5"/>
                </a:solidFill>
                <a:effectLst/>
                <a:uLnTx/>
                <a:uFillTx/>
                <a:latin typeface="Segoe UI"/>
                <a:ea typeface="+mn-ea"/>
                <a:cs typeface="+mn-cs"/>
              </a:rPr>
              <a:t>National Institute of Standards and Technology Comprehensive Vulnerability Database</a:t>
            </a:r>
          </a:p>
          <a:p>
            <a:pPr defTabSz="914225">
              <a:lnSpc>
                <a:spcPct val="90000"/>
              </a:lnSpc>
              <a:spcAft>
                <a:spcPts val="600"/>
              </a:spcAft>
              <a:defRPr/>
            </a:pPr>
            <a:r>
              <a:rPr lang="en-US" sz="1200" b="1" dirty="0">
                <a:solidFill>
                  <a:schemeClr val="accent5"/>
                </a:solidFill>
                <a:latin typeface="Segoe UI"/>
              </a:rPr>
              <a:t>**</a:t>
            </a:r>
            <a:r>
              <a:rPr lang="en-US" sz="1200" b="1" dirty="0">
                <a:solidFill>
                  <a:schemeClr val="accent5"/>
                </a:solidFill>
                <a:latin typeface="Segoe UI "/>
                <a:cs typeface="Segoe UI Semilight" panose="020B0402040204020203" pitchFamily="34" charset="0"/>
              </a:rPr>
              <a:t> </a:t>
            </a:r>
            <a:r>
              <a:rPr lang="en-US" sz="1200" dirty="0">
                <a:solidFill>
                  <a:schemeClr val="accent5"/>
                </a:solidFill>
              </a:rPr>
              <a:t>Data sets derived from industry-recognized TPC-E Benchmark™. Simulated 400 concurrent users, unlimited pacing, 8 deg of parallelism, 5 test runs. Results above were for Premium SSD storage on Windows Server.  Similar tests run for Red Hat Enterprise Linux and for high-end storage.</a:t>
            </a:r>
          </a:p>
          <a:p>
            <a:pPr defTabSz="914225">
              <a:lnSpc>
                <a:spcPct val="90000"/>
              </a:lnSpc>
              <a:spcAft>
                <a:spcPts val="600"/>
              </a:spcAft>
              <a:defRPr/>
            </a:pPr>
            <a:r>
              <a:rPr lang="en-US" sz="1200" dirty="0">
                <a:solidFill>
                  <a:schemeClr val="accent2"/>
                </a:solidFill>
                <a:hlinkClick r:id="rId8">
                  <a:extLst>
                    <a:ext uri="{A12FA001-AC4F-418D-AE19-62706E023703}">
                      <ahyp:hlinkClr xmlns:ahyp="http://schemas.microsoft.com/office/drawing/2018/hyperlinkcolor" val="tx"/>
                    </a:ext>
                  </a:extLst>
                </a:hlinkClick>
              </a:rPr>
              <a:t>https://gigaom.com/report/sql-transaction-processing-price-performance-testing-azure-eas-vs-aws-r5a/</a:t>
            </a:r>
            <a:r>
              <a:rPr lang="en-US" sz="1200" dirty="0">
                <a:solidFill>
                  <a:schemeClr val="accent2"/>
                </a:solidFill>
              </a:rPr>
              <a:t> </a:t>
            </a:r>
          </a:p>
          <a:p>
            <a:pPr defTabSz="914225">
              <a:lnSpc>
                <a:spcPct val="90000"/>
              </a:lnSpc>
              <a:spcAft>
                <a:spcPts val="600"/>
              </a:spcAft>
              <a:defRPr/>
            </a:pPr>
            <a:endParaRPr lang="en-US" sz="1200" dirty="0">
              <a:solidFill>
                <a:schemeClr val="tx1"/>
              </a:solidFill>
            </a:endParaRPr>
          </a:p>
          <a:p>
            <a:pPr defTabSz="914225">
              <a:lnSpc>
                <a:spcPct val="90000"/>
              </a:lnSpc>
              <a:spcAft>
                <a:spcPts val="600"/>
              </a:spcAft>
              <a:defRPr/>
            </a:pPr>
            <a:r>
              <a:rPr lang="en-US" sz="1200" dirty="0">
                <a:solidFill>
                  <a:schemeClr val="tx1"/>
                </a:solidFill>
              </a:rPr>
              <a:t>² This SLA refers to Azure App Service</a:t>
            </a:r>
            <a:endParaRPr lang="en-US" sz="1200" dirty="0">
              <a:solidFill>
                <a:schemeClr val="accent2"/>
              </a:solidFill>
            </a:endParaRPr>
          </a:p>
          <a:p>
            <a:pPr defTabSz="914225">
              <a:lnSpc>
                <a:spcPct val="90000"/>
              </a:lnSpc>
              <a:spcAft>
                <a:spcPts val="600"/>
              </a:spcAft>
              <a:defRPr/>
            </a:pPr>
            <a:endParaRPr lang="en-US" sz="1200" dirty="0">
              <a:solidFill>
                <a:schemeClr val="accent2"/>
              </a:solidFill>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7898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r>
              <a:rPr lang="en-US" sz="1200" b="0" i="0" u="none" strike="noStrike" kern="1200" dirty="0">
                <a:solidFill>
                  <a:schemeClr val="tx1"/>
                </a:solidFill>
                <a:effectLst/>
                <a:latin typeface="+mn-lt"/>
                <a:ea typeface="+mn-ea"/>
                <a:cs typeface="+mn-cs"/>
              </a:rPr>
              <a:t>Let’s take a look at how </a:t>
            </a:r>
            <a:r>
              <a:rPr lang="en-US" sz="1200" b="0" i="0" u="none" strike="noStrike" kern="1200" dirty="0" err="1">
                <a:solidFill>
                  <a:schemeClr val="tx1"/>
                </a:solidFill>
                <a:effectLst/>
                <a:latin typeface="+mn-lt"/>
                <a:ea typeface="+mn-ea"/>
                <a:cs typeface="+mn-cs"/>
              </a:rPr>
              <a:t>Stackify</a:t>
            </a:r>
            <a:r>
              <a:rPr lang="en-US" sz="1200" b="0" i="0" u="none" strike="noStrike" kern="1200" dirty="0">
                <a:solidFill>
                  <a:schemeClr val="tx1"/>
                </a:solidFill>
                <a:effectLst/>
                <a:latin typeface="+mn-lt"/>
                <a:ea typeface="+mn-ea"/>
                <a:cs typeface="+mn-cs"/>
              </a:rPr>
              <a:t> is benefitting from building SaaS apps on Azure.</a:t>
            </a: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kern="1200" dirty="0" err="1">
                <a:solidFill>
                  <a:schemeClr val="tx1"/>
                </a:solidFill>
                <a:effectLst/>
                <a:latin typeface="+mn-lt"/>
                <a:ea typeface="+mn-ea"/>
                <a:cs typeface="+mn-cs"/>
              </a:rPr>
              <a:t>Stackify</a:t>
            </a:r>
            <a:r>
              <a:rPr lang="en-US" sz="1200" b="0" i="0" kern="1200" dirty="0">
                <a:solidFill>
                  <a:schemeClr val="tx1"/>
                </a:solidFill>
                <a:effectLst/>
                <a:latin typeface="+mn-lt"/>
                <a:ea typeface="+mn-ea"/>
                <a:cs typeface="+mn-cs"/>
              </a:rPr>
              <a:t> wanted to develop applications as a SaaS platform that would make it easy to onboard new customers and scale to accommodate growth. Building a SaaS solution also enables </a:t>
            </a:r>
            <a:r>
              <a:rPr lang="en-US" sz="1200" b="0" i="0" kern="1200" dirty="0" err="1">
                <a:solidFill>
                  <a:schemeClr val="tx1"/>
                </a:solidFill>
                <a:effectLst/>
                <a:latin typeface="+mn-lt"/>
                <a:ea typeface="+mn-ea"/>
                <a:cs typeface="+mn-cs"/>
              </a:rPr>
              <a:t>Stackify</a:t>
            </a:r>
            <a:r>
              <a:rPr lang="en-US" sz="1200" b="0" i="0" kern="1200" dirty="0">
                <a:solidFill>
                  <a:schemeClr val="tx1"/>
                </a:solidFill>
                <a:effectLst/>
                <a:latin typeface="+mn-lt"/>
                <a:ea typeface="+mn-ea"/>
                <a:cs typeface="+mn-cs"/>
              </a:rPr>
              <a:t> to gather deep insights into customer behavior, which helps the </a:t>
            </a:r>
            <a:r>
              <a:rPr lang="en-US" sz="1200" b="0" i="0" kern="1200" dirty="0" err="1">
                <a:solidFill>
                  <a:schemeClr val="tx1"/>
                </a:solidFill>
                <a:effectLst/>
                <a:latin typeface="+mn-lt"/>
                <a:ea typeface="+mn-ea"/>
                <a:cs typeface="+mn-cs"/>
              </a:rPr>
              <a:t>Stackify</a:t>
            </a:r>
            <a:r>
              <a:rPr lang="en-US" sz="1200" b="0" i="0" kern="1200" dirty="0">
                <a:solidFill>
                  <a:schemeClr val="tx1"/>
                </a:solidFill>
                <a:effectLst/>
                <a:latin typeface="+mn-lt"/>
                <a:ea typeface="+mn-ea"/>
                <a:cs typeface="+mn-cs"/>
              </a:rPr>
              <a:t> team to be agile and make product decisions based on real data.</a:t>
            </a:r>
          </a:p>
          <a:p>
            <a:pPr rtl="0" eaLnBrk="1" fontAlgn="auto" latinLnBrk="0" hangingPunct="1"/>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kern="1200" dirty="0">
                <a:solidFill>
                  <a:schemeClr val="tx1"/>
                </a:solidFill>
                <a:effectLst/>
                <a:latin typeface="+mn-lt"/>
                <a:ea typeface="+mn-ea"/>
                <a:cs typeface="+mn-cs"/>
              </a:rPr>
              <a:t>They chose Azure, because of its deep, rich breadth of easy-to-manage platform-as-a-service (PaaS) solutions that complement the philosophy </a:t>
            </a:r>
            <a:r>
              <a:rPr lang="en-US" sz="1200" b="0" i="0" kern="1200" dirty="0" err="1">
                <a:solidFill>
                  <a:schemeClr val="tx1"/>
                </a:solidFill>
                <a:effectLst/>
                <a:latin typeface="+mn-lt"/>
                <a:ea typeface="+mn-ea"/>
                <a:cs typeface="+mn-cs"/>
              </a:rPr>
              <a:t>Stackify</a:t>
            </a:r>
            <a:r>
              <a:rPr lang="en-US" sz="1200" b="0" i="0" kern="1200" dirty="0">
                <a:solidFill>
                  <a:schemeClr val="tx1"/>
                </a:solidFill>
                <a:effectLst/>
                <a:latin typeface="+mn-lt"/>
                <a:ea typeface="+mn-ea"/>
                <a:cs typeface="+mn-cs"/>
              </a:rPr>
              <a:t> was built upon: enabling developers to focus on development. Azure was easy for his team to learn and use because it supports the .NET framework that the </a:t>
            </a:r>
            <a:r>
              <a:rPr lang="en-US" sz="1200" b="0" i="0" kern="1200" dirty="0" err="1">
                <a:solidFill>
                  <a:schemeClr val="tx1"/>
                </a:solidFill>
                <a:effectLst/>
                <a:latin typeface="+mn-lt"/>
                <a:ea typeface="+mn-ea"/>
                <a:cs typeface="+mn-cs"/>
              </a:rPr>
              <a:t>Stackify</a:t>
            </a:r>
            <a:r>
              <a:rPr lang="en-US" sz="1200" b="0" i="0" kern="1200" dirty="0">
                <a:solidFill>
                  <a:schemeClr val="tx1"/>
                </a:solidFill>
                <a:effectLst/>
                <a:latin typeface="+mn-lt"/>
                <a:ea typeface="+mn-ea"/>
                <a:cs typeface="+mn-cs"/>
              </a:rPr>
              <a:t> developers were already familiar with.  </a:t>
            </a:r>
            <a:r>
              <a:rPr lang="en-US" sz="1200" b="0" i="0" u="none" strike="noStrike" kern="1200" dirty="0">
                <a:solidFill>
                  <a:schemeClr val="tx1"/>
                </a:solidFill>
                <a:effectLst/>
                <a:latin typeface="+mn-lt"/>
                <a:ea typeface="+mn-ea"/>
                <a:cs typeface="+mn-cs"/>
              </a:rPr>
              <a:t>Azure SQL Database elastic pools support its multitenant applications and provides the scalability and cost efficiency </a:t>
            </a:r>
            <a:r>
              <a:rPr lang="en-US" sz="1200" b="0" i="0" u="none" strike="noStrike" kern="1200" dirty="0" err="1">
                <a:solidFill>
                  <a:schemeClr val="tx1"/>
                </a:solidFill>
                <a:effectLst/>
                <a:latin typeface="+mn-lt"/>
                <a:ea typeface="+mn-ea"/>
                <a:cs typeface="+mn-cs"/>
              </a:rPr>
              <a:t>Stackify</a:t>
            </a:r>
            <a:r>
              <a:rPr lang="en-US" sz="1200" b="0" i="0" u="none" strike="noStrike" kern="1200" dirty="0">
                <a:solidFill>
                  <a:schemeClr val="tx1"/>
                </a:solidFill>
                <a:effectLst/>
                <a:latin typeface="+mn-lt"/>
                <a:ea typeface="+mn-ea"/>
                <a:cs typeface="+mn-cs"/>
              </a:rPr>
              <a:t> required.</a:t>
            </a:r>
          </a:p>
          <a:p>
            <a:pPr rtl="0" eaLnBrk="1" fontAlgn="ctr" latinLnBrk="0" hangingPunct="1"/>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Building their apps on Azure allows </a:t>
            </a:r>
            <a:r>
              <a:rPr lang="en-US" sz="1200" b="0" i="0" u="none" strike="noStrike" kern="1200" dirty="0" err="1">
                <a:solidFill>
                  <a:schemeClr val="tx1"/>
                </a:solidFill>
                <a:effectLst/>
                <a:latin typeface="+mn-lt"/>
                <a:ea typeface="+mn-ea"/>
                <a:cs typeface="+mn-cs"/>
              </a:rPr>
              <a:t>Stackify</a:t>
            </a:r>
            <a:r>
              <a:rPr lang="en-US" sz="1200" b="0" i="0" u="none" strike="noStrike" kern="1200" dirty="0">
                <a:solidFill>
                  <a:schemeClr val="tx1"/>
                </a:solidFill>
                <a:effectLst/>
                <a:latin typeface="+mn-lt"/>
                <a:ea typeface="+mn-ea"/>
                <a:cs typeface="+mn-cs"/>
              </a:rPr>
              <a:t> to:</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Innovate faster</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Rapidly scale to meet demand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Simplify management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Ensure healthy margins and support growth into the future</a:t>
            </a:r>
          </a:p>
          <a:p>
            <a:endParaRPr lang="en-US"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cs typeface="Segoe UI" panose="020B0502040204020203" pitchFamily="34" charset="0"/>
            </a:endParaRPr>
          </a:p>
        </p:txBody>
      </p:sp>
    </p:spTree>
    <p:extLst>
      <p:ext uri="{BB962C8B-B14F-4D97-AF65-F5344CB8AC3E}">
        <p14:creationId xmlns:p14="http://schemas.microsoft.com/office/powerpoint/2010/main" val="3596132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36CC1-A984-4162-B40F-C032AFAB0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223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The Azure Migration Program </a:t>
            </a:r>
            <a:r>
              <a:rPr lang="en-US" sz="12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1200" b="1" kern="1200">
                <a:solidFill>
                  <a:schemeClr val="tx1"/>
                </a:solidFill>
                <a:effectLst/>
                <a:latin typeface="Segoe UI Light" pitchFamily="34" charset="0"/>
                <a:ea typeface="+mn-ea"/>
                <a:cs typeface="+mn-cs"/>
              </a:rPr>
              <a:t>Technical skill building</a:t>
            </a:r>
            <a:r>
              <a:rPr lang="en-US" sz="12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12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a:solidFill>
                  <a:schemeClr val="tx1"/>
                </a:solidFill>
                <a:effectLst/>
                <a:latin typeface="Segoe UI Light" pitchFamily="34" charset="0"/>
                <a:ea typeface="+mn-ea"/>
                <a:cs typeface="+mn-cs"/>
              </a:rPr>
              <a:t>Free Azure tools </a:t>
            </a:r>
            <a:r>
              <a:rPr lang="en-US" sz="1200" kern="1200">
                <a:solidFill>
                  <a:schemeClr val="tx1"/>
                </a:solidFill>
                <a:effectLst/>
                <a:latin typeface="Segoe UI Light" pitchFamily="34" charset="0"/>
                <a:ea typeface="+mn-ea"/>
                <a:cs typeface="+mn-cs"/>
              </a:rPr>
              <a:t>to help you efficiently execute migrations</a:t>
            </a:r>
            <a:r>
              <a:rPr lang="en-US" sz="12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kern="1200">
                <a:solidFill>
                  <a:schemeClr val="tx1"/>
                </a:solidFill>
                <a:effectLst/>
                <a:latin typeface="Segoe UI Light" pitchFamily="34" charset="0"/>
                <a:ea typeface="+mn-ea"/>
                <a:cs typeface="+mn-cs"/>
              </a:rPr>
              <a:t>And cost effective offers</a:t>
            </a:r>
            <a:r>
              <a:rPr lang="en-US" sz="12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1200" kern="1200">
              <a:solidFill>
                <a:schemeClr val="tx1"/>
              </a:solidFill>
              <a:effectLst/>
              <a:latin typeface="Segoe UI Light" pitchFamily="34" charset="0"/>
              <a:ea typeface="+mn-ea"/>
              <a:cs typeface="+mn-cs"/>
            </a:endParaRPr>
          </a:p>
          <a:p>
            <a:pPr fontAlgn="base"/>
            <a:r>
              <a:rPr lang="en-US" sz="12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EE2CF-A3A9-439C-8B53-800924AD62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453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started today! Existing customers should explore cost optimization opportunities with Azure Cost management and Azure Advisor. Be sure to take advantage of existing offers like the Azure Hybrid Benefit, Azure Reservations, Azure Dev/Test Pricing and Azure Spot Virtual Machines. </a:t>
            </a:r>
          </a:p>
          <a:p>
            <a:endParaRPr lang="en-US"/>
          </a:p>
          <a:p>
            <a:r>
              <a:rPr lang="en-US"/>
              <a:t>Think about moving your servers, databases and applications to the cloud. Get your free assessment for Azure migrate.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panose="020B0502040204020203" pitchFamily="34" charset="0"/>
                <a:ea typeface="+mn-ea"/>
                <a:cs typeface="+mn-cs"/>
              </a:rPr>
              <a:t>&lt;click&gt;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524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Segoe UI Light" pitchFamily="34" charset="0"/>
                <a:ea typeface="+mn-ea"/>
                <a:cs typeface="+mn-cs"/>
              </a:rPr>
              <a:t>As you look to modernize with .NET Core and microservice / serverless / event driven architectures, there are more options and recommendations. Here they are. </a:t>
            </a:r>
          </a:p>
          <a:p>
            <a:pPr rtl="0" eaLnBrk="1" fontAlgn="t" latinLnBrk="0" hangingPunct="1"/>
            <a:endParaRPr lang="en-US" sz="1200" b="1" i="0" u="none" strike="noStrike" kern="1200" dirty="0">
              <a:solidFill>
                <a:schemeClr val="tx1"/>
              </a:solidFill>
              <a:effectLst/>
              <a:latin typeface="Segoe UI Light" pitchFamily="34" charset="0"/>
              <a:ea typeface="+mn-ea"/>
              <a:cs typeface="+mn-cs"/>
            </a:endParaRPr>
          </a:p>
          <a:p>
            <a:pPr rtl="0" eaLnBrk="1" fontAlgn="t" latinLnBrk="0" hangingPunct="1"/>
            <a:r>
              <a:rPr lang="en-US" sz="1200" b="1" i="0" u="none" strike="noStrike" kern="1200" dirty="0">
                <a:solidFill>
                  <a:schemeClr val="tx1"/>
                </a:solidFill>
                <a:effectLst/>
                <a:latin typeface="Segoe UI Light" pitchFamily="34" charset="0"/>
                <a:ea typeface="+mn-ea"/>
                <a:cs typeface="+mn-cs"/>
              </a:rPr>
              <a:t>Service Sweet</a:t>
            </a:r>
            <a:r>
              <a:rPr lang="en-US" sz="1200" b="1" i="0" u="none" strike="noStrike" kern="1200" baseline="0" dirty="0">
                <a:solidFill>
                  <a:schemeClr val="tx1"/>
                </a:solidFill>
                <a:effectLst/>
                <a:latin typeface="Segoe UI Light" pitchFamily="34" charset="0"/>
                <a:ea typeface="+mn-ea"/>
                <a:cs typeface="+mn-cs"/>
              </a:rPr>
              <a:t> spots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App Service Web</a:t>
            </a:r>
            <a:r>
              <a:rPr lang="en-US" sz="1200" b="0" i="0" u="none" strike="noStrike" kern="1200" baseline="0" dirty="0">
                <a:solidFill>
                  <a:schemeClr val="tx1"/>
                </a:solidFill>
                <a:effectLst/>
                <a:latin typeface="Segoe UI Light" pitchFamily="34" charset="0"/>
                <a:ea typeface="+mn-ea"/>
                <a:cs typeface="+mn-cs"/>
              </a:rPr>
              <a:t> Apps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Deploy scalable</a:t>
            </a:r>
            <a:r>
              <a:rPr lang="en-US" sz="1200" b="0" i="0" u="none" strike="noStrike" kern="1200" baseline="0" dirty="0">
                <a:solidFill>
                  <a:schemeClr val="tx1"/>
                </a:solidFill>
                <a:effectLst/>
                <a:latin typeface="Segoe UI Light" pitchFamily="34" charset="0"/>
                <a:ea typeface="+mn-ea"/>
                <a:cs typeface="+mn-cs"/>
              </a:rPr>
              <a:t> web apps and services for Linux and Windows (with or without using containers) </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Container Instances</a:t>
            </a:r>
          </a:p>
          <a:p>
            <a:pPr rtl="0" eaLnBrk="1" fontAlgn="t" latinLnBrk="0" hangingPunct="1"/>
            <a:r>
              <a:rPr lang="en-US" sz="1200" b="0" i="0" u="none" strike="noStrike" kern="1200" dirty="0">
                <a:solidFill>
                  <a:schemeClr val="tx1"/>
                </a:solidFill>
                <a:effectLst/>
                <a:latin typeface="Segoe UI Light" pitchFamily="34" charset="0"/>
                <a:ea typeface="+mn-ea"/>
                <a:cs typeface="+mn-cs"/>
              </a:rPr>
              <a:t>Run individual containers with no VM management</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 Kubernetes </a:t>
            </a:r>
            <a:r>
              <a:rPr lang="en-US" sz="1200" b="0" i="0" u="none" strike="noStrike" kern="1200" baseline="0" dirty="0">
                <a:solidFill>
                  <a:schemeClr val="tx1"/>
                </a:solidFill>
                <a:effectLst/>
                <a:latin typeface="Segoe UI Light" pitchFamily="34" charset="0"/>
                <a:ea typeface="+mn-ea"/>
                <a:cs typeface="+mn-cs"/>
              </a:rPr>
              <a:t>Service (AKS)</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Use leading OSS orchestrator and associated CNCF tools to deploy and manage containers</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Azure</a:t>
            </a:r>
            <a:r>
              <a:rPr lang="en-US" sz="1200" b="0" i="0" u="none" strike="noStrike" kern="1200" baseline="0" dirty="0">
                <a:solidFill>
                  <a:schemeClr val="tx1"/>
                </a:solidFill>
                <a:effectLst/>
                <a:latin typeface="Segoe UI Light" pitchFamily="34" charset="0"/>
                <a:ea typeface="+mn-ea"/>
                <a:cs typeface="+mn-cs"/>
              </a:rPr>
              <a:t> Batch</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Schedule</a:t>
            </a:r>
            <a:r>
              <a:rPr lang="en-US" sz="1200" b="0" i="0" u="none" strike="noStrike" kern="1200" baseline="0" dirty="0">
                <a:solidFill>
                  <a:schemeClr val="tx1"/>
                </a:solidFill>
                <a:effectLst/>
                <a:latin typeface="Segoe UI Light" pitchFamily="34" charset="0"/>
                <a:ea typeface="+mn-ea"/>
                <a:cs typeface="+mn-cs"/>
              </a:rPr>
              <a:t> large scale batch processes deployed in containers</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48689-FFE2-4DCB-B8C9-5C332EC94B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186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r>
              <a:rPr lang="en-US" sz="1200" b="0" i="0" u="none" strike="noStrike" kern="1200">
                <a:solidFill>
                  <a:schemeClr val="tx1"/>
                </a:solidFill>
                <a:effectLst/>
                <a:latin typeface="+mn-lt"/>
                <a:ea typeface="+mn-ea"/>
                <a:cs typeface="+mn-cs"/>
              </a:rPr>
              <a:t>Let’s take a look at how </a:t>
            </a:r>
            <a:r>
              <a:rPr lang="en-US" sz="1200" b="0" i="0" u="none" strike="noStrike" kern="1200" err="1">
                <a:solidFill>
                  <a:schemeClr val="tx1"/>
                </a:solidFill>
                <a:effectLst/>
                <a:latin typeface="+mn-lt"/>
                <a:ea typeface="+mn-ea"/>
                <a:cs typeface="+mn-cs"/>
              </a:rPr>
              <a:t>Stackify</a:t>
            </a:r>
            <a:r>
              <a:rPr lang="en-US" sz="1200" b="0" i="0" u="none" strike="noStrike" kern="1200">
                <a:solidFill>
                  <a:schemeClr val="tx1"/>
                </a:solidFill>
                <a:effectLst/>
                <a:latin typeface="+mn-lt"/>
                <a:ea typeface="+mn-ea"/>
                <a:cs typeface="+mn-cs"/>
              </a:rPr>
              <a:t> is benefitting from building SaaS apps on Azure.</a:t>
            </a:r>
          </a:p>
          <a:p>
            <a:pPr rtl="0" eaLnBrk="1" fontAlgn="auto" latinLnBrk="0" hangingPunct="1"/>
            <a:endParaRPr lang="en-US" sz="1200" b="0" i="0" u="none" strike="noStrike" kern="1200">
              <a:solidFill>
                <a:schemeClr val="tx1"/>
              </a:solidFill>
              <a:effectLst/>
              <a:latin typeface="+mn-lt"/>
              <a:ea typeface="+mn-ea"/>
              <a:cs typeface="+mn-cs"/>
            </a:endParaRPr>
          </a:p>
          <a:p>
            <a:pPr rtl="0" eaLnBrk="1" fontAlgn="auto" latinLnBrk="0" hangingPunct="1"/>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wanted to develop applications as a SaaS platform that would make it easy to onboard new customers and scale to accommodate growth. Building a SaaS solution also enables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to gather deep insights into customer behavior, which helps the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team to be agile and make product decisions based on real data.</a:t>
            </a:r>
          </a:p>
          <a:p>
            <a:pPr rtl="0" eaLnBrk="1" fontAlgn="auto" latinLnBrk="0" hangingPunct="1"/>
            <a:endParaRPr lang="en-US" sz="1200" b="0" i="0" u="none" strike="noStrike" kern="1200">
              <a:solidFill>
                <a:schemeClr val="tx1"/>
              </a:solidFill>
              <a:effectLst/>
              <a:latin typeface="+mn-lt"/>
              <a:ea typeface="+mn-ea"/>
              <a:cs typeface="+mn-cs"/>
            </a:endParaRPr>
          </a:p>
          <a:p>
            <a:pPr rtl="0" eaLnBrk="1" fontAlgn="ctr" latinLnBrk="0" hangingPunct="1"/>
            <a:r>
              <a:rPr lang="en-US" sz="1200" b="0" i="0" kern="1200">
                <a:solidFill>
                  <a:schemeClr val="tx1"/>
                </a:solidFill>
                <a:effectLst/>
                <a:latin typeface="+mn-lt"/>
                <a:ea typeface="+mn-ea"/>
                <a:cs typeface="+mn-cs"/>
              </a:rPr>
              <a:t>They chose Azure, because of its deep, rich breadth of easy-to-manage platform-as-a-service (PaaS) solutions that complement the philosophy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was built upon: enabling developers to focus on development. Azure was easy for his team to learn and use because it supports the .NET framework that the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developers were already familiar with.  </a:t>
            </a:r>
            <a:r>
              <a:rPr lang="en-US" sz="1200" b="0" i="0" u="none" strike="noStrike" kern="1200">
                <a:solidFill>
                  <a:schemeClr val="tx1"/>
                </a:solidFill>
                <a:effectLst/>
                <a:latin typeface="+mn-lt"/>
                <a:ea typeface="+mn-ea"/>
                <a:cs typeface="+mn-cs"/>
              </a:rPr>
              <a:t>Azure SQL Database elastic pools support its multitenant applications and provides the scalability and cost efficiency </a:t>
            </a:r>
            <a:r>
              <a:rPr lang="en-US" sz="1200" b="0" i="0" u="none" strike="noStrike" kern="1200" err="1">
                <a:solidFill>
                  <a:schemeClr val="tx1"/>
                </a:solidFill>
                <a:effectLst/>
                <a:latin typeface="+mn-lt"/>
                <a:ea typeface="+mn-ea"/>
                <a:cs typeface="+mn-cs"/>
              </a:rPr>
              <a:t>Stackify</a:t>
            </a:r>
            <a:r>
              <a:rPr lang="en-US" sz="1200" b="0" i="0" u="none" strike="noStrike" kern="1200">
                <a:solidFill>
                  <a:schemeClr val="tx1"/>
                </a:solidFill>
                <a:effectLst/>
                <a:latin typeface="+mn-lt"/>
                <a:ea typeface="+mn-ea"/>
                <a:cs typeface="+mn-cs"/>
              </a:rPr>
              <a:t> required.</a:t>
            </a:r>
          </a:p>
          <a:p>
            <a:pPr rtl="0" eaLnBrk="1" fontAlgn="ctr" latinLnBrk="0" hangingPunct="1"/>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Building their apps on Azure allows </a:t>
            </a:r>
            <a:r>
              <a:rPr lang="en-US" sz="1200" b="0" i="0" u="none" strike="noStrike" kern="1200" err="1">
                <a:solidFill>
                  <a:schemeClr val="tx1"/>
                </a:solidFill>
                <a:effectLst/>
                <a:latin typeface="+mn-lt"/>
                <a:ea typeface="+mn-ea"/>
                <a:cs typeface="+mn-cs"/>
              </a:rPr>
              <a:t>Stackify</a:t>
            </a:r>
            <a:r>
              <a:rPr lang="en-US" sz="1200" b="0" i="0" u="none" strike="noStrike" kern="1200">
                <a:solidFill>
                  <a:schemeClr val="tx1"/>
                </a:solidFill>
                <a:effectLst/>
                <a:latin typeface="+mn-lt"/>
                <a:ea typeface="+mn-ea"/>
                <a:cs typeface="+mn-cs"/>
              </a:rPr>
              <a:t> to:</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Innovate faster</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Rapidly scale to meet demand</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Simplify management</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Ensure healthy margins and support growth into the future</a:t>
            </a:r>
          </a:p>
          <a:p>
            <a:endParaRPr lang="en-US">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panose="020B0502040204020203" pitchFamily="34" charset="0"/>
                <a:ea typeface="+mn-ea"/>
                <a:cs typeface="+mn-cs"/>
              </a:rPr>
              <a:t>&lt;click&gt;</a:t>
            </a:r>
          </a:p>
          <a:p>
            <a:endParaRPr lang="en-US">
              <a:cs typeface="Segoe UI" panose="020B0502040204020203" pitchFamily="34" charset="0"/>
            </a:endParaRPr>
          </a:p>
        </p:txBody>
      </p:sp>
    </p:spTree>
    <p:extLst>
      <p:ext uri="{BB962C8B-B14F-4D97-AF65-F5344CB8AC3E}">
        <p14:creationId xmlns:p14="http://schemas.microsoft.com/office/powerpoint/2010/main" val="3596132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r>
              <a:rPr lang="en-US" sz="1200" b="0" i="0" u="none" strike="noStrike" kern="1200">
                <a:solidFill>
                  <a:schemeClr val="tx1"/>
                </a:solidFill>
                <a:effectLst/>
                <a:latin typeface="+mn-lt"/>
                <a:ea typeface="+mn-ea"/>
                <a:cs typeface="+mn-cs"/>
              </a:rPr>
              <a:t>Let’s take a look at how </a:t>
            </a:r>
            <a:r>
              <a:rPr lang="en-US" sz="1200" b="0" i="0" u="none" strike="noStrike" kern="1200" err="1">
                <a:solidFill>
                  <a:schemeClr val="tx1"/>
                </a:solidFill>
                <a:effectLst/>
                <a:latin typeface="+mn-lt"/>
                <a:ea typeface="+mn-ea"/>
                <a:cs typeface="+mn-cs"/>
              </a:rPr>
              <a:t>Stackify</a:t>
            </a:r>
            <a:r>
              <a:rPr lang="en-US" sz="1200" b="0" i="0" u="none" strike="noStrike" kern="1200">
                <a:solidFill>
                  <a:schemeClr val="tx1"/>
                </a:solidFill>
                <a:effectLst/>
                <a:latin typeface="+mn-lt"/>
                <a:ea typeface="+mn-ea"/>
                <a:cs typeface="+mn-cs"/>
              </a:rPr>
              <a:t> is benefitting from building SaaS apps on Azure.</a:t>
            </a:r>
          </a:p>
          <a:p>
            <a:pPr rtl="0" eaLnBrk="1" fontAlgn="auto" latinLnBrk="0" hangingPunct="1"/>
            <a:endParaRPr lang="en-US" sz="1200" b="0" i="0" u="none" strike="noStrike" kern="1200">
              <a:solidFill>
                <a:schemeClr val="tx1"/>
              </a:solidFill>
              <a:effectLst/>
              <a:latin typeface="+mn-lt"/>
              <a:ea typeface="+mn-ea"/>
              <a:cs typeface="+mn-cs"/>
            </a:endParaRPr>
          </a:p>
          <a:p>
            <a:pPr rtl="0" eaLnBrk="1" fontAlgn="auto" latinLnBrk="0" hangingPunct="1"/>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wanted to develop applications as a SaaS platform that would make it easy to onboard new customers and scale to accommodate growth. Building a SaaS solution also enables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to gather deep insights into customer behavior, which helps the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team to be agile and make product decisions based on real data.</a:t>
            </a:r>
          </a:p>
          <a:p>
            <a:pPr rtl="0" eaLnBrk="1" fontAlgn="auto" latinLnBrk="0" hangingPunct="1"/>
            <a:endParaRPr lang="en-US" sz="1200" b="0" i="0" u="none" strike="noStrike" kern="1200">
              <a:solidFill>
                <a:schemeClr val="tx1"/>
              </a:solidFill>
              <a:effectLst/>
              <a:latin typeface="+mn-lt"/>
              <a:ea typeface="+mn-ea"/>
              <a:cs typeface="+mn-cs"/>
            </a:endParaRPr>
          </a:p>
          <a:p>
            <a:pPr rtl="0" eaLnBrk="1" fontAlgn="ctr" latinLnBrk="0" hangingPunct="1"/>
            <a:r>
              <a:rPr lang="en-US" sz="1200" b="0" i="0" kern="1200">
                <a:solidFill>
                  <a:schemeClr val="tx1"/>
                </a:solidFill>
                <a:effectLst/>
                <a:latin typeface="+mn-lt"/>
                <a:ea typeface="+mn-ea"/>
                <a:cs typeface="+mn-cs"/>
              </a:rPr>
              <a:t>They chose Azure, because of its deep, rich breadth of easy-to-manage platform-as-a-service (PaaS) solutions that complement the philosophy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was built upon: enabling developers to focus on development. Azure was easy for his team to learn and use because it supports the .NET framework that the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developers were already familiar with.  </a:t>
            </a:r>
            <a:r>
              <a:rPr lang="en-US" sz="1200" b="0" i="0" u="none" strike="noStrike" kern="1200">
                <a:solidFill>
                  <a:schemeClr val="tx1"/>
                </a:solidFill>
                <a:effectLst/>
                <a:latin typeface="+mn-lt"/>
                <a:ea typeface="+mn-ea"/>
                <a:cs typeface="+mn-cs"/>
              </a:rPr>
              <a:t>Azure SQL Database elastic pools support its multitenant applications and provides the scalability and cost efficiency </a:t>
            </a:r>
            <a:r>
              <a:rPr lang="en-US" sz="1200" b="0" i="0" u="none" strike="noStrike" kern="1200" err="1">
                <a:solidFill>
                  <a:schemeClr val="tx1"/>
                </a:solidFill>
                <a:effectLst/>
                <a:latin typeface="+mn-lt"/>
                <a:ea typeface="+mn-ea"/>
                <a:cs typeface="+mn-cs"/>
              </a:rPr>
              <a:t>Stackify</a:t>
            </a:r>
            <a:r>
              <a:rPr lang="en-US" sz="1200" b="0" i="0" u="none" strike="noStrike" kern="1200">
                <a:solidFill>
                  <a:schemeClr val="tx1"/>
                </a:solidFill>
                <a:effectLst/>
                <a:latin typeface="+mn-lt"/>
                <a:ea typeface="+mn-ea"/>
                <a:cs typeface="+mn-cs"/>
              </a:rPr>
              <a:t> required.</a:t>
            </a:r>
          </a:p>
          <a:p>
            <a:pPr rtl="0" eaLnBrk="1" fontAlgn="ctr" latinLnBrk="0" hangingPunct="1"/>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Building their apps on Azure allows </a:t>
            </a:r>
            <a:r>
              <a:rPr lang="en-US" sz="1200" b="0" i="0" u="none" strike="noStrike" kern="1200" err="1">
                <a:solidFill>
                  <a:schemeClr val="tx1"/>
                </a:solidFill>
                <a:effectLst/>
                <a:latin typeface="+mn-lt"/>
                <a:ea typeface="+mn-ea"/>
                <a:cs typeface="+mn-cs"/>
              </a:rPr>
              <a:t>Stackify</a:t>
            </a:r>
            <a:r>
              <a:rPr lang="en-US" sz="1200" b="0" i="0" u="none" strike="noStrike" kern="1200">
                <a:solidFill>
                  <a:schemeClr val="tx1"/>
                </a:solidFill>
                <a:effectLst/>
                <a:latin typeface="+mn-lt"/>
                <a:ea typeface="+mn-ea"/>
                <a:cs typeface="+mn-cs"/>
              </a:rPr>
              <a:t> to:</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Innovate faster</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Rapidly scale to meet demand</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Simplify management</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Ensure healthy margins and support growth into the future</a:t>
            </a:r>
          </a:p>
          <a:p>
            <a:endParaRPr lang="en-US">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panose="020B0502040204020203" pitchFamily="34" charset="0"/>
                <a:ea typeface="+mn-ea"/>
                <a:cs typeface="+mn-cs"/>
              </a:rPr>
              <a:t>&lt;click&gt;</a:t>
            </a:r>
          </a:p>
          <a:p>
            <a:endParaRPr lang="en-US">
              <a:cs typeface="Segoe UI" panose="020B0502040204020203" pitchFamily="34" charset="0"/>
            </a:endParaRPr>
          </a:p>
        </p:txBody>
      </p:sp>
    </p:spTree>
    <p:extLst>
      <p:ext uri="{BB962C8B-B14F-4D97-AF65-F5344CB8AC3E}">
        <p14:creationId xmlns:p14="http://schemas.microsoft.com/office/powerpoint/2010/main" val="1183772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r>
              <a:rPr lang="en-US" sz="1200" b="0" i="0" u="none" strike="noStrike" kern="1200">
                <a:solidFill>
                  <a:schemeClr val="tx1"/>
                </a:solidFill>
                <a:effectLst/>
                <a:latin typeface="+mn-lt"/>
                <a:ea typeface="+mn-ea"/>
                <a:cs typeface="+mn-cs"/>
              </a:rPr>
              <a:t>Let’s take a look at how Chipotle is benefitting from a new website on Azure.</a:t>
            </a:r>
          </a:p>
          <a:p>
            <a:pPr rtl="0" eaLnBrk="1" fontAlgn="auto" latinLnBrk="0" hangingPunct="1"/>
            <a:endParaRPr lang="en-US" sz="1200" b="0" i="0" u="none" strike="noStrike" kern="1200">
              <a:solidFill>
                <a:schemeClr val="tx1"/>
              </a:solidFill>
              <a:effectLst/>
              <a:latin typeface="+mn-lt"/>
              <a:ea typeface="+mn-ea"/>
              <a:cs typeface="+mn-cs"/>
            </a:endParaRPr>
          </a:p>
          <a:p>
            <a:pPr rtl="0" eaLnBrk="1" fontAlgn="auto" latinLnBrk="0" hangingPunct="1"/>
            <a:r>
              <a:rPr lang="en-US" sz="1200" b="0" i="0" u="none" strike="noStrike" kern="1200">
                <a:solidFill>
                  <a:schemeClr val="tx1"/>
                </a:solidFill>
                <a:effectLst/>
                <a:latin typeface="+mn-lt"/>
                <a:ea typeface="+mn-ea"/>
                <a:cs typeface="+mn-cs"/>
              </a:rPr>
              <a:t>Chipotle wanted to build a new web presence to replace and unify its self-hosted legacy website</a:t>
            </a:r>
          </a:p>
          <a:p>
            <a:pPr rtl="0" eaLnBrk="1" fontAlgn="ctr" latinLnBrk="0" hangingPunct="1"/>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After deciding upon .NET Core as their dev platform and a complementary tool set. The team built a single-page app that integrates with the company’s existing content management system and back-end services.</a:t>
            </a:r>
          </a:p>
          <a:p>
            <a:pPr rtl="0" eaLnBrk="1" fontAlgn="ctr" latinLnBrk="0" hangingPunct="1"/>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Thanks to Chipotle’s choice of platform and tool set for its new web presence, Smith’s team met all functional requirements within the required timeframe and are enjoying benefits including:</a:t>
            </a:r>
          </a:p>
          <a:p>
            <a:pPr marL="171450" indent="-171450" rtl="0" eaLnBrk="1" fontAlgn="auto"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Superior developer productivity</a:t>
            </a:r>
          </a:p>
          <a:p>
            <a:pPr marL="171450" indent="-171450" rtl="0" eaLnBrk="1" fontAlgn="auto"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Extensive prebuilt functionality</a:t>
            </a:r>
          </a:p>
          <a:p>
            <a:pPr marL="171450" indent="-171450" rtl="0" eaLnBrk="1" fontAlgn="auto"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Built-in scalability and reliability</a:t>
            </a:r>
          </a:p>
          <a:p>
            <a:endParaRPr lang="en-US">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panose="020B0502040204020203" pitchFamily="34" charset="0"/>
                <a:ea typeface="+mn-ea"/>
                <a:cs typeface="+mn-cs"/>
              </a:rPr>
              <a:t>&lt;click&gt;</a:t>
            </a:r>
          </a:p>
          <a:p>
            <a:endParaRPr lang="en-US">
              <a:cs typeface="Segoe UI" panose="020B0502040204020203" pitchFamily="34" charset="0"/>
            </a:endParaRPr>
          </a:p>
        </p:txBody>
      </p:sp>
    </p:spTree>
    <p:extLst>
      <p:ext uri="{BB962C8B-B14F-4D97-AF65-F5344CB8AC3E}">
        <p14:creationId xmlns:p14="http://schemas.microsoft.com/office/powerpoint/2010/main" val="2852145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r>
              <a:rPr lang="en-US" sz="1200" b="0" i="0" u="none" strike="noStrike" kern="1200">
                <a:solidFill>
                  <a:schemeClr val="tx1"/>
                </a:solidFill>
                <a:effectLst/>
                <a:latin typeface="+mn-lt"/>
                <a:ea typeface="+mn-ea"/>
                <a:cs typeface="+mn-cs"/>
              </a:rPr>
              <a:t>Let’s take a look at how Chipotle is benefitting from a new website on Azure.</a:t>
            </a:r>
          </a:p>
          <a:p>
            <a:pPr rtl="0" eaLnBrk="1" fontAlgn="auto" latinLnBrk="0" hangingPunct="1"/>
            <a:endParaRPr lang="en-US" sz="1200" b="0" i="0" u="none" strike="noStrike" kern="1200">
              <a:solidFill>
                <a:schemeClr val="tx1"/>
              </a:solidFill>
              <a:effectLst/>
              <a:latin typeface="+mn-lt"/>
              <a:ea typeface="+mn-ea"/>
              <a:cs typeface="+mn-cs"/>
            </a:endParaRPr>
          </a:p>
          <a:p>
            <a:pPr rtl="0" eaLnBrk="1" fontAlgn="auto" latinLnBrk="0" hangingPunct="1"/>
            <a:r>
              <a:rPr lang="en-US" sz="1200" b="0" i="0" u="none" strike="noStrike" kern="1200">
                <a:solidFill>
                  <a:schemeClr val="tx1"/>
                </a:solidFill>
                <a:effectLst/>
                <a:latin typeface="+mn-lt"/>
                <a:ea typeface="+mn-ea"/>
                <a:cs typeface="+mn-cs"/>
              </a:rPr>
              <a:t>Chipotle wanted to build a new web presence to replace and unify its self-hosted legacy website</a:t>
            </a:r>
          </a:p>
          <a:p>
            <a:pPr rtl="0" eaLnBrk="1" fontAlgn="ctr" latinLnBrk="0" hangingPunct="1"/>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After deciding upon .NET Core as their dev platform and a complementary tool set. The team built a single-page app that integrates with the company’s existing content management system and back-end services.</a:t>
            </a:r>
          </a:p>
          <a:p>
            <a:pPr rtl="0" eaLnBrk="1" fontAlgn="ctr" latinLnBrk="0" hangingPunct="1"/>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Thanks to Chipotle’s choice of platform and tool set for its new web presence, Smith’s team met all functional requirements within the required timeframe and are enjoying benefits including:</a:t>
            </a:r>
          </a:p>
          <a:p>
            <a:pPr marL="171450" indent="-171450" rtl="0" eaLnBrk="1" fontAlgn="auto"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Superior developer productivity</a:t>
            </a:r>
          </a:p>
          <a:p>
            <a:pPr marL="171450" indent="-171450" rtl="0" eaLnBrk="1" fontAlgn="auto"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Extensive prebuilt functionality</a:t>
            </a:r>
          </a:p>
          <a:p>
            <a:pPr marL="171450" indent="-171450" rtl="0" eaLnBrk="1" fontAlgn="auto"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Built-in scalability and reliability</a:t>
            </a:r>
          </a:p>
          <a:p>
            <a:endParaRPr lang="en-US">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panose="020B0502040204020203" pitchFamily="34" charset="0"/>
                <a:ea typeface="+mn-ea"/>
                <a:cs typeface="+mn-cs"/>
              </a:rPr>
              <a:t>&lt;click&gt;</a:t>
            </a:r>
          </a:p>
          <a:p>
            <a:endParaRPr lang="en-US">
              <a:cs typeface="Segoe UI" panose="020B0502040204020203" pitchFamily="34" charset="0"/>
            </a:endParaRPr>
          </a:p>
        </p:txBody>
      </p:sp>
    </p:spTree>
    <p:extLst>
      <p:ext uri="{BB962C8B-B14F-4D97-AF65-F5344CB8AC3E}">
        <p14:creationId xmlns:p14="http://schemas.microsoft.com/office/powerpoint/2010/main" val="2636265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r>
              <a:rPr lang="en-US" sz="1200" b="0" i="0" u="none" strike="noStrike" kern="1200">
                <a:solidFill>
                  <a:schemeClr val="tx1"/>
                </a:solidFill>
                <a:effectLst/>
                <a:latin typeface="+mn-lt"/>
                <a:ea typeface="+mn-ea"/>
                <a:cs typeface="+mn-cs"/>
              </a:rPr>
              <a:t>Let’s take a look at how </a:t>
            </a:r>
            <a:r>
              <a:rPr lang="en-US" sz="1200" b="0" i="0" u="none" strike="noStrike" kern="1200" err="1">
                <a:solidFill>
                  <a:schemeClr val="tx1"/>
                </a:solidFill>
                <a:effectLst/>
                <a:latin typeface="+mn-lt"/>
                <a:ea typeface="+mn-ea"/>
                <a:cs typeface="+mn-cs"/>
              </a:rPr>
              <a:t>Stackify</a:t>
            </a:r>
            <a:r>
              <a:rPr lang="en-US" sz="1200" b="0" i="0" u="none" strike="noStrike" kern="1200">
                <a:solidFill>
                  <a:schemeClr val="tx1"/>
                </a:solidFill>
                <a:effectLst/>
                <a:latin typeface="+mn-lt"/>
                <a:ea typeface="+mn-ea"/>
                <a:cs typeface="+mn-cs"/>
              </a:rPr>
              <a:t> is benefitting from building SaaS apps on Azure.</a:t>
            </a:r>
          </a:p>
          <a:p>
            <a:pPr rtl="0" eaLnBrk="1" fontAlgn="auto" latinLnBrk="0" hangingPunct="1"/>
            <a:endParaRPr lang="en-US" sz="1200" b="0" i="0" u="none" strike="noStrike" kern="1200">
              <a:solidFill>
                <a:schemeClr val="tx1"/>
              </a:solidFill>
              <a:effectLst/>
              <a:latin typeface="+mn-lt"/>
              <a:ea typeface="+mn-ea"/>
              <a:cs typeface="+mn-cs"/>
            </a:endParaRPr>
          </a:p>
          <a:p>
            <a:pPr rtl="0" eaLnBrk="1" fontAlgn="auto" latinLnBrk="0" hangingPunct="1"/>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wanted to develop applications as a SaaS platform that would make it easy to onboard new customers and scale to accommodate growth. Building a SaaS solution also enables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to gather deep insights into customer behavior, which helps the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team to be agile and make product decisions based on real data.</a:t>
            </a:r>
          </a:p>
          <a:p>
            <a:pPr rtl="0" eaLnBrk="1" fontAlgn="auto" latinLnBrk="0" hangingPunct="1"/>
            <a:endParaRPr lang="en-US" sz="1200" b="0" i="0" u="none" strike="noStrike" kern="1200">
              <a:solidFill>
                <a:schemeClr val="tx1"/>
              </a:solidFill>
              <a:effectLst/>
              <a:latin typeface="+mn-lt"/>
              <a:ea typeface="+mn-ea"/>
              <a:cs typeface="+mn-cs"/>
            </a:endParaRPr>
          </a:p>
          <a:p>
            <a:pPr rtl="0" eaLnBrk="1" fontAlgn="ctr" latinLnBrk="0" hangingPunct="1"/>
            <a:r>
              <a:rPr lang="en-US" sz="1200" b="0" i="0" kern="1200">
                <a:solidFill>
                  <a:schemeClr val="tx1"/>
                </a:solidFill>
                <a:effectLst/>
                <a:latin typeface="+mn-lt"/>
                <a:ea typeface="+mn-ea"/>
                <a:cs typeface="+mn-cs"/>
              </a:rPr>
              <a:t>They chose Azure, because of its deep, rich breadth of easy-to-manage platform-as-a-service (PaaS) solutions that complement the philosophy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was built upon: enabling developers to focus on development. Azure was easy for his team to learn and use because it supports the .NET framework that the </a:t>
            </a:r>
            <a:r>
              <a:rPr lang="en-US" sz="1200" b="0" i="0" kern="1200" err="1">
                <a:solidFill>
                  <a:schemeClr val="tx1"/>
                </a:solidFill>
                <a:effectLst/>
                <a:latin typeface="+mn-lt"/>
                <a:ea typeface="+mn-ea"/>
                <a:cs typeface="+mn-cs"/>
              </a:rPr>
              <a:t>Stackify</a:t>
            </a:r>
            <a:r>
              <a:rPr lang="en-US" sz="1200" b="0" i="0" kern="1200">
                <a:solidFill>
                  <a:schemeClr val="tx1"/>
                </a:solidFill>
                <a:effectLst/>
                <a:latin typeface="+mn-lt"/>
                <a:ea typeface="+mn-ea"/>
                <a:cs typeface="+mn-cs"/>
              </a:rPr>
              <a:t> developers were already familiar with.  </a:t>
            </a:r>
            <a:r>
              <a:rPr lang="en-US" sz="1200" b="0" i="0" u="none" strike="noStrike" kern="1200">
                <a:solidFill>
                  <a:schemeClr val="tx1"/>
                </a:solidFill>
                <a:effectLst/>
                <a:latin typeface="+mn-lt"/>
                <a:ea typeface="+mn-ea"/>
                <a:cs typeface="+mn-cs"/>
              </a:rPr>
              <a:t>Azure SQL Database elastic pools support its multitenant applications and provides the scalability and cost efficiency </a:t>
            </a:r>
            <a:r>
              <a:rPr lang="en-US" sz="1200" b="0" i="0" u="none" strike="noStrike" kern="1200" err="1">
                <a:solidFill>
                  <a:schemeClr val="tx1"/>
                </a:solidFill>
                <a:effectLst/>
                <a:latin typeface="+mn-lt"/>
                <a:ea typeface="+mn-ea"/>
                <a:cs typeface="+mn-cs"/>
              </a:rPr>
              <a:t>Stackify</a:t>
            </a:r>
            <a:r>
              <a:rPr lang="en-US" sz="1200" b="0" i="0" u="none" strike="noStrike" kern="1200">
                <a:solidFill>
                  <a:schemeClr val="tx1"/>
                </a:solidFill>
                <a:effectLst/>
                <a:latin typeface="+mn-lt"/>
                <a:ea typeface="+mn-ea"/>
                <a:cs typeface="+mn-cs"/>
              </a:rPr>
              <a:t> required.</a:t>
            </a:r>
          </a:p>
          <a:p>
            <a:pPr rtl="0" eaLnBrk="1" fontAlgn="ctr" latinLnBrk="0" hangingPunct="1"/>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Building their apps on Azure allows </a:t>
            </a:r>
            <a:r>
              <a:rPr lang="en-US" sz="1200" b="0" i="0" u="none" strike="noStrike" kern="1200" err="1">
                <a:solidFill>
                  <a:schemeClr val="tx1"/>
                </a:solidFill>
                <a:effectLst/>
                <a:latin typeface="+mn-lt"/>
                <a:ea typeface="+mn-ea"/>
                <a:cs typeface="+mn-cs"/>
              </a:rPr>
              <a:t>Stackify</a:t>
            </a:r>
            <a:r>
              <a:rPr lang="en-US" sz="1200" b="0" i="0" u="none" strike="noStrike" kern="1200">
                <a:solidFill>
                  <a:schemeClr val="tx1"/>
                </a:solidFill>
                <a:effectLst/>
                <a:latin typeface="+mn-lt"/>
                <a:ea typeface="+mn-ea"/>
                <a:cs typeface="+mn-cs"/>
              </a:rPr>
              <a:t> to:</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Innovate faster</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Rapidly scale to meet demand</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Simplify management</a:t>
            </a:r>
          </a:p>
          <a:p>
            <a:pPr marL="171450" indent="-171450" rtl="0" eaLnBrk="1" fontAlgn="ctr"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Ensure healthy margins and support growth into the future</a:t>
            </a:r>
          </a:p>
          <a:p>
            <a:endParaRPr lang="en-US">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panose="020B0502040204020203" pitchFamily="34" charset="0"/>
                <a:ea typeface="+mn-ea"/>
                <a:cs typeface="+mn-cs"/>
              </a:rPr>
              <a:t>&lt;click&gt;</a:t>
            </a:r>
          </a:p>
          <a:p>
            <a:endParaRPr lang="en-US">
              <a:cs typeface="Segoe UI" panose="020B0502040204020203" pitchFamily="34" charset="0"/>
            </a:endParaRPr>
          </a:p>
        </p:txBody>
      </p:sp>
    </p:spTree>
    <p:extLst>
      <p:ext uri="{BB962C8B-B14F-4D97-AF65-F5344CB8AC3E}">
        <p14:creationId xmlns:p14="http://schemas.microsoft.com/office/powerpoint/2010/main" val="2096941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There are a number of ways to modernize your infrastructure and code with Azure</a:t>
            </a:r>
          </a:p>
          <a:p>
            <a:pPr marL="0" indent="0" algn="l">
              <a:buFont typeface="Arial" panose="020B0604020202020204" pitchFamily="34" charset="0"/>
              <a:buNone/>
            </a:pPr>
            <a:endParaRPr lang="en-US" sz="1200" b="0" i="0" kern="1200" dirty="0">
              <a:solidFill>
                <a:srgbClr val="E3E3E3"/>
              </a:solidFill>
              <a:effectLst/>
              <a:latin typeface="Segoe UI" panose="020B0502040204020203" pitchFamily="34" charset="0"/>
              <a:ea typeface="+mn-ea"/>
              <a:cs typeface="+mn-cs"/>
            </a:endParaRPr>
          </a:p>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The primary pattern for ASP.NET Framework applications running either as code or in a Windows Container is with App Service and Azure SQL</a:t>
            </a:r>
          </a:p>
          <a:p>
            <a:pPr marL="0" indent="0" algn="l">
              <a:buFont typeface="Arial" panose="020B0604020202020204" pitchFamily="34" charset="0"/>
              <a:buNone/>
            </a:pPr>
            <a:endParaRPr lang="en-US" sz="1200" b="0" i="0" kern="1200" dirty="0">
              <a:solidFill>
                <a:srgbClr val="E3E3E3"/>
              </a:solidFill>
              <a:effectLst/>
              <a:latin typeface="Segoe UI" panose="020B0502040204020203" pitchFamily="34" charset="0"/>
              <a:ea typeface="+mn-ea"/>
              <a:cs typeface="+mn-cs"/>
            </a:endParaRPr>
          </a:p>
          <a:p>
            <a:pPr marL="0" indent="0" algn="l">
              <a:buFont typeface="Arial" panose="020B0604020202020204" pitchFamily="34" charset="0"/>
              <a:buNone/>
            </a:pPr>
            <a:r>
              <a:rPr lang="en-US" sz="1200" b="0" i="0" kern="1200" dirty="0">
                <a:solidFill>
                  <a:srgbClr val="E3E3E3"/>
                </a:solidFill>
                <a:effectLst/>
                <a:latin typeface="Segoe UI" panose="020B0502040204020203" pitchFamily="34" charset="0"/>
                <a:ea typeface="+mn-ea"/>
                <a:cs typeface="+mn-cs"/>
              </a:rPr>
              <a:t>Many customers are modernizing their .NET code as they move to the cloud as well and with new support for .NET 5 on App Service, customers can get the flexibility and scalability of .NET Core with the manageability of App Service. </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.NET 5 is also being used to refactor monoliths as microservices and AKS has become a mainstream modernization destination for many applications. This is one of the primary reasons we added coverage for AKS in the Azure Migration Program in 2021.</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Finally seeing .NET being used in conjunction with other frameworks – notably node and python – modernization doesn’t just mean bringing existing code to run on Azure, can modernize the code along the way and also extend the app using multiple frameworks.</a:t>
            </a:r>
          </a:p>
          <a:p>
            <a:pPr marL="0" indent="0" algn="l">
              <a:buFontTx/>
              <a:buNone/>
            </a:pPr>
            <a:endParaRPr lang="en-US" sz="1200" b="0" i="0" kern="1200" dirty="0">
              <a:solidFill>
                <a:srgbClr val="E3E3E3"/>
              </a:solidFill>
              <a:effectLst/>
              <a:latin typeface="Segoe UI" panose="020B0502040204020203" pitchFamily="34" charset="0"/>
              <a:ea typeface="+mn-ea"/>
              <a:cs typeface="+mn-cs"/>
            </a:endParaRPr>
          </a:p>
          <a:p>
            <a:pPr marL="0" indent="0" algn="l">
              <a:buFontTx/>
              <a:buNone/>
            </a:pPr>
            <a:r>
              <a:rPr lang="en-US" sz="1200" b="0" i="0" kern="1200" dirty="0">
                <a:solidFill>
                  <a:srgbClr val="E3E3E3"/>
                </a:solidFill>
                <a:effectLst/>
                <a:latin typeface="Segoe UI" panose="020B0502040204020203" pitchFamily="34" charset="0"/>
                <a:ea typeface="+mn-ea"/>
                <a:cs typeface="+mn-cs"/>
              </a:rPr>
              <a:t>Of all these patterns however, the area where Azure is most differentiated is with App Service and Azure SQL.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226E6D-882D-4966-AEE7-FC95845768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32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475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204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4376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214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Full statistic sources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kern="1200">
                <a:solidFill>
                  <a:schemeClr val="tx1"/>
                </a:solidFill>
                <a:latin typeface="Segoe UI Light" pitchFamily="34" charset="0"/>
                <a:ea typeface="+mn-ea"/>
                <a:cs typeface="+mn-cs"/>
              </a:rPr>
              <a:t>Gartner. “6 Best Practices for Creating a Container Platform Strategy.” April 23, 2019. </a:t>
            </a:r>
            <a:r>
              <a:rPr lang="en-US" sz="900"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https://www.gartner.com/smarterwithgartner/6-best-practices-for-creating-a-container-platform-strategy/</a:t>
            </a:r>
            <a:endParaRPr lang="en-US" sz="900"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863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914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609787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help developers upgrade, we’re building the .NET Upgrade Assistant that helps you modernize older .NET codebases. It's a command line tool that gives you step-by-step instructions for upgrading to the latest versions of .NET.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Analyze NuGet packages and understand where your dependencies are.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It gives you recommendations and fixes for project files, configuration, and source code to help you incrementally upgrade at your own pace.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Multiple project types are supported including ASP.NET MVC web apps, Windows Forms and WPF desktop apps, and Console apps &amp; libraries.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ea typeface="Calibri" panose="020F0502020204030204" pitchFamily="34" charset="0"/>
                <a:cs typeface="Segoe UI Semibold" panose="020B0702040204020203" pitchFamily="34" charset="0"/>
              </a:rPr>
              <a:t>Additional project types like ASP.NET </a:t>
            </a:r>
            <a:r>
              <a:rPr lang="en-US" sz="1800" dirty="0" err="1">
                <a:effectLst/>
                <a:ea typeface="Calibri" panose="020F0502020204030204" pitchFamily="34" charset="0"/>
                <a:cs typeface="Segoe UI Semibold" panose="020B0702040204020203" pitchFamily="34" charset="0"/>
              </a:rPr>
              <a:t>WebForms</a:t>
            </a:r>
            <a:r>
              <a:rPr lang="en-US" sz="1800" dirty="0">
                <a:effectLst/>
                <a:ea typeface="Calibri" panose="020F0502020204030204" pitchFamily="34" charset="0"/>
                <a:cs typeface="Segoe UI Semibold" panose="020B0702040204020203" pitchFamily="34" charset="0"/>
              </a:rPr>
              <a:t> are coming later. </a:t>
            </a:r>
          </a:p>
          <a:p>
            <a:pPr marL="0" marR="54610" lvl="0" indent="0">
              <a:lnSpc>
                <a:spcPct val="115000"/>
              </a:lnSpc>
              <a:spcBef>
                <a:spcPts val="0"/>
              </a:spcBef>
              <a:spcAft>
                <a:spcPts val="300"/>
              </a:spcAft>
              <a:buFont typeface="Arial" panose="020B0604020202020204" pitchFamily="34"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.NET Upgrade Assistant is in preview and accepting feedback. We’re targeting release for .NET 6 in November. </a:t>
            </a:r>
          </a:p>
          <a:p>
            <a:pPr marL="285750" marR="54610" lvl="0" indent="-285750">
              <a:lnSpc>
                <a:spcPct val="115000"/>
              </a:lnSpc>
              <a:spcBef>
                <a:spcPts val="0"/>
              </a:spcBef>
              <a:spcAft>
                <a:spcPts val="3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54610" lvl="0" indent="0">
              <a:lnSpc>
                <a:spcPct val="115000"/>
              </a:lnSpc>
              <a:spcBef>
                <a:spcPts val="0"/>
              </a:spcBef>
              <a:spcAft>
                <a:spcPts val="3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it’s being used by </a:t>
            </a:r>
            <a:r>
              <a:rPr lang="en-US" sz="1800" dirty="0">
                <a:effectLst/>
                <a:latin typeface="Segoe UI" panose="020B0502040204020203" pitchFamily="34" charset="0"/>
                <a:ea typeface="Calibri" panose="020F0502020204030204" pitchFamily="34" charset="0"/>
              </a:rPr>
              <a:t>Optimizely (Episerver)</a:t>
            </a:r>
            <a:r>
              <a:rPr lang="en-US" sz="4400" b="0" i="0" dirty="0">
                <a:effectLst/>
                <a:latin typeface="Segoe UI" panose="020B0502040204020203"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move their large, mission-critical applications to .NET 5.  </a:t>
            </a:r>
          </a:p>
          <a:p>
            <a:pPr marL="285750" marR="54610" lvl="0" indent="-285750">
              <a:lnSpc>
                <a:spcPct val="115000"/>
              </a:lnSpc>
              <a:spcBef>
                <a:spcPts val="0"/>
              </a:spcBef>
              <a:spcAft>
                <a:spcPts val="3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extensible. Their architects have added recommendations and code templates that apply to their systems that their developers can follow. </a:t>
            </a:r>
          </a:p>
          <a:p>
            <a:pPr marL="0" indent="0">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7FAFCA3-3AEA-4CF9-AB60-0DC243728CE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331719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3"/>
              </a:rPr>
              <a:t>Azure Migrate</a:t>
            </a:r>
            <a:r>
              <a:rPr lang="en-US" sz="1200" kern="1200" dirty="0">
                <a:solidFill>
                  <a:schemeClr val="tx1"/>
                </a:solidFill>
                <a:effectLst/>
                <a:latin typeface="+mn-lt"/>
                <a:ea typeface="+mn-ea"/>
                <a:cs typeface="+mn-cs"/>
              </a:rPr>
              <a:t> performs detailed assessment of application and database readiness including preferred hosting options in Azure and relevant pricing details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Run applications with confidence letting Azure handle auto-patching for database, OS and runtimes, automated database backup, configurable alerts and logging.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Easily add custom domains, SSL certificates, single sign-on (SSO), and identity-service integration to your apps.</a:t>
            </a:r>
          </a:p>
          <a:p>
            <a:pPr marL="171450" lvl="0" indent="-171450">
              <a:buFont typeface="Arial" panose="020B0604020202020204" pitchFamily="34" charset="0"/>
              <a:buChar char="•"/>
            </a:pPr>
            <a:r>
              <a:rPr lang="en-US" sz="1200" u="sng" kern="1200" dirty="0">
                <a:solidFill>
                  <a:schemeClr val="tx1"/>
                </a:solidFill>
                <a:effectLst/>
                <a:latin typeface="+mn-lt"/>
                <a:ea typeface="+mn-ea"/>
                <a:cs typeface="+mn-cs"/>
                <a:hlinkClick r:id="rId4"/>
              </a:rPr>
              <a:t>Reduce regulatory and compliance costs</a:t>
            </a:r>
            <a:r>
              <a:rPr lang="en-US" sz="1200" kern="1200" dirty="0">
                <a:solidFill>
                  <a:schemeClr val="tx1"/>
                </a:solidFill>
                <a:effectLst/>
                <a:latin typeface="+mn-lt"/>
                <a:ea typeface="+mn-ea"/>
                <a:cs typeface="+mn-cs"/>
              </a:rPr>
              <a:t> by automating or simplifying over 30% of monitoring work versus on-premises hosted applications.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your existing .NET and SQL skills and experience to modernize or develop new apps on Azure SQL Database and Azure SQL Managed Instance.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a:t>
            </a:r>
            <a:r>
              <a:rPr lang="en-US" sz="1200" u="sng" kern="1200" dirty="0">
                <a:solidFill>
                  <a:schemeClr val="tx1"/>
                </a:solidFill>
                <a:effectLst/>
                <a:latin typeface="+mn-lt"/>
                <a:ea typeface="+mn-ea"/>
                <a:cs typeface="+mn-cs"/>
                <a:hlinkClick r:id="rId5"/>
              </a:rPr>
              <a:t>GitHub Actions</a:t>
            </a:r>
            <a:r>
              <a:rPr lang="en-US" sz="1200" kern="1200" dirty="0">
                <a:solidFill>
                  <a:schemeClr val="tx1"/>
                </a:solidFill>
                <a:effectLst/>
                <a:latin typeface="+mn-lt"/>
                <a:ea typeface="+mn-ea"/>
                <a:cs typeface="+mn-cs"/>
              </a:rPr>
              <a:t> to automate the testing and deployment of your applications onto App Service’s global infrastructure.</a:t>
            </a:r>
          </a:p>
          <a:p>
            <a:pPr marL="171450" indent="-171450">
              <a:buFont typeface="Arial"/>
              <a:buChar char="•"/>
            </a:pPr>
            <a:endParaRPr lang="en-US" dirty="0">
              <a:cs typeface="Segoe UI" panose="020B0502040204020203" pitchFamily="34" charset="0"/>
            </a:endParaRPr>
          </a:p>
        </p:txBody>
      </p:sp>
    </p:spTree>
    <p:extLst>
      <p:ext uri="{BB962C8B-B14F-4D97-AF65-F5344CB8AC3E}">
        <p14:creationId xmlns:p14="http://schemas.microsoft.com/office/powerpoint/2010/main" val="3449267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Built-in, AI-powered </a:t>
            </a:r>
            <a:r>
              <a:rPr lang="en-US" sz="1200" u="sng" kern="1200">
                <a:solidFill>
                  <a:schemeClr val="tx1"/>
                </a:solidFill>
                <a:effectLst/>
                <a:latin typeface="+mn-lt"/>
                <a:ea typeface="+mn-ea"/>
                <a:cs typeface="+mn-cs"/>
                <a:hlinkClick r:id="rId3"/>
              </a:rPr>
              <a:t>automatic tuning</a:t>
            </a:r>
            <a:r>
              <a:rPr lang="en-US" sz="1200" kern="1200">
                <a:solidFill>
                  <a:schemeClr val="tx1"/>
                </a:solidFill>
                <a:effectLst/>
                <a:latin typeface="+mn-lt"/>
                <a:ea typeface="+mn-ea"/>
                <a:cs typeface="+mn-cs"/>
              </a:rPr>
              <a:t> and adaptive </a:t>
            </a:r>
            <a:r>
              <a:rPr lang="en-US" sz="1200" u="sng" kern="1200">
                <a:solidFill>
                  <a:schemeClr val="tx1"/>
                </a:solidFill>
                <a:effectLst/>
                <a:latin typeface="+mn-lt"/>
                <a:ea typeface="+mn-ea"/>
                <a:cs typeface="+mn-cs"/>
                <a:hlinkClick r:id="rId4"/>
              </a:rPr>
              <a:t>query optimization</a:t>
            </a:r>
            <a:r>
              <a:rPr lang="en-US" sz="1200" kern="1200">
                <a:solidFill>
                  <a:schemeClr val="tx1"/>
                </a:solidFill>
                <a:effectLst/>
                <a:latin typeface="+mn-lt"/>
                <a:ea typeface="+mn-ea"/>
                <a:cs typeface="+mn-cs"/>
              </a:rPr>
              <a:t> supports peak performance in Azure SQL Database.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Break down how increased traffic or upstream dependencies are affecting response times with rich </a:t>
            </a:r>
            <a:r>
              <a:rPr lang="en-US" sz="1200" u="sng" kern="1200">
                <a:solidFill>
                  <a:schemeClr val="tx1"/>
                </a:solidFill>
                <a:effectLst/>
                <a:latin typeface="+mn-lt"/>
                <a:ea typeface="+mn-ea"/>
                <a:cs typeface="+mn-cs"/>
                <a:hlinkClick r:id="rId5"/>
              </a:rPr>
              <a:t>out of the box monitoring for ASP.NET applications</a:t>
            </a:r>
            <a:r>
              <a:rPr lang="en-US" sz="1200" kern="1200">
                <a:solidFill>
                  <a:schemeClr val="tx1"/>
                </a:solidFill>
                <a:effectLst/>
                <a:latin typeface="+mn-lt"/>
                <a:ea typeface="+mn-ea"/>
                <a:cs typeface="+mn-cs"/>
              </a:rPr>
              <a:t> in Application Insights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Improve availability, security and performance while reducing costs with personalized recommendations from </a:t>
            </a:r>
            <a:r>
              <a:rPr lang="en-US" sz="1200" u="sng" kern="1200">
                <a:solidFill>
                  <a:schemeClr val="tx1"/>
                </a:solidFill>
                <a:effectLst/>
                <a:latin typeface="+mn-lt"/>
                <a:ea typeface="+mn-ea"/>
                <a:cs typeface="+mn-cs"/>
                <a:hlinkClick r:id="rId6"/>
              </a:rPr>
              <a:t>Azure Advisor</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View application resource usage in real time and configure alerts to respond to unexpected conditions with Azure Monitor</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360567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For IT leaders who need to reduce the cost of managing their .NET web applications and the SQL databases that power them, Azure offers the only end to end web hosting platform designed from the ground up to build and manage .NET applications. Leveraging our deep expertise in Windows, Visual Studio and ASP.NET, we designed App Service and Azure SQL DB as the home in the cloud for .NET application and the databases that power them.</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Simply put, there is no better place to build, host, and manage your .NET applications. Azure App Service—along with Visual Studio family of tools—provides unmatched developer productivity for development, live-site debugging, and zero downtime through deployment slots.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For ASP.NET apps in particular, Azure has unmatched offers like Azure Hybrid Benefit and Enterprise Dev/Test that significantly reduce the cost of running these workloads on the only fully managed PaaS environment that natively supports Windows. Rather than provide SDKs and plug-ins, we’ve built natively on IIS, integrated Visual Studio directly into the platform to make and ship code changes in real time, and created our managed SQL platform on the same code base as SQL Server.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Azure’s been building, managing and improving these services for 25+ years. We run 2M sites, 40B+ requests and over 9T SQL queries every day with the 99.95% SLA or higher. We are better than AWS in end-to-end developer experience, better than GCP in providing native Windows support, and better than Heroku in supporting enterprise use cases.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And with our free migration assistants it has never been easier to get started.</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Let’s take a closer look at how migrating to Azure can help elevate your business.</a:t>
            </a:r>
          </a:p>
          <a:p>
            <a:endParaRPr lang="en-US" sz="882"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&lt;click&gt;</a:t>
            </a:r>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0211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3"/>
              </a:rPr>
              <a:t>Increase developer productivity by 50%</a:t>
            </a:r>
            <a:r>
              <a:rPr lang="en-US" sz="1200" kern="1200">
                <a:solidFill>
                  <a:schemeClr val="tx1"/>
                </a:solidFill>
                <a:effectLst/>
                <a:latin typeface="+mn-lt"/>
                <a:ea typeface="+mn-ea"/>
                <a:cs typeface="+mn-cs"/>
              </a:rPr>
              <a:t> using serverless tools like Logic Apps and Functions to integrate your application with any internal and external systems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Eliminate replica staging environments and ship new versions and features with zero downtime using </a:t>
            </a:r>
            <a:r>
              <a:rPr lang="en-US" sz="1200" u="sng" kern="1200">
                <a:solidFill>
                  <a:schemeClr val="tx1"/>
                </a:solidFill>
                <a:effectLst/>
                <a:latin typeface="+mn-lt"/>
                <a:ea typeface="+mn-ea"/>
                <a:cs typeface="+mn-cs"/>
                <a:hlinkClick r:id="rId4"/>
              </a:rPr>
              <a:t>deployment slots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Avoid re- building on-premises objects like SQL and Windows logins, groups and privileges, SQL Server agent jobs and SSIS packages with migration tools available in Azure Migrate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Use App Insights to break down how increased traffic or upstream dependencies are affecting response times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27755430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Power your app on an enterprise grade hosting platform that serves over 2 million sites,  processes over 41 billion requests per day and over 9 trillion SQL database queries per day.</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rPr>
              <a:t>Build on infrastructure with a 99.95% SLA won’t fail when your customers need it most</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rPr>
              <a:t>Rapidly adapt to changing requirements with auto-scaling SQL Database serverless compute and Hyperscale storage up to 100 TB.</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Scale your app to meet demand with over 58 regions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Easily scale out underlying VMs to match demand or configure </a:t>
            </a:r>
            <a:r>
              <a:rPr lang="en-US" sz="1200" u="sng" kern="1200">
                <a:solidFill>
                  <a:schemeClr val="tx1"/>
                </a:solidFill>
                <a:effectLst/>
                <a:latin typeface="+mn-lt"/>
                <a:ea typeface="+mn-ea"/>
                <a:cs typeface="+mn-cs"/>
                <a:hlinkClick r:id="rId3"/>
              </a:rPr>
              <a:t>auto-scaling</a:t>
            </a:r>
            <a:r>
              <a:rPr lang="en-US" sz="1200" kern="1200">
                <a:solidFill>
                  <a:schemeClr val="tx1"/>
                </a:solidFill>
                <a:effectLst/>
                <a:latin typeface="+mn-lt"/>
                <a:ea typeface="+mn-ea"/>
                <a:cs typeface="+mn-cs"/>
              </a:rPr>
              <a:t> to sense and respond to changing traffic patterns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Right size your app with configurable CPU, memory, disk space and easily add new features like custom domains and certificates with a few clicks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You can </a:t>
            </a:r>
            <a:r>
              <a:rPr lang="en-US" sz="1200" u="sng" kern="1200">
                <a:solidFill>
                  <a:schemeClr val="tx1"/>
                </a:solidFill>
                <a:effectLst/>
                <a:latin typeface="+mn-lt"/>
                <a:ea typeface="+mn-ea"/>
                <a:cs typeface="+mn-cs"/>
                <a:hlinkClick r:id="rId4"/>
              </a:rPr>
              <a:t>use deployment slots</a:t>
            </a:r>
            <a:r>
              <a:rPr lang="en-US" sz="1200" kern="1200">
                <a:solidFill>
                  <a:schemeClr val="tx1"/>
                </a:solidFill>
                <a:effectLst/>
                <a:latin typeface="+mn-lt"/>
                <a:ea typeface="+mn-ea"/>
                <a:cs typeface="+mn-cs"/>
              </a:rPr>
              <a:t> to coordinate your QA, staging, and production deployments.</a:t>
            </a:r>
          </a:p>
          <a:p>
            <a:pPr marL="0" indent="0">
              <a:buFont typeface="Arial" panose="020B0604020202020204" pitchFamily="34" charset="0"/>
              <a:buNone/>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endParaRPr lang="en-US">
              <a:cs typeface="Segoe UI" panose="020B0502040204020203" pitchFamily="34" charset="0"/>
            </a:endParaRPr>
          </a:p>
        </p:txBody>
      </p:sp>
    </p:spTree>
    <p:extLst>
      <p:ext uri="{BB962C8B-B14F-4D97-AF65-F5344CB8AC3E}">
        <p14:creationId xmlns:p14="http://schemas.microsoft.com/office/powerpoint/2010/main" val="2148920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Build on managed infrastructure and database offerings that are purpose built for (.NET) web hosting.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Native integration with IIS offers familiar runtime experience from day one.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Access familiar logging sources like Application Event Logs and log/trace information emitted via System. Diagnostics with </a:t>
            </a:r>
            <a:r>
              <a:rPr lang="en-US" sz="1200" u="sng" kern="1200">
                <a:solidFill>
                  <a:schemeClr val="tx1"/>
                </a:solidFill>
                <a:effectLst/>
                <a:latin typeface="+mn-lt"/>
                <a:ea typeface="+mn-ea"/>
                <a:cs typeface="+mn-cs"/>
                <a:hlinkClick r:id="rId3"/>
              </a:rPr>
              <a:t>built-in logging capabilities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URL Rewrite is pre-installed for </a:t>
            </a:r>
            <a:r>
              <a:rPr lang="en-US" sz="1200" kern="1200" err="1">
                <a:solidFill>
                  <a:schemeClr val="tx1"/>
                </a:solidFill>
                <a:effectLst/>
                <a:latin typeface="+mn-lt"/>
                <a:ea typeface="+mn-ea"/>
                <a:cs typeface="+mn-cs"/>
              </a:rPr>
              <a:t>devs</a:t>
            </a:r>
            <a:r>
              <a:rPr lang="en-US" sz="1200" kern="1200">
                <a:solidFill>
                  <a:schemeClr val="tx1"/>
                </a:solidFill>
                <a:effectLst/>
                <a:latin typeface="+mn-lt"/>
                <a:ea typeface="+mn-ea"/>
                <a:cs typeface="+mn-cs"/>
              </a:rPr>
              <a:t> to define custom rules in </a:t>
            </a:r>
            <a:r>
              <a:rPr lang="en-US" sz="1200" kern="1200" err="1">
                <a:solidFill>
                  <a:schemeClr val="tx1"/>
                </a:solidFill>
                <a:effectLst/>
                <a:latin typeface="+mn-lt"/>
                <a:ea typeface="+mn-ea"/>
                <a:cs typeface="+mn-cs"/>
              </a:rPr>
              <a:t>web.config</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ASP.NET apps relying on InProc session state can ensure HTTP sessions are always routed back to the same server using App Service’s support sticky sessions.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Run non-interactive utility code or console worker apps alongside ASP.NET apps with </a:t>
            </a:r>
            <a:r>
              <a:rPr lang="en-US" sz="1200" u="sng" kern="1200" err="1">
                <a:solidFill>
                  <a:schemeClr val="tx1"/>
                </a:solidFill>
                <a:effectLst/>
                <a:latin typeface="+mn-lt"/>
                <a:ea typeface="+mn-ea"/>
                <a:cs typeface="+mn-cs"/>
                <a:hlinkClick r:id="rId4"/>
              </a:rPr>
              <a:t>WebJobs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Quickly connect to Azure SQL Database with .NET Core and .NET with Visual Studio and query data with Transact-SQL statements you’re familiar with.</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Seamlessly build against a managed SQL offering that shares a common code base with SQL Server and uses identical SQL language, query processing, management features and tools. </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745975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indent="-171450">
              <a:buFont typeface="Arial"/>
              <a:buChar char="•"/>
            </a:pPr>
            <a:r>
              <a:rPr lang="en-US">
                <a:cs typeface="Segoe UI" panose="020B0502040204020203" pitchFamily="34" charset="0"/>
              </a:rPr>
              <a:t>React to traffic loads with Azure </a:t>
            </a:r>
            <a:r>
              <a:rPr lang="en-US" err="1">
                <a:cs typeface="Segoe UI" panose="020B0502040204020203" pitchFamily="34" charset="0"/>
              </a:rPr>
              <a:t>Autoscale</a:t>
            </a:r>
            <a:r>
              <a:rPr lang="en-US">
                <a:cs typeface="Segoe UI" panose="020B0502040204020203" pitchFamily="34" charset="0"/>
              </a:rPr>
              <a:t> and perform traffic routing and load-balancing through Azure Front Door. </a:t>
            </a:r>
          </a:p>
          <a:p>
            <a:pPr marL="171450" indent="-171450">
              <a:buFont typeface="Arial"/>
              <a:buChar char="•"/>
            </a:pPr>
            <a:r>
              <a:rPr lang="en-US">
                <a:cs typeface="Segoe UI" panose="020B0502040204020203" pitchFamily="34" charset="0"/>
              </a:rPr>
              <a:t>Reduce latency by placing your content assets closer to your customers, with Azure Content Delivery Network.</a:t>
            </a:r>
          </a:p>
          <a:p>
            <a:pPr marL="171450" indent="-171450">
              <a:buFont typeface="Arial"/>
              <a:buChar char="•"/>
            </a:pPr>
            <a:r>
              <a:rPr lang="en-US">
                <a:cs typeface="Segoe UI" panose="020B0502040204020203" pitchFamily="34" charset="0"/>
              </a:rPr>
              <a:t>Protect your applications with Azure Web Application Firewall, Azure Firewall, and Application Gateway.</a:t>
            </a:r>
          </a:p>
          <a:p>
            <a:pPr marL="171450" indent="-171450">
              <a:buFont typeface="Arial"/>
              <a:buChar char="•"/>
            </a:pPr>
            <a:r>
              <a:rPr lang="en-US">
                <a:cs typeface="Segoe UI" panose="020B0502040204020203" pitchFamily="34" charset="0"/>
              </a:rPr>
              <a:t>Improve your security posture and threat protection with Azure Security Center and extensive compliance certifications.</a:t>
            </a:r>
          </a:p>
          <a:p>
            <a:pPr marL="171450" indent="-171450">
              <a:buFont typeface="Arial"/>
              <a:buChar char="•"/>
            </a:pPr>
            <a:r>
              <a:rPr lang="en-US">
                <a:cs typeface="Segoe UI" panose="020B0502040204020203" pitchFamily="34" charset="0"/>
              </a:rPr>
              <a:t>Intelligent threat detection and proactive vulnerability assessment alert and remediate potential threats to the database.</a:t>
            </a:r>
          </a:p>
          <a:p>
            <a:pPr marL="171450" indent="-171450">
              <a:buFont typeface="Arial"/>
              <a:buChar char="•"/>
            </a:pPr>
            <a:r>
              <a:rPr lang="en-US">
                <a:cs typeface="Segoe UI" panose="020B0502040204020203" pitchFamily="34" charset="0"/>
              </a:rPr>
              <a:t>Layers of security with the broadest range of built-in security controls across T-SQL, authentication, networking and key management.</a:t>
            </a:r>
          </a:p>
          <a:p>
            <a:pPr marL="171450" indent="-171450">
              <a:buFont typeface="Arial"/>
              <a:buChar char="•"/>
            </a:pPr>
            <a:r>
              <a:rPr lang="en-US">
                <a:cs typeface="Segoe UI" panose="020B0502040204020203" pitchFamily="34" charset="0"/>
              </a:rPr>
              <a:t>Most comprehensive compliance coverage (90+ offerings) of any cloud database service.</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42815206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Make and ship changes faster with native integration with Visual Studio, GitHub and App Service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Seamless </a:t>
            </a:r>
            <a:r>
              <a:rPr lang="en-US" sz="1200" u="sng" kern="1200">
                <a:solidFill>
                  <a:schemeClr val="tx1"/>
                </a:solidFill>
                <a:effectLst/>
                <a:latin typeface="+mn-lt"/>
                <a:ea typeface="+mn-ea"/>
                <a:cs typeface="+mn-cs"/>
                <a:hlinkClick r:id="rId3"/>
              </a:rPr>
              <a:t>remote</a:t>
            </a:r>
            <a:r>
              <a:rPr lang="en-US" sz="1200" kern="1200">
                <a:solidFill>
                  <a:schemeClr val="tx1"/>
                </a:solidFill>
                <a:effectLst/>
                <a:latin typeface="+mn-lt"/>
                <a:ea typeface="+mn-ea"/>
                <a:cs typeface="+mn-cs"/>
              </a:rPr>
              <a:t> and </a:t>
            </a:r>
            <a:r>
              <a:rPr lang="en-US" sz="1200" u="sng" kern="1200">
                <a:solidFill>
                  <a:schemeClr val="tx1"/>
                </a:solidFill>
                <a:effectLst/>
                <a:latin typeface="+mn-lt"/>
                <a:ea typeface="+mn-ea"/>
                <a:cs typeface="+mn-cs"/>
                <a:hlinkClick r:id="rId4"/>
              </a:rPr>
              <a:t>live-site</a:t>
            </a:r>
            <a:r>
              <a:rPr lang="en-US" sz="1200" kern="1200">
                <a:solidFill>
                  <a:schemeClr val="tx1"/>
                </a:solidFill>
                <a:effectLst/>
                <a:latin typeface="+mn-lt"/>
                <a:ea typeface="+mn-ea"/>
                <a:cs typeface="+mn-cs"/>
              </a:rPr>
              <a:t> debugging for ASP.NET apps lets you diagnose issues and production environments and resolve quickly, without impacting traffic.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Create </a:t>
            </a:r>
            <a:r>
              <a:rPr lang="en-US" sz="1200" u="sng" kern="1200">
                <a:solidFill>
                  <a:schemeClr val="tx1"/>
                </a:solidFill>
                <a:effectLst/>
                <a:latin typeface="+mn-lt"/>
                <a:ea typeface="+mn-ea"/>
                <a:cs typeface="+mn-cs"/>
                <a:hlinkClick r:id="rId5"/>
              </a:rPr>
              <a:t>custom automated workflows</a:t>
            </a:r>
            <a:r>
              <a:rPr lang="en-US" sz="1200" kern="1200">
                <a:solidFill>
                  <a:schemeClr val="tx1"/>
                </a:solidFill>
                <a:effectLst/>
                <a:latin typeface="+mn-lt"/>
                <a:ea typeface="+mn-ea"/>
                <a:cs typeface="+mn-cs"/>
              </a:rPr>
              <a:t> to build, test, package, release and deploy to Azure following a push or pull request, using GitHub Actions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Build end-to-end Continuous Integration/Continuous Deployment (CI/CD) capabilities directly in the repository</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6"/>
              </a:rPr>
              <a:t>Publish code updates</a:t>
            </a:r>
            <a:r>
              <a:rPr lang="en-US" sz="1200" kern="1200">
                <a:solidFill>
                  <a:schemeClr val="tx1"/>
                </a:solidFill>
                <a:effectLst/>
                <a:latin typeface="+mn-lt"/>
                <a:ea typeface="+mn-ea"/>
                <a:cs typeface="+mn-cs"/>
              </a:rPr>
              <a:t> directly to App Service with VS and VS Code integration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Ensure governance from anywhere by using Azure Policy to maintain visibility into whether your codebase or services are compromised</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30818933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Easily connect to new data sources and bring insights from other apps and systems with hundreds of pre-built Logic Apps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Automatically turn legacy web services into modern REST-based APIs by creating façades for your back-end services.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Connect on-premises APIs to cloud services with </a:t>
            </a:r>
            <a:r>
              <a:rPr lang="en-US" sz="1200" u="sng" kern="1200">
                <a:solidFill>
                  <a:schemeClr val="tx1"/>
                </a:solidFill>
                <a:effectLst/>
                <a:latin typeface="+mn-lt"/>
                <a:ea typeface="+mn-ea"/>
                <a:cs typeface="+mn-cs"/>
                <a:hlinkClick r:id="rId3"/>
              </a:rPr>
              <a:t>API Management</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Optimize your website for mobile to reach more customers and reduce site search time with interactive bots.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0543998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3"/>
              </a:rPr>
              <a:t>Built-in web app security</a:t>
            </a:r>
            <a:r>
              <a:rPr lang="en-US" sz="1200" kern="1200">
                <a:solidFill>
                  <a:schemeClr val="tx1"/>
                </a:solidFill>
                <a:effectLst/>
                <a:latin typeface="+mn-lt"/>
                <a:ea typeface="+mn-ea"/>
                <a:cs typeface="+mn-cs"/>
              </a:rPr>
              <a:t> controls for network, data, identity and logging allows you to scale without worrying about breaching customer confidence.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Empower partners and employees to securely access web apps and data while working remote using Azure AD B2B</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Increase website security </a:t>
            </a:r>
            <a:r>
              <a:rPr lang="en-US" sz="1200" u="sng" kern="1200">
                <a:solidFill>
                  <a:schemeClr val="tx1"/>
                </a:solidFill>
                <a:effectLst/>
                <a:latin typeface="+mn-lt"/>
                <a:ea typeface="+mn-ea"/>
                <a:cs typeface="+mn-cs"/>
                <a:hlinkClick r:id="rId4"/>
              </a:rPr>
              <a:t>Azure AD multi-factor authentication</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u="sng" kern="1200">
                <a:solidFill>
                  <a:schemeClr val="tx1"/>
                </a:solidFill>
                <a:effectLst/>
                <a:latin typeface="+mn-lt"/>
                <a:ea typeface="+mn-ea"/>
                <a:cs typeface="+mn-cs"/>
                <a:hlinkClick r:id="rId5"/>
              </a:rPr>
              <a:t>Store secrets and credentials</a:t>
            </a:r>
            <a:r>
              <a:rPr lang="en-US" sz="1200" kern="1200">
                <a:solidFill>
                  <a:schemeClr val="tx1"/>
                </a:solidFill>
                <a:effectLst/>
                <a:latin typeface="+mn-lt"/>
                <a:ea typeface="+mn-ea"/>
                <a:cs typeface="+mn-cs"/>
              </a:rPr>
              <a:t> with no changes to .NET code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Securely expand sign-in options for end customers, including services like Facebook, Google and others for using Azure AD B2C.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Maintain customer trust thanks to $1bn+ Azure has made in investments for security R&amp;D and 3,500 cyber security experts</a:t>
            </a:r>
          </a:p>
          <a:p>
            <a:pPr marL="171450" indent="-171450">
              <a:buFont typeface="Arial"/>
              <a:buChar char="•"/>
            </a:pPr>
            <a:endParaRPr lang="en-US">
              <a:cs typeface="Segoe UI" panose="020B0502040204020203" pitchFamily="34" charset="0"/>
            </a:endParaRPr>
          </a:p>
        </p:txBody>
      </p:sp>
    </p:spTree>
    <p:extLst>
      <p:ext uri="{BB962C8B-B14F-4D97-AF65-F5344CB8AC3E}">
        <p14:creationId xmlns:p14="http://schemas.microsoft.com/office/powerpoint/2010/main" val="1593740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effectLst/>
                <a:latin typeface="Segoe UI Light" panose="020B0502040204020203" pitchFamily="34" charset="0"/>
                <a:ea typeface="Calibri" panose="020F0502020204030204" pitchFamily="34" charset="0"/>
                <a:cs typeface="Arial" panose="020B0604020202020204" pitchFamily="34" charset="0"/>
              </a:rPr>
              <a:t>Like we just talked about, Azure was built for .NET, and our cloud services have been fine-tuned over the past decade to run these workloads. </a:t>
            </a:r>
          </a:p>
          <a:p>
            <a:pPr marL="0" lvl="0" indent="0">
              <a:buFont typeface="Arial" panose="020B0604020202020204" pitchFamily="34" charset="0"/>
              <a:buNone/>
            </a:pPr>
            <a:br>
              <a:rPr lang="en-US" sz="900" dirty="0">
                <a:effectLst/>
                <a:latin typeface="Segoe UI Light" panose="020B0502040204020203" pitchFamily="34" charset="0"/>
                <a:ea typeface="Calibri" panose="020F0502020204030204" pitchFamily="34" charset="0"/>
                <a:cs typeface="Arial" panose="020B0604020202020204" pitchFamily="34" charset="0"/>
              </a:rPr>
            </a:br>
            <a:r>
              <a:rPr lang="en-US" sz="1800" dirty="0">
                <a:effectLst/>
                <a:latin typeface="Segoe UI Light" panose="020B0502040204020203" pitchFamily="34" charset="0"/>
                <a:ea typeface="Calibri" panose="020F0502020204030204" pitchFamily="34" charset="0"/>
                <a:cs typeface="Arial" panose="020B0604020202020204" pitchFamily="34" charset="0"/>
              </a:rPr>
              <a:t>By letting Azure take care of availability, security, and infrastructure management, you optimize your resources and spend by a leveraging a platform that runs over millions of .NET apps and trillions of SQL queries every day. </a:t>
            </a:r>
          </a:p>
          <a:p>
            <a:pPr marL="0" lvl="0" indent="0">
              <a:buFont typeface="Arial" panose="020B0604020202020204" pitchFamily="34" charset="0"/>
              <a:buNone/>
            </a:pPr>
            <a:endParaRPr lang="en-US" sz="1800" dirty="0">
              <a:effectLst/>
              <a:latin typeface="Segoe UI Light" panose="020B0502040204020203"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r>
              <a:rPr lang="en-US" sz="1800" dirty="0">
                <a:effectLst/>
                <a:latin typeface="Segoe UI Light" panose="020B0502040204020203" pitchFamily="34" charset="0"/>
                <a:ea typeface="Calibri" panose="020F0502020204030204" pitchFamily="34" charset="0"/>
                <a:cs typeface="Arial" panose="020B0604020202020204" pitchFamily="34" charset="0"/>
              </a:rPr>
              <a:t>This leaves you free to focus time and resources on serving your customers, users and employees. Bringing your .NET apps  to Azure also enables them to seamlessly scale to handle unprecedented demand and enables the agility required to navigate uncertainty. Lastly, with our native integrations with Visual Studio and GitHub, developers will have unparalleled freedom to make and ship changes and add the critical capabilities your customers are looking for.</a:t>
            </a:r>
          </a:p>
          <a:p>
            <a:pPr marL="0" lvl="0" indent="0">
              <a:buFont typeface="Arial" panose="020B0604020202020204" pitchFamily="34" charset="0"/>
              <a:buNone/>
            </a:pPr>
            <a:endParaRPr lang="en-US" sz="1800" dirty="0">
              <a:effectLst/>
              <a:latin typeface="Segoe UI Light" panose="020B0502040204020203"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dirty="0">
                <a:effectLst/>
                <a:latin typeface="Segoe UI Light" panose="020B0502040204020203" pitchFamily="34" charset="0"/>
                <a:ea typeface="Calibri" panose="020F0502020204030204" pitchFamily="34" charset="0"/>
                <a:cs typeface="Arial" panose="020B0604020202020204" pitchFamily="34" charset="0"/>
              </a:rPr>
              <a:t>T: Let’s take a closer look. </a:t>
            </a:r>
            <a:r>
              <a:rPr lang="en-US" sz="900" b="1" dirty="0"/>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5430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start with how migrating .NET applications to Azure can help improve your business’s cash flow.</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&lt;click&gt;</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0035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effectLst/>
                <a:latin typeface="Segoe UI" panose="020B0502040204020203" pitchFamily="34" charset="0"/>
                <a:ea typeface="+mn-ea"/>
                <a:cs typeface="+mn-cs"/>
              </a:rPr>
              <a:t>Among the many challenges CFOs face in volatile times, one of the most significant is increasing working capital to ensure cash is available for operating expenditures. </a:t>
            </a:r>
          </a:p>
          <a:p>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mn-cs"/>
              </a:rPr>
              <a:t>However, it is critical to reduce costs now without negatively impacting your long-term growth. While there may not be priorities in the current climate for long term investment, migrating your .NET apps to Azure can play a key role in addressing both cutting costs and investing in your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Furthermore, moving to the cloud allows a company to shift its expense base from upfront capital expenditures (capex) to operating expenditures (</a:t>
            </a:r>
            <a:r>
              <a:rPr lang="en-US" sz="1200" kern="1200" dirty="0" err="1">
                <a:solidFill>
                  <a:schemeClr val="tx1"/>
                </a:solidFill>
                <a:effectLst/>
                <a:latin typeface="+mn-lt"/>
                <a:ea typeface="+mn-ea"/>
                <a:cs typeface="+mn-cs"/>
              </a:rPr>
              <a:t>opex</a:t>
            </a:r>
            <a:r>
              <a:rPr lang="en-US" sz="1200" kern="1200" dirty="0">
                <a:solidFill>
                  <a:schemeClr val="tx1"/>
                </a:solidFill>
                <a:effectLst/>
                <a:latin typeface="+mn-lt"/>
                <a:ea typeface="+mn-ea"/>
                <a:cs typeface="+mn-cs"/>
              </a:rPr>
              <a:t>) that are spread out, which conserves cash flow freeing it up for other initiatives.  </a:t>
            </a: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panose="020B0502040204020203" pitchFamily="34" charset="0"/>
                <a:ea typeface="+mn-ea"/>
                <a:cs typeface="+mn-cs"/>
              </a:rPr>
              <a:t>&lt;click&gt;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764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Among the many challenges CFOs face from the COVID-19 pandemic, one of the most significant is increasing working capital to ensure cash is available for operating expenditures. </a:t>
            </a:r>
          </a:p>
          <a:p>
            <a:endParaRPr lang="en-US" sz="882"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Given that many industries are experiencing significant volatility in revenue and expenses, cash is king. There is intense scrutiny on capital expenditure budgets, which is the key line item for building and expanding a company’s private data center.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82"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panose="020B0502040204020203" pitchFamily="34" charset="0"/>
                <a:ea typeface="+mn-ea"/>
                <a:cs typeface="+mn-cs"/>
              </a:rPr>
              <a:t>However, i</a:t>
            </a:r>
            <a:r>
              <a:rPr lang="en-US" sz="900" kern="1200" dirty="0">
                <a:solidFill>
                  <a:schemeClr val="tx1"/>
                </a:solidFill>
                <a:effectLst/>
                <a:latin typeface="Segoe UI" panose="020B0502040204020203" pitchFamily="34" charset="0"/>
                <a:ea typeface="+mn-ea"/>
                <a:cs typeface="+mn-cs"/>
              </a:rPr>
              <a:t>t is critical to reduce costs now without negatively impacting your long-term growth. While long term investment may not be the priority of organizations in the current climate, </a:t>
            </a:r>
            <a:r>
              <a:rPr lang="en-US" sz="882" kern="1200" dirty="0">
                <a:solidFill>
                  <a:schemeClr val="tx1"/>
                </a:solidFill>
                <a:effectLst/>
                <a:latin typeface="Segoe UI" panose="020B0502040204020203" pitchFamily="34" charset="0"/>
                <a:ea typeface="+mn-ea"/>
                <a:cs typeface="+mn-cs"/>
              </a:rPr>
              <a:t>m</a:t>
            </a:r>
            <a:r>
              <a:rPr lang="en-US" sz="900" kern="1200" dirty="0">
                <a:solidFill>
                  <a:schemeClr val="tx1"/>
                </a:solidFill>
                <a:effectLst/>
                <a:latin typeface="Segoe UI" panose="020B0502040204020203" pitchFamily="34" charset="0"/>
                <a:ea typeface="+mn-ea"/>
                <a:cs typeface="+mn-cs"/>
              </a:rPr>
              <a:t>igrating your .NET apps to Azure can play a key role in addressing both cutting costs and investment in your future.</a:t>
            </a:r>
          </a:p>
          <a:p>
            <a:endParaRPr lang="en-US" sz="9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Furthermore, moving to the cloud allows a company to shift its expense base from upfront capital expenditures (capex) to operating expenditures (</a:t>
            </a:r>
            <a:r>
              <a:rPr lang="en-US" sz="900" kern="1200" dirty="0" err="1">
                <a:solidFill>
                  <a:schemeClr val="tx1"/>
                </a:solidFill>
                <a:effectLst/>
                <a:latin typeface="+mn-lt"/>
                <a:ea typeface="+mn-ea"/>
                <a:cs typeface="+mn-cs"/>
              </a:rPr>
              <a:t>opex</a:t>
            </a:r>
            <a:r>
              <a:rPr lang="en-US" sz="900" kern="1200" dirty="0">
                <a:solidFill>
                  <a:schemeClr val="tx1"/>
                </a:solidFill>
                <a:effectLst/>
                <a:latin typeface="+mn-lt"/>
                <a:ea typeface="+mn-ea"/>
                <a:cs typeface="+mn-cs"/>
              </a:rPr>
              <a:t>) that are spread out, which conserves cash flow freeing it up for other initiatives.  </a:t>
            </a:r>
            <a:endParaRPr lang="en-US" sz="900" kern="1200" dirty="0">
              <a:solidFill>
                <a:schemeClr val="tx1"/>
              </a:solidFill>
              <a:effectLst/>
              <a:latin typeface="Segoe UI" panose="020B0502040204020203" pitchFamily="34" charset="0"/>
              <a:ea typeface="+mn-ea"/>
              <a:cs typeface="+mn-cs"/>
            </a:endParaRPr>
          </a:p>
          <a:p>
            <a:endParaRPr lang="en-US" sz="882" strike="sngStrike"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panose="020B0502040204020203" pitchFamily="34" charset="0"/>
                <a:ea typeface="+mn-ea"/>
                <a:cs typeface="+mn-cs"/>
              </a:rPr>
              <a:t> </a:t>
            </a:r>
            <a:r>
              <a:rPr lang="en-US" sz="800" b="1" kern="1200" dirty="0">
                <a:solidFill>
                  <a:schemeClr val="tx1"/>
                </a:solidFill>
                <a:latin typeface="Segoe UI" panose="020B0502040204020203" pitchFamily="34" charset="0"/>
                <a:ea typeface="+mn-ea"/>
                <a:cs typeface="+mn-cs"/>
              </a:rPr>
              <a:t>&lt;click&gt;</a:t>
            </a:r>
          </a:p>
          <a:p>
            <a:endParaRPr lang="en-US" sz="882"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3/28/2022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1042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sv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6.xml"/><Relationship Id="rId6" Type="http://schemas.openxmlformats.org/officeDocument/2006/relationships/image" Target="../media/image35.emf"/><Relationship Id="rId5" Type="http://schemas.openxmlformats.org/officeDocument/2006/relationships/image" Target="../media/image40.svg"/><Relationship Id="rId4" Type="http://schemas.openxmlformats.org/officeDocument/2006/relationships/image" Target="../media/image36.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image" Target="../media/image37.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2.jpeg"/><Relationship Id="rId1" Type="http://schemas.openxmlformats.org/officeDocument/2006/relationships/slideMaster" Target="../slideMasters/slideMaster7.xml"/><Relationship Id="rId4" Type="http://schemas.openxmlformats.org/officeDocument/2006/relationships/image" Target="../media/image53.pn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60.jpe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7.xml"/><Relationship Id="rId4" Type="http://schemas.openxmlformats.org/officeDocument/2006/relationships/image" Target="../media/image66.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7.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60.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7.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831296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B47F00-60A5-4DC8-835F-AC8C6AE283F3}"/>
              </a:ext>
            </a:extLst>
          </p:cNvPr>
          <p:cNvSpPr>
            <a:spLocks noGrp="1"/>
          </p:cNvSpPr>
          <p:nvPr>
            <p:ph sz="quarter" idx="10"/>
          </p:nvPr>
        </p:nvSpPr>
        <p:spPr>
          <a:xfrm>
            <a:off x="969963" y="2462213"/>
            <a:ext cx="2279650" cy="430887"/>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57B03CE4-7C6E-4F4E-84D7-DDADDAEC6B70}"/>
              </a:ext>
            </a:extLst>
          </p:cNvPr>
          <p:cNvSpPr>
            <a:spLocks noGrp="1"/>
          </p:cNvSpPr>
          <p:nvPr>
            <p:ph sz="quarter" idx="11"/>
          </p:nvPr>
        </p:nvSpPr>
        <p:spPr>
          <a:xfrm>
            <a:off x="969963" y="3213556"/>
            <a:ext cx="2279650" cy="430887"/>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AADD92C4-A19C-48A2-B2D3-81EEF9B7BF7C}"/>
              </a:ext>
            </a:extLst>
          </p:cNvPr>
          <p:cNvSpPr>
            <a:spLocks noGrp="1"/>
          </p:cNvSpPr>
          <p:nvPr>
            <p:ph sz="quarter" idx="12"/>
          </p:nvPr>
        </p:nvSpPr>
        <p:spPr>
          <a:xfrm>
            <a:off x="969963" y="4025964"/>
            <a:ext cx="2279650" cy="43088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5508B112-B09B-485B-BB7D-461078A10B8E}"/>
              </a:ext>
            </a:extLst>
          </p:cNvPr>
          <p:cNvSpPr>
            <a:spLocks noGrp="1"/>
          </p:cNvSpPr>
          <p:nvPr>
            <p:ph sz="quarter" idx="13"/>
          </p:nvPr>
        </p:nvSpPr>
        <p:spPr>
          <a:xfrm>
            <a:off x="969963" y="4777307"/>
            <a:ext cx="2279650" cy="43088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3834C70A-65E2-4832-BCA5-8B883DB07E6F}"/>
              </a:ext>
            </a:extLst>
          </p:cNvPr>
          <p:cNvSpPr>
            <a:spLocks noGrp="1"/>
          </p:cNvSpPr>
          <p:nvPr>
            <p:ph sz="quarter" idx="14"/>
          </p:nvPr>
        </p:nvSpPr>
        <p:spPr>
          <a:xfrm>
            <a:off x="969963" y="5313206"/>
            <a:ext cx="2279650" cy="430887"/>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8E4B2232-4AA4-41C2-BF33-97AE38400F1A}"/>
              </a:ext>
            </a:extLst>
          </p:cNvPr>
          <p:cNvSpPr>
            <a:spLocks noGrp="1"/>
          </p:cNvSpPr>
          <p:nvPr>
            <p:ph sz="quarter" idx="15"/>
          </p:nvPr>
        </p:nvSpPr>
        <p:spPr>
          <a:xfrm>
            <a:off x="969963" y="6064549"/>
            <a:ext cx="2279650" cy="430887"/>
          </a:xfrm>
        </p:spPr>
        <p:txBody>
          <a:bodyPr/>
          <a:lstStyle>
            <a:lvl1pPr marL="0" indent="0">
              <a:buNone/>
              <a:defRPr/>
            </a:lvl1pPr>
          </a:lstStyle>
          <a:p>
            <a:pPr lvl="0"/>
            <a:endParaRPr lang="en-GB" dirty="0"/>
          </a:p>
        </p:txBody>
      </p:sp>
      <p:sp>
        <p:nvSpPr>
          <p:cNvPr id="10" name="Text Placeholder 9">
            <a:extLst>
              <a:ext uri="{FF2B5EF4-FFF2-40B4-BE49-F238E27FC236}">
                <a16:creationId xmlns:a16="http://schemas.microsoft.com/office/drawing/2014/main" id="{31B0D195-B7AA-49D8-B621-A9D7C9B007AF}"/>
              </a:ext>
            </a:extLst>
          </p:cNvPr>
          <p:cNvSpPr>
            <a:spLocks noGrp="1"/>
          </p:cNvSpPr>
          <p:nvPr>
            <p:ph type="body" sz="quarter" idx="16"/>
          </p:nvPr>
        </p:nvSpPr>
        <p:spPr>
          <a:xfrm>
            <a:off x="5108575" y="1868488"/>
            <a:ext cx="2932113" cy="1344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75660F0-0AB2-480E-B851-D4397F9067DF}"/>
              </a:ext>
            </a:extLst>
          </p:cNvPr>
          <p:cNvSpPr>
            <a:spLocks noGrp="1"/>
          </p:cNvSpPr>
          <p:nvPr>
            <p:ph type="body" sz="quarter" idx="17"/>
          </p:nvPr>
        </p:nvSpPr>
        <p:spPr>
          <a:xfrm>
            <a:off x="4921250" y="4162425"/>
            <a:ext cx="3657600" cy="190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20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378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381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1437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022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846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706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831548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59029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1430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68987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3230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1389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7824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25364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129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354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662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4085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56348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2783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7170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66104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756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352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950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58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76886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7462733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5" name="Text Placeholder 4">
            <a:extLst>
              <a:ext uri="{FF2B5EF4-FFF2-40B4-BE49-F238E27FC236}">
                <a16:creationId xmlns:a16="http://schemas.microsoft.com/office/drawing/2014/main" id="{5181DFCB-51F3-4E5F-A40D-55D3AEBF4929}"/>
              </a:ext>
            </a:extLst>
          </p:cNvPr>
          <p:cNvSpPr>
            <a:spLocks noGrp="1"/>
          </p:cNvSpPr>
          <p:nvPr>
            <p:ph type="body" sz="quarter" idx="10"/>
          </p:nvPr>
        </p:nvSpPr>
        <p:spPr>
          <a:xfrm>
            <a:off x="3846513" y="368300"/>
            <a:ext cx="2813050" cy="83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1765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42098662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367162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692466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6944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96850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3153133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259256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6123151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91832535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581733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0144134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068615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4712723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62998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78336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9627527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11822672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614852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41900942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224853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8867914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903013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15417564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259349841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89453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515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29794884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9694425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9165401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497627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1366028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117578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3097179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298AE6DA-D2FD-480A-A6EC-01D1ACE1EE4C}"/>
              </a:ext>
            </a:extLst>
          </p:cNvPr>
          <p:cNvSpPr>
            <a:spLocks noGrp="1"/>
          </p:cNvSpPr>
          <p:nvPr>
            <p:ph sz="quarter" idx="13"/>
          </p:nvPr>
        </p:nvSpPr>
        <p:spPr>
          <a:xfrm>
            <a:off x="463550" y="1787525"/>
            <a:ext cx="1474788" cy="409575"/>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A94BF759-3072-4993-BB92-59E1EC430236}"/>
              </a:ext>
            </a:extLst>
          </p:cNvPr>
          <p:cNvSpPr>
            <a:spLocks noGrp="1"/>
          </p:cNvSpPr>
          <p:nvPr>
            <p:ph sz="quarter" idx="14"/>
          </p:nvPr>
        </p:nvSpPr>
        <p:spPr>
          <a:xfrm>
            <a:off x="463550" y="2438399"/>
            <a:ext cx="1474788" cy="409575"/>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958F93F9-7177-4458-B24D-49A1105D536D}"/>
              </a:ext>
            </a:extLst>
          </p:cNvPr>
          <p:cNvSpPr>
            <a:spLocks noGrp="1"/>
          </p:cNvSpPr>
          <p:nvPr>
            <p:ph sz="quarter" idx="15"/>
          </p:nvPr>
        </p:nvSpPr>
        <p:spPr>
          <a:xfrm>
            <a:off x="463550" y="3089273"/>
            <a:ext cx="1474788" cy="409575"/>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0ADF40DD-6109-45D6-9D0A-B29C5D91A89E}"/>
              </a:ext>
            </a:extLst>
          </p:cNvPr>
          <p:cNvSpPr>
            <a:spLocks noGrp="1"/>
          </p:cNvSpPr>
          <p:nvPr>
            <p:ph sz="quarter" idx="16"/>
          </p:nvPr>
        </p:nvSpPr>
        <p:spPr>
          <a:xfrm>
            <a:off x="463550" y="3780829"/>
            <a:ext cx="1474788" cy="409575"/>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4C50A1A1-F273-4FAD-AE69-6CC0D94CB8BC}"/>
              </a:ext>
            </a:extLst>
          </p:cNvPr>
          <p:cNvSpPr>
            <a:spLocks noGrp="1"/>
          </p:cNvSpPr>
          <p:nvPr>
            <p:ph sz="quarter" idx="17"/>
          </p:nvPr>
        </p:nvSpPr>
        <p:spPr>
          <a:xfrm>
            <a:off x="463550" y="4267597"/>
            <a:ext cx="1474788" cy="409575"/>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6FB93620-9D1D-49C4-B102-1170A1C6C810}"/>
              </a:ext>
            </a:extLst>
          </p:cNvPr>
          <p:cNvSpPr>
            <a:spLocks noGrp="1"/>
          </p:cNvSpPr>
          <p:nvPr>
            <p:ph sz="quarter" idx="18"/>
          </p:nvPr>
        </p:nvSpPr>
        <p:spPr>
          <a:xfrm>
            <a:off x="463550" y="4918471"/>
            <a:ext cx="1474788" cy="409575"/>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08BB653A-D09F-4E78-8000-EEABB49F03C9}"/>
              </a:ext>
            </a:extLst>
          </p:cNvPr>
          <p:cNvSpPr>
            <a:spLocks noGrp="1"/>
          </p:cNvSpPr>
          <p:nvPr>
            <p:ph sz="quarter" idx="19"/>
          </p:nvPr>
        </p:nvSpPr>
        <p:spPr>
          <a:xfrm>
            <a:off x="463550" y="5569345"/>
            <a:ext cx="1474788" cy="409575"/>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E9420C7A-4D01-4822-9519-1528C154E817}"/>
              </a:ext>
            </a:extLst>
          </p:cNvPr>
          <p:cNvSpPr>
            <a:spLocks noGrp="1"/>
          </p:cNvSpPr>
          <p:nvPr>
            <p:ph sz="quarter" idx="20"/>
          </p:nvPr>
        </p:nvSpPr>
        <p:spPr>
          <a:xfrm>
            <a:off x="463550" y="6260901"/>
            <a:ext cx="1474788" cy="409575"/>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610646A1-87F7-4F74-BA4E-9C702C4AC9F7}"/>
              </a:ext>
            </a:extLst>
          </p:cNvPr>
          <p:cNvSpPr>
            <a:spLocks noGrp="1"/>
          </p:cNvSpPr>
          <p:nvPr>
            <p:ph sz="quarter" idx="21"/>
          </p:nvPr>
        </p:nvSpPr>
        <p:spPr>
          <a:xfrm>
            <a:off x="2444750" y="1734741"/>
            <a:ext cx="1474788" cy="409575"/>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62C4C526-AA5D-47FB-9BCE-1F97D6D210F4}"/>
              </a:ext>
            </a:extLst>
          </p:cNvPr>
          <p:cNvSpPr>
            <a:spLocks noGrp="1"/>
          </p:cNvSpPr>
          <p:nvPr>
            <p:ph sz="quarter" idx="22"/>
          </p:nvPr>
        </p:nvSpPr>
        <p:spPr>
          <a:xfrm>
            <a:off x="2444750" y="2385615"/>
            <a:ext cx="1474788" cy="409575"/>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394C0EA0-08A1-476D-88F7-E1A891B9A347}"/>
              </a:ext>
            </a:extLst>
          </p:cNvPr>
          <p:cNvSpPr>
            <a:spLocks noGrp="1"/>
          </p:cNvSpPr>
          <p:nvPr>
            <p:ph sz="quarter" idx="23"/>
          </p:nvPr>
        </p:nvSpPr>
        <p:spPr>
          <a:xfrm>
            <a:off x="2444750" y="3036489"/>
            <a:ext cx="1474788" cy="409575"/>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429E3141-2FA7-457D-B097-72756CCEF48D}"/>
              </a:ext>
            </a:extLst>
          </p:cNvPr>
          <p:cNvSpPr>
            <a:spLocks noGrp="1"/>
          </p:cNvSpPr>
          <p:nvPr>
            <p:ph sz="quarter" idx="24"/>
          </p:nvPr>
        </p:nvSpPr>
        <p:spPr>
          <a:xfrm>
            <a:off x="2444750" y="3728045"/>
            <a:ext cx="1474788" cy="409575"/>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C830EC43-FFC1-4CEE-BB2B-0A4234E77595}"/>
              </a:ext>
            </a:extLst>
          </p:cNvPr>
          <p:cNvSpPr>
            <a:spLocks noGrp="1"/>
          </p:cNvSpPr>
          <p:nvPr>
            <p:ph sz="quarter" idx="25"/>
          </p:nvPr>
        </p:nvSpPr>
        <p:spPr>
          <a:xfrm>
            <a:off x="2444750" y="4214813"/>
            <a:ext cx="1474788" cy="409575"/>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3346B322-0384-4EFE-9EBF-CBFD36C95865}"/>
              </a:ext>
            </a:extLst>
          </p:cNvPr>
          <p:cNvSpPr>
            <a:spLocks noGrp="1"/>
          </p:cNvSpPr>
          <p:nvPr>
            <p:ph sz="quarter" idx="26"/>
          </p:nvPr>
        </p:nvSpPr>
        <p:spPr>
          <a:xfrm>
            <a:off x="2444750" y="4865687"/>
            <a:ext cx="1474788" cy="409575"/>
          </a:xfrm>
        </p:spPr>
        <p:txBody>
          <a:bodyPr/>
          <a:lstStyle>
            <a:lvl1pPr marL="0" indent="0">
              <a:buNone/>
              <a:defRPr/>
            </a:lvl1pPr>
          </a:lstStyle>
          <a:p>
            <a:pPr lvl="0"/>
            <a:endParaRPr lang="en-GB" dirty="0"/>
          </a:p>
        </p:txBody>
      </p:sp>
      <p:sp>
        <p:nvSpPr>
          <p:cNvPr id="20" name="Content Placeholder 3">
            <a:extLst>
              <a:ext uri="{FF2B5EF4-FFF2-40B4-BE49-F238E27FC236}">
                <a16:creationId xmlns:a16="http://schemas.microsoft.com/office/drawing/2014/main" id="{18E4FF38-1145-4933-B6FA-FE72687364B7}"/>
              </a:ext>
            </a:extLst>
          </p:cNvPr>
          <p:cNvSpPr>
            <a:spLocks noGrp="1"/>
          </p:cNvSpPr>
          <p:nvPr>
            <p:ph sz="quarter" idx="27"/>
          </p:nvPr>
        </p:nvSpPr>
        <p:spPr>
          <a:xfrm>
            <a:off x="2444750" y="5516561"/>
            <a:ext cx="1474788" cy="409575"/>
          </a:xfrm>
        </p:spPr>
        <p:txBody>
          <a:bodyPr/>
          <a:lstStyle>
            <a:lvl1pPr marL="0" indent="0">
              <a:buNone/>
              <a:defRPr/>
            </a:lvl1pPr>
          </a:lstStyle>
          <a:p>
            <a:pPr lvl="0"/>
            <a:endParaRPr lang="en-GB" dirty="0"/>
          </a:p>
        </p:txBody>
      </p:sp>
      <p:sp>
        <p:nvSpPr>
          <p:cNvPr id="21" name="Content Placeholder 3">
            <a:extLst>
              <a:ext uri="{FF2B5EF4-FFF2-40B4-BE49-F238E27FC236}">
                <a16:creationId xmlns:a16="http://schemas.microsoft.com/office/drawing/2014/main" id="{F02FDF94-6042-4DA7-9081-76AD278AB25A}"/>
              </a:ext>
            </a:extLst>
          </p:cNvPr>
          <p:cNvSpPr>
            <a:spLocks noGrp="1"/>
          </p:cNvSpPr>
          <p:nvPr>
            <p:ph sz="quarter" idx="28"/>
          </p:nvPr>
        </p:nvSpPr>
        <p:spPr>
          <a:xfrm>
            <a:off x="2444750" y="6208117"/>
            <a:ext cx="1474788" cy="409575"/>
          </a:xfrm>
        </p:spPr>
        <p:txBody>
          <a:bodyPr/>
          <a:lstStyle>
            <a:lvl1pPr marL="0" indent="0">
              <a:buNone/>
              <a:defRPr/>
            </a:lvl1pPr>
          </a:lstStyle>
          <a:p>
            <a:pPr lvl="0"/>
            <a:endParaRPr lang="en-GB" dirty="0"/>
          </a:p>
        </p:txBody>
      </p:sp>
      <p:sp>
        <p:nvSpPr>
          <p:cNvPr id="22" name="Content Placeholder 3">
            <a:extLst>
              <a:ext uri="{FF2B5EF4-FFF2-40B4-BE49-F238E27FC236}">
                <a16:creationId xmlns:a16="http://schemas.microsoft.com/office/drawing/2014/main" id="{65E6DEF4-B0F1-47DC-A566-35BA8DCCBB4C}"/>
              </a:ext>
            </a:extLst>
          </p:cNvPr>
          <p:cNvSpPr>
            <a:spLocks noGrp="1"/>
          </p:cNvSpPr>
          <p:nvPr>
            <p:ph sz="quarter" idx="29"/>
          </p:nvPr>
        </p:nvSpPr>
        <p:spPr>
          <a:xfrm>
            <a:off x="4508192" y="1734741"/>
            <a:ext cx="1474788" cy="409575"/>
          </a:xfrm>
        </p:spPr>
        <p:txBody>
          <a:bodyPr/>
          <a:lstStyle>
            <a:lvl1pPr marL="0" indent="0">
              <a:buNone/>
              <a:defRPr/>
            </a:lvl1pPr>
          </a:lstStyle>
          <a:p>
            <a:pPr lvl="0"/>
            <a:endParaRPr lang="en-GB" dirty="0"/>
          </a:p>
        </p:txBody>
      </p:sp>
      <p:sp>
        <p:nvSpPr>
          <p:cNvPr id="23" name="Content Placeholder 3">
            <a:extLst>
              <a:ext uri="{FF2B5EF4-FFF2-40B4-BE49-F238E27FC236}">
                <a16:creationId xmlns:a16="http://schemas.microsoft.com/office/drawing/2014/main" id="{C427661B-822D-4A56-97BA-D868BA8013EA}"/>
              </a:ext>
            </a:extLst>
          </p:cNvPr>
          <p:cNvSpPr>
            <a:spLocks noGrp="1"/>
          </p:cNvSpPr>
          <p:nvPr>
            <p:ph sz="quarter" idx="30"/>
          </p:nvPr>
        </p:nvSpPr>
        <p:spPr>
          <a:xfrm>
            <a:off x="4508192" y="2385615"/>
            <a:ext cx="1474788" cy="409575"/>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BD3DEED3-0D16-476A-BE45-33EDF4DFC0A4}"/>
              </a:ext>
            </a:extLst>
          </p:cNvPr>
          <p:cNvSpPr>
            <a:spLocks noGrp="1"/>
          </p:cNvSpPr>
          <p:nvPr>
            <p:ph sz="quarter" idx="31"/>
          </p:nvPr>
        </p:nvSpPr>
        <p:spPr>
          <a:xfrm>
            <a:off x="4508192" y="3036489"/>
            <a:ext cx="1474788" cy="409575"/>
          </a:xfrm>
        </p:spPr>
        <p:txBody>
          <a:bodyPr/>
          <a:lstStyle>
            <a:lvl1pPr marL="0" indent="0">
              <a:buNone/>
              <a:defRPr/>
            </a:lvl1pPr>
          </a:lstStyle>
          <a:p>
            <a:pPr lvl="0"/>
            <a:endParaRPr lang="en-GB" dirty="0"/>
          </a:p>
        </p:txBody>
      </p:sp>
      <p:sp>
        <p:nvSpPr>
          <p:cNvPr id="25" name="Content Placeholder 3">
            <a:extLst>
              <a:ext uri="{FF2B5EF4-FFF2-40B4-BE49-F238E27FC236}">
                <a16:creationId xmlns:a16="http://schemas.microsoft.com/office/drawing/2014/main" id="{7A3DDB96-15F3-40DC-8660-99BDA4DF9D1A}"/>
              </a:ext>
            </a:extLst>
          </p:cNvPr>
          <p:cNvSpPr>
            <a:spLocks noGrp="1"/>
          </p:cNvSpPr>
          <p:nvPr>
            <p:ph sz="quarter" idx="32"/>
          </p:nvPr>
        </p:nvSpPr>
        <p:spPr>
          <a:xfrm>
            <a:off x="4508192" y="3728045"/>
            <a:ext cx="1474788" cy="409575"/>
          </a:xfrm>
        </p:spPr>
        <p:txBody>
          <a:bodyPr/>
          <a:lstStyle>
            <a:lvl1pPr marL="0" indent="0">
              <a:buNone/>
              <a:defRPr/>
            </a:lvl1pPr>
          </a:lstStyle>
          <a:p>
            <a:pPr lvl="0"/>
            <a:endParaRPr lang="en-GB" dirty="0"/>
          </a:p>
        </p:txBody>
      </p:sp>
      <p:sp>
        <p:nvSpPr>
          <p:cNvPr id="26" name="Content Placeholder 3">
            <a:extLst>
              <a:ext uri="{FF2B5EF4-FFF2-40B4-BE49-F238E27FC236}">
                <a16:creationId xmlns:a16="http://schemas.microsoft.com/office/drawing/2014/main" id="{C81FF1DC-8732-4C64-A613-F11D455D5219}"/>
              </a:ext>
            </a:extLst>
          </p:cNvPr>
          <p:cNvSpPr>
            <a:spLocks noGrp="1"/>
          </p:cNvSpPr>
          <p:nvPr>
            <p:ph sz="quarter" idx="33"/>
          </p:nvPr>
        </p:nvSpPr>
        <p:spPr>
          <a:xfrm>
            <a:off x="4508192" y="4214813"/>
            <a:ext cx="1474788" cy="409575"/>
          </a:xfrm>
        </p:spPr>
        <p:txBody>
          <a:bodyPr/>
          <a:lstStyle>
            <a:lvl1pPr marL="0" indent="0">
              <a:buNone/>
              <a:defRPr/>
            </a:lvl1pPr>
          </a:lstStyle>
          <a:p>
            <a:pPr lvl="0"/>
            <a:endParaRPr lang="en-GB" dirty="0"/>
          </a:p>
        </p:txBody>
      </p:sp>
      <p:sp>
        <p:nvSpPr>
          <p:cNvPr id="27" name="Content Placeholder 3">
            <a:extLst>
              <a:ext uri="{FF2B5EF4-FFF2-40B4-BE49-F238E27FC236}">
                <a16:creationId xmlns:a16="http://schemas.microsoft.com/office/drawing/2014/main" id="{2C195D09-25DA-424F-8C5A-A25DD69AC8DD}"/>
              </a:ext>
            </a:extLst>
          </p:cNvPr>
          <p:cNvSpPr>
            <a:spLocks noGrp="1"/>
          </p:cNvSpPr>
          <p:nvPr>
            <p:ph sz="quarter" idx="34"/>
          </p:nvPr>
        </p:nvSpPr>
        <p:spPr>
          <a:xfrm>
            <a:off x="4508192" y="4865687"/>
            <a:ext cx="1474788" cy="409575"/>
          </a:xfrm>
        </p:spPr>
        <p:txBody>
          <a:bodyPr/>
          <a:lstStyle>
            <a:lvl1pPr marL="0" indent="0">
              <a:buNone/>
              <a:defRPr/>
            </a:lvl1pPr>
          </a:lstStyle>
          <a:p>
            <a:pPr lvl="0"/>
            <a:endParaRPr lang="en-GB" dirty="0"/>
          </a:p>
        </p:txBody>
      </p:sp>
      <p:sp>
        <p:nvSpPr>
          <p:cNvPr id="28" name="Content Placeholder 3">
            <a:extLst>
              <a:ext uri="{FF2B5EF4-FFF2-40B4-BE49-F238E27FC236}">
                <a16:creationId xmlns:a16="http://schemas.microsoft.com/office/drawing/2014/main" id="{24ACAE78-5EA2-4ADC-A8B0-F3658370FD3F}"/>
              </a:ext>
            </a:extLst>
          </p:cNvPr>
          <p:cNvSpPr>
            <a:spLocks noGrp="1"/>
          </p:cNvSpPr>
          <p:nvPr>
            <p:ph sz="quarter" idx="35"/>
          </p:nvPr>
        </p:nvSpPr>
        <p:spPr>
          <a:xfrm>
            <a:off x="4508192" y="5516561"/>
            <a:ext cx="1474788" cy="409575"/>
          </a:xfrm>
        </p:spPr>
        <p:txBody>
          <a:bodyPr/>
          <a:lstStyle>
            <a:lvl1pPr marL="0" indent="0">
              <a:buNone/>
              <a:defRPr/>
            </a:lvl1pPr>
          </a:lstStyle>
          <a:p>
            <a:pPr lvl="0"/>
            <a:endParaRPr lang="en-GB" dirty="0"/>
          </a:p>
        </p:txBody>
      </p:sp>
      <p:sp>
        <p:nvSpPr>
          <p:cNvPr id="29" name="Content Placeholder 3">
            <a:extLst>
              <a:ext uri="{FF2B5EF4-FFF2-40B4-BE49-F238E27FC236}">
                <a16:creationId xmlns:a16="http://schemas.microsoft.com/office/drawing/2014/main" id="{15502C42-B80E-4365-9F4F-900F02A26DB8}"/>
              </a:ext>
            </a:extLst>
          </p:cNvPr>
          <p:cNvSpPr>
            <a:spLocks noGrp="1"/>
          </p:cNvSpPr>
          <p:nvPr>
            <p:ph sz="quarter" idx="36"/>
          </p:nvPr>
        </p:nvSpPr>
        <p:spPr>
          <a:xfrm>
            <a:off x="4508192" y="6208117"/>
            <a:ext cx="1474788" cy="409575"/>
          </a:xfrm>
        </p:spPr>
        <p:txBody>
          <a:bodyPr/>
          <a:lstStyle>
            <a:lvl1pPr marL="0" indent="0">
              <a:buNone/>
              <a:defRPr/>
            </a:lvl1pPr>
          </a:lstStyle>
          <a:p>
            <a:pPr lvl="0"/>
            <a:endParaRPr lang="en-GB" dirty="0"/>
          </a:p>
        </p:txBody>
      </p:sp>
      <p:sp>
        <p:nvSpPr>
          <p:cNvPr id="30" name="Content Placeholder 3">
            <a:extLst>
              <a:ext uri="{FF2B5EF4-FFF2-40B4-BE49-F238E27FC236}">
                <a16:creationId xmlns:a16="http://schemas.microsoft.com/office/drawing/2014/main" id="{A59DC6CA-834E-40B3-AE57-90A1E29DDF4B}"/>
              </a:ext>
            </a:extLst>
          </p:cNvPr>
          <p:cNvSpPr>
            <a:spLocks noGrp="1"/>
          </p:cNvSpPr>
          <p:nvPr>
            <p:ph sz="quarter" idx="37"/>
          </p:nvPr>
        </p:nvSpPr>
        <p:spPr>
          <a:xfrm>
            <a:off x="6797676" y="1789072"/>
            <a:ext cx="1474788" cy="409575"/>
          </a:xfrm>
        </p:spPr>
        <p:txBody>
          <a:bodyPr/>
          <a:lstStyle>
            <a:lvl1pPr marL="0" indent="0">
              <a:buNone/>
              <a:defRPr/>
            </a:lvl1pPr>
          </a:lstStyle>
          <a:p>
            <a:pPr lvl="0"/>
            <a:endParaRPr lang="en-GB" dirty="0"/>
          </a:p>
        </p:txBody>
      </p:sp>
      <p:sp>
        <p:nvSpPr>
          <p:cNvPr id="31" name="Content Placeholder 3">
            <a:extLst>
              <a:ext uri="{FF2B5EF4-FFF2-40B4-BE49-F238E27FC236}">
                <a16:creationId xmlns:a16="http://schemas.microsoft.com/office/drawing/2014/main" id="{91F44D0C-32F9-4698-B652-227217E04B1E}"/>
              </a:ext>
            </a:extLst>
          </p:cNvPr>
          <p:cNvSpPr>
            <a:spLocks noGrp="1"/>
          </p:cNvSpPr>
          <p:nvPr>
            <p:ph sz="quarter" idx="38"/>
          </p:nvPr>
        </p:nvSpPr>
        <p:spPr>
          <a:xfrm>
            <a:off x="6797676" y="2439946"/>
            <a:ext cx="1474788" cy="409575"/>
          </a:xfrm>
        </p:spPr>
        <p:txBody>
          <a:bodyPr/>
          <a:lstStyle>
            <a:lvl1pPr marL="0" indent="0">
              <a:buNone/>
              <a:defRPr/>
            </a:lvl1pPr>
          </a:lstStyle>
          <a:p>
            <a:pPr lvl="0"/>
            <a:endParaRPr lang="en-GB" dirty="0"/>
          </a:p>
        </p:txBody>
      </p:sp>
      <p:sp>
        <p:nvSpPr>
          <p:cNvPr id="32" name="Content Placeholder 3">
            <a:extLst>
              <a:ext uri="{FF2B5EF4-FFF2-40B4-BE49-F238E27FC236}">
                <a16:creationId xmlns:a16="http://schemas.microsoft.com/office/drawing/2014/main" id="{B5599DE1-4720-44C7-A7E8-07FA0CA41A80}"/>
              </a:ext>
            </a:extLst>
          </p:cNvPr>
          <p:cNvSpPr>
            <a:spLocks noGrp="1"/>
          </p:cNvSpPr>
          <p:nvPr>
            <p:ph sz="quarter" idx="39"/>
          </p:nvPr>
        </p:nvSpPr>
        <p:spPr>
          <a:xfrm>
            <a:off x="6797676" y="3090820"/>
            <a:ext cx="1474788" cy="409575"/>
          </a:xfrm>
        </p:spPr>
        <p:txBody>
          <a:bodyPr/>
          <a:lstStyle>
            <a:lvl1pPr marL="0" indent="0">
              <a:buNone/>
              <a:defRPr/>
            </a:lvl1pPr>
          </a:lstStyle>
          <a:p>
            <a:pPr lvl="0"/>
            <a:endParaRPr lang="en-GB" dirty="0"/>
          </a:p>
        </p:txBody>
      </p:sp>
      <p:sp>
        <p:nvSpPr>
          <p:cNvPr id="33" name="Content Placeholder 3">
            <a:extLst>
              <a:ext uri="{FF2B5EF4-FFF2-40B4-BE49-F238E27FC236}">
                <a16:creationId xmlns:a16="http://schemas.microsoft.com/office/drawing/2014/main" id="{568FEBC3-EC14-4D89-861B-948EEA873A10}"/>
              </a:ext>
            </a:extLst>
          </p:cNvPr>
          <p:cNvSpPr>
            <a:spLocks noGrp="1"/>
          </p:cNvSpPr>
          <p:nvPr>
            <p:ph sz="quarter" idx="40"/>
          </p:nvPr>
        </p:nvSpPr>
        <p:spPr>
          <a:xfrm>
            <a:off x="6797676" y="3782376"/>
            <a:ext cx="1474788" cy="409575"/>
          </a:xfrm>
        </p:spPr>
        <p:txBody>
          <a:bodyPr/>
          <a:lstStyle>
            <a:lvl1pPr marL="0" indent="0">
              <a:buNone/>
              <a:defRPr/>
            </a:lvl1pPr>
          </a:lstStyle>
          <a:p>
            <a:pPr lvl="0"/>
            <a:endParaRPr lang="en-GB" dirty="0"/>
          </a:p>
        </p:txBody>
      </p:sp>
      <p:sp>
        <p:nvSpPr>
          <p:cNvPr id="34" name="Content Placeholder 3">
            <a:extLst>
              <a:ext uri="{FF2B5EF4-FFF2-40B4-BE49-F238E27FC236}">
                <a16:creationId xmlns:a16="http://schemas.microsoft.com/office/drawing/2014/main" id="{C53BC3F3-0CAF-4E9B-9B8F-C64A0F9887D9}"/>
              </a:ext>
            </a:extLst>
          </p:cNvPr>
          <p:cNvSpPr>
            <a:spLocks noGrp="1"/>
          </p:cNvSpPr>
          <p:nvPr>
            <p:ph sz="quarter" idx="41"/>
          </p:nvPr>
        </p:nvSpPr>
        <p:spPr>
          <a:xfrm>
            <a:off x="6797676" y="4269144"/>
            <a:ext cx="1474788" cy="409575"/>
          </a:xfrm>
        </p:spPr>
        <p:txBody>
          <a:bodyPr/>
          <a:lstStyle>
            <a:lvl1pPr marL="0" indent="0">
              <a:buNone/>
              <a:defRPr/>
            </a:lvl1pPr>
          </a:lstStyle>
          <a:p>
            <a:pPr lvl="0"/>
            <a:endParaRPr lang="en-GB" dirty="0"/>
          </a:p>
        </p:txBody>
      </p:sp>
      <p:sp>
        <p:nvSpPr>
          <p:cNvPr id="35" name="Content Placeholder 3">
            <a:extLst>
              <a:ext uri="{FF2B5EF4-FFF2-40B4-BE49-F238E27FC236}">
                <a16:creationId xmlns:a16="http://schemas.microsoft.com/office/drawing/2014/main" id="{A320A6AB-2499-41DE-A9B0-B39F964F70AB}"/>
              </a:ext>
            </a:extLst>
          </p:cNvPr>
          <p:cNvSpPr>
            <a:spLocks noGrp="1"/>
          </p:cNvSpPr>
          <p:nvPr>
            <p:ph sz="quarter" idx="42"/>
          </p:nvPr>
        </p:nvSpPr>
        <p:spPr>
          <a:xfrm>
            <a:off x="6797676" y="4920018"/>
            <a:ext cx="1474788" cy="409575"/>
          </a:xfrm>
        </p:spPr>
        <p:txBody>
          <a:bodyPr/>
          <a:lstStyle>
            <a:lvl1pPr marL="0" indent="0">
              <a:buNone/>
              <a:defRPr/>
            </a:lvl1pPr>
          </a:lstStyle>
          <a:p>
            <a:pPr lvl="0"/>
            <a:endParaRPr lang="en-GB" dirty="0"/>
          </a:p>
        </p:txBody>
      </p:sp>
      <p:sp>
        <p:nvSpPr>
          <p:cNvPr id="36" name="Content Placeholder 3">
            <a:extLst>
              <a:ext uri="{FF2B5EF4-FFF2-40B4-BE49-F238E27FC236}">
                <a16:creationId xmlns:a16="http://schemas.microsoft.com/office/drawing/2014/main" id="{1B46944C-A5D7-4E3B-806A-B35840634F8D}"/>
              </a:ext>
            </a:extLst>
          </p:cNvPr>
          <p:cNvSpPr>
            <a:spLocks noGrp="1"/>
          </p:cNvSpPr>
          <p:nvPr>
            <p:ph sz="quarter" idx="43"/>
          </p:nvPr>
        </p:nvSpPr>
        <p:spPr>
          <a:xfrm>
            <a:off x="6797676" y="5570892"/>
            <a:ext cx="1474788" cy="409575"/>
          </a:xfrm>
        </p:spPr>
        <p:txBody>
          <a:bodyPr/>
          <a:lstStyle>
            <a:lvl1pPr marL="0" indent="0">
              <a:buNone/>
              <a:defRPr/>
            </a:lvl1pPr>
          </a:lstStyle>
          <a:p>
            <a:pPr lvl="0"/>
            <a:endParaRPr lang="en-GB" dirty="0"/>
          </a:p>
        </p:txBody>
      </p:sp>
      <p:sp>
        <p:nvSpPr>
          <p:cNvPr id="37" name="Content Placeholder 3">
            <a:extLst>
              <a:ext uri="{FF2B5EF4-FFF2-40B4-BE49-F238E27FC236}">
                <a16:creationId xmlns:a16="http://schemas.microsoft.com/office/drawing/2014/main" id="{0C7E84E9-0655-4FF6-A774-E0D6A480E0B7}"/>
              </a:ext>
            </a:extLst>
          </p:cNvPr>
          <p:cNvSpPr>
            <a:spLocks noGrp="1"/>
          </p:cNvSpPr>
          <p:nvPr>
            <p:ph sz="quarter" idx="44"/>
          </p:nvPr>
        </p:nvSpPr>
        <p:spPr>
          <a:xfrm>
            <a:off x="6797676" y="6262448"/>
            <a:ext cx="1474788" cy="409575"/>
          </a:xfrm>
        </p:spPr>
        <p:txBody>
          <a:bodyPr/>
          <a:lstStyle>
            <a:lvl1pPr marL="0" indent="0">
              <a:buNone/>
              <a:defRPr/>
            </a:lvl1pPr>
          </a:lstStyle>
          <a:p>
            <a:pPr lvl="0"/>
            <a:endParaRPr lang="en-GB" dirty="0"/>
          </a:p>
        </p:txBody>
      </p:sp>
      <p:sp>
        <p:nvSpPr>
          <p:cNvPr id="43" name="Rectangle: Rounded Corners 42">
            <a:extLst>
              <a:ext uri="{FF2B5EF4-FFF2-40B4-BE49-F238E27FC236}">
                <a16:creationId xmlns:a16="http://schemas.microsoft.com/office/drawing/2014/main" id="{B80305E1-1B62-476C-BB26-3228FD8DD7B5}"/>
              </a:ext>
              <a:ext uri="{C183D7F6-B498-43B3-948B-1728B52AA6E4}">
                <adec:decorative xmlns:adec="http://schemas.microsoft.com/office/drawing/2017/decorative" val="1"/>
              </a:ext>
            </a:extLst>
          </p:cNvPr>
          <p:cNvSpPr/>
          <p:nvPr userDrawn="1"/>
        </p:nvSpPr>
        <p:spPr>
          <a:xfrm>
            <a:off x="485787" y="1711683"/>
            <a:ext cx="4568808" cy="4588249"/>
          </a:xfrm>
          <a:prstGeom prst="roundRect">
            <a:avLst>
              <a:gd name="adj" fmla="val 2324"/>
            </a:avLst>
          </a:prstGeom>
          <a:noFill/>
          <a:ln w="19050" cap="flat" cmpd="sng" algn="ctr">
            <a:solidFill>
              <a:schemeClr val="accent1">
                <a:lumMod val="75000"/>
              </a:schemeClr>
            </a:solidFill>
            <a:prstDash val="dash"/>
          </a:ln>
          <a:effectLst/>
        </p:spPr>
        <p:txBody>
          <a:bodyPr rtlCol="0" anchor="ctr"/>
          <a:lstStyle/>
          <a:p>
            <a:pPr algn="ctr" defTabSz="457200"/>
            <a:endParaRPr lang="en-US" sz="1100" kern="0">
              <a:latin typeface="Segoe UI" panose="020B0502040204020203" pitchFamily="34" charset="0"/>
              <a:cs typeface="Segoe UI" panose="020B0502040204020203" pitchFamily="34" charset="0"/>
            </a:endParaRPr>
          </a:p>
        </p:txBody>
      </p:sp>
      <p:sp>
        <p:nvSpPr>
          <p:cNvPr id="42" name="AutoShape 2">
            <a:extLst>
              <a:ext uri="{FF2B5EF4-FFF2-40B4-BE49-F238E27FC236}">
                <a16:creationId xmlns:a16="http://schemas.microsoft.com/office/drawing/2014/main" id="{9B8B568D-B5B2-4777-BE50-D7FF48D44BD9}"/>
              </a:ext>
              <a:ext uri="{C183D7F6-B498-43B3-948B-1728B52AA6E4}">
                <adec:decorative xmlns:adec="http://schemas.microsoft.com/office/drawing/2017/decorative" val="1"/>
              </a:ext>
            </a:extLst>
          </p:cNvPr>
          <p:cNvSpPr>
            <a:spLocks noChangeAspect="1" noChangeArrowheads="1"/>
          </p:cNvSpPr>
          <p:nvPr userDrawn="1"/>
        </p:nvSpPr>
        <p:spPr bwMode="auto">
          <a:xfrm>
            <a:off x="6367050" y="61154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ADA823B8-660D-49D2-9D6F-BDB1BA346D3C}"/>
              </a:ext>
              <a:ext uri="{C183D7F6-B498-43B3-948B-1728B52AA6E4}">
                <adec:decorative xmlns:adec="http://schemas.microsoft.com/office/drawing/2017/decorative" val="1"/>
              </a:ext>
            </a:extLst>
          </p:cNvPr>
          <p:cNvSpPr/>
          <p:nvPr userDrawn="1"/>
        </p:nvSpPr>
        <p:spPr bwMode="auto">
          <a:xfrm>
            <a:off x="1664625" y="2044094"/>
            <a:ext cx="1425553" cy="917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5" name="Rectangle 44">
            <a:extLst>
              <a:ext uri="{FF2B5EF4-FFF2-40B4-BE49-F238E27FC236}">
                <a16:creationId xmlns:a16="http://schemas.microsoft.com/office/drawing/2014/main" id="{54E9DAF8-FC12-406D-94ED-C6BAA9CA35A8}"/>
              </a:ext>
              <a:ext uri="{C183D7F6-B498-43B3-948B-1728B52AA6E4}">
                <adec:decorative xmlns:adec="http://schemas.microsoft.com/office/drawing/2017/decorative" val="1"/>
              </a:ext>
            </a:extLst>
          </p:cNvPr>
          <p:cNvSpPr/>
          <p:nvPr userDrawn="1"/>
        </p:nvSpPr>
        <p:spPr bwMode="auto">
          <a:xfrm>
            <a:off x="3996594" y="2044094"/>
            <a:ext cx="968064" cy="917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1" name="Rectangle 40">
            <a:extLst>
              <a:ext uri="{FF2B5EF4-FFF2-40B4-BE49-F238E27FC236}">
                <a16:creationId xmlns:a16="http://schemas.microsoft.com/office/drawing/2014/main" id="{30651BF2-39B5-44E6-9198-E2F41FB0E211}"/>
              </a:ext>
              <a:ext uri="{C183D7F6-B498-43B3-948B-1728B52AA6E4}">
                <adec:decorative xmlns:adec="http://schemas.microsoft.com/office/drawing/2017/decorative" val="1"/>
              </a:ext>
            </a:extLst>
          </p:cNvPr>
          <p:cNvSpPr/>
          <p:nvPr userDrawn="1"/>
        </p:nvSpPr>
        <p:spPr bwMode="auto">
          <a:xfrm>
            <a:off x="1660392" y="2044094"/>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46" name="Rectangle 45">
            <a:extLst>
              <a:ext uri="{FF2B5EF4-FFF2-40B4-BE49-F238E27FC236}">
                <a16:creationId xmlns:a16="http://schemas.microsoft.com/office/drawing/2014/main" id="{043FAE2E-8261-4AF9-B3CA-C2F6BF3D685D}"/>
              </a:ext>
              <a:ext uri="{C183D7F6-B498-43B3-948B-1728B52AA6E4}">
                <adec:decorative xmlns:adec="http://schemas.microsoft.com/office/drawing/2017/decorative" val="1"/>
              </a:ext>
            </a:extLst>
          </p:cNvPr>
          <p:cNvSpPr/>
          <p:nvPr userDrawn="1"/>
        </p:nvSpPr>
        <p:spPr bwMode="auto">
          <a:xfrm>
            <a:off x="1641321" y="5096874"/>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chemeClr val="lt1"/>
              </a:solidFill>
              <a:latin typeface="+mj-lt"/>
              <a:cs typeface="Segoe UI" pitchFamily="34" charset="0"/>
            </a:endParaRPr>
          </a:p>
        </p:txBody>
      </p:sp>
      <p:sp>
        <p:nvSpPr>
          <p:cNvPr id="47" name="Rectangle 46">
            <a:extLst>
              <a:ext uri="{FF2B5EF4-FFF2-40B4-BE49-F238E27FC236}">
                <a16:creationId xmlns:a16="http://schemas.microsoft.com/office/drawing/2014/main" id="{5E390258-E17B-4ACD-9EAF-730022C67BC0}"/>
              </a:ext>
              <a:ext uri="{C183D7F6-B498-43B3-948B-1728B52AA6E4}">
                <adec:decorative xmlns:adec="http://schemas.microsoft.com/office/drawing/2017/decorative" val="1"/>
              </a:ext>
            </a:extLst>
          </p:cNvPr>
          <p:cNvSpPr/>
          <p:nvPr userDrawn="1"/>
        </p:nvSpPr>
        <p:spPr bwMode="auto">
          <a:xfrm>
            <a:off x="1639349" y="4072371"/>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mj-lt"/>
                <a:ea typeface="+mn-ea"/>
                <a:cs typeface="Segoe UI" pitchFamily="34" charset="0"/>
              </a:rPr>
              <a:t>	</a:t>
            </a:r>
          </a:p>
        </p:txBody>
      </p:sp>
      <p:sp>
        <p:nvSpPr>
          <p:cNvPr id="48" name="Rectangle 47">
            <a:extLst>
              <a:ext uri="{FF2B5EF4-FFF2-40B4-BE49-F238E27FC236}">
                <a16:creationId xmlns:a16="http://schemas.microsoft.com/office/drawing/2014/main" id="{8F4BAD81-C83D-447C-A388-FC37D6A16095}"/>
              </a:ext>
              <a:ext uri="{C183D7F6-B498-43B3-948B-1728B52AA6E4}">
                <adec:decorative xmlns:adec="http://schemas.microsoft.com/office/drawing/2017/decorative" val="1"/>
              </a:ext>
            </a:extLst>
          </p:cNvPr>
          <p:cNvSpPr/>
          <p:nvPr userDrawn="1"/>
        </p:nvSpPr>
        <p:spPr bwMode="auto">
          <a:xfrm>
            <a:off x="1641321" y="3065820"/>
            <a:ext cx="3304266" cy="917020"/>
          </a:xfrm>
          <a:prstGeom prst="rect">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chemeClr val="lt1"/>
              </a:solidFill>
              <a:latin typeface="+mj-lt"/>
              <a:cs typeface="Segoe UI" pitchFamily="34" charset="0"/>
            </a:endParaRPr>
          </a:p>
        </p:txBody>
      </p:sp>
      <p:sp>
        <p:nvSpPr>
          <p:cNvPr id="49" name="Rectangle 48">
            <a:extLst>
              <a:ext uri="{FF2B5EF4-FFF2-40B4-BE49-F238E27FC236}">
                <a16:creationId xmlns:a16="http://schemas.microsoft.com/office/drawing/2014/main" id="{18AA5D50-4632-4193-8210-8E78E235FAA8}"/>
              </a:ext>
              <a:ext uri="{C183D7F6-B498-43B3-948B-1728B52AA6E4}">
                <adec:decorative xmlns:adec="http://schemas.microsoft.com/office/drawing/2017/decorative" val="1"/>
              </a:ext>
            </a:extLst>
          </p:cNvPr>
          <p:cNvSpPr/>
          <p:nvPr userDrawn="1"/>
        </p:nvSpPr>
        <p:spPr bwMode="auto">
          <a:xfrm>
            <a:off x="1660392" y="3077171"/>
            <a:ext cx="1425553" cy="908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0" name="Rectangle 49">
            <a:extLst>
              <a:ext uri="{FF2B5EF4-FFF2-40B4-BE49-F238E27FC236}">
                <a16:creationId xmlns:a16="http://schemas.microsoft.com/office/drawing/2014/main" id="{74423D4F-8905-401D-813E-ADE4F6BB2519}"/>
              </a:ext>
              <a:ext uri="{C183D7F6-B498-43B3-948B-1728B52AA6E4}">
                <adec:decorative xmlns:adec="http://schemas.microsoft.com/office/drawing/2017/decorative" val="1"/>
              </a:ext>
            </a:extLst>
          </p:cNvPr>
          <p:cNvSpPr/>
          <p:nvPr userDrawn="1"/>
        </p:nvSpPr>
        <p:spPr bwMode="auto">
          <a:xfrm>
            <a:off x="3992361" y="3077171"/>
            <a:ext cx="951254" cy="90802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1" name="Rectangle 50">
            <a:extLst>
              <a:ext uri="{FF2B5EF4-FFF2-40B4-BE49-F238E27FC236}">
                <a16:creationId xmlns:a16="http://schemas.microsoft.com/office/drawing/2014/main" id="{9A0C63B5-0E90-4592-A5F0-7ED0D0B47D6F}"/>
              </a:ext>
              <a:ext uri="{C183D7F6-B498-43B3-948B-1728B52AA6E4}">
                <adec:decorative xmlns:adec="http://schemas.microsoft.com/office/drawing/2017/decorative" val="1"/>
              </a:ext>
            </a:extLst>
          </p:cNvPr>
          <p:cNvSpPr/>
          <p:nvPr userDrawn="1"/>
        </p:nvSpPr>
        <p:spPr bwMode="auto">
          <a:xfrm>
            <a:off x="1651000" y="4087545"/>
            <a:ext cx="1413902" cy="897743"/>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
        <p:nvSpPr>
          <p:cNvPr id="53" name="Rectangle 52">
            <a:extLst>
              <a:ext uri="{FF2B5EF4-FFF2-40B4-BE49-F238E27FC236}">
                <a16:creationId xmlns:a16="http://schemas.microsoft.com/office/drawing/2014/main" id="{BA044343-74AC-4744-B5B5-625156F01C81}"/>
              </a:ext>
              <a:ext uri="{C183D7F6-B498-43B3-948B-1728B52AA6E4}">
                <adec:decorative xmlns:adec="http://schemas.microsoft.com/office/drawing/2017/decorative" val="1"/>
              </a:ext>
            </a:extLst>
          </p:cNvPr>
          <p:cNvSpPr/>
          <p:nvPr userDrawn="1"/>
        </p:nvSpPr>
        <p:spPr bwMode="auto">
          <a:xfrm>
            <a:off x="1655234" y="5106988"/>
            <a:ext cx="1430712" cy="906906"/>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spTree>
    <p:extLst>
      <p:ext uri="{BB962C8B-B14F-4D97-AF65-F5344CB8AC3E}">
        <p14:creationId xmlns:p14="http://schemas.microsoft.com/office/powerpoint/2010/main" val="15439444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C52C59E7-3387-4BDE-95E8-43E95827AA8C}"/>
              </a:ext>
            </a:extLst>
          </p:cNvPr>
          <p:cNvSpPr>
            <a:spLocks noGrp="1"/>
          </p:cNvSpPr>
          <p:nvPr>
            <p:ph sz="quarter" idx="13"/>
          </p:nvPr>
        </p:nvSpPr>
        <p:spPr>
          <a:xfrm>
            <a:off x="777875" y="2265363"/>
            <a:ext cx="2497138" cy="6286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16219848-06AA-4B68-86B8-70B856EDB683}"/>
              </a:ext>
            </a:extLst>
          </p:cNvPr>
          <p:cNvSpPr>
            <a:spLocks noGrp="1"/>
          </p:cNvSpPr>
          <p:nvPr>
            <p:ph sz="quarter" idx="14"/>
          </p:nvPr>
        </p:nvSpPr>
        <p:spPr>
          <a:xfrm>
            <a:off x="777875" y="3335338"/>
            <a:ext cx="2497138" cy="6286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6FF8174B-BAB4-46A8-B118-492E8C66DDD8}"/>
              </a:ext>
            </a:extLst>
          </p:cNvPr>
          <p:cNvSpPr>
            <a:spLocks noGrp="1"/>
          </p:cNvSpPr>
          <p:nvPr>
            <p:ph sz="quarter" idx="15"/>
          </p:nvPr>
        </p:nvSpPr>
        <p:spPr>
          <a:xfrm>
            <a:off x="777875" y="4505870"/>
            <a:ext cx="2497138" cy="6286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B1F0DBA-1B92-4740-AB44-46EDC2C902C5}"/>
              </a:ext>
            </a:extLst>
          </p:cNvPr>
          <p:cNvSpPr>
            <a:spLocks noGrp="1"/>
          </p:cNvSpPr>
          <p:nvPr>
            <p:ph sz="quarter" idx="16"/>
          </p:nvPr>
        </p:nvSpPr>
        <p:spPr>
          <a:xfrm>
            <a:off x="777875" y="5575845"/>
            <a:ext cx="2497138" cy="6286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7CEDA257-860A-46EF-8936-6CB1239EC76C}"/>
              </a:ext>
            </a:extLst>
          </p:cNvPr>
          <p:cNvSpPr>
            <a:spLocks noGrp="1"/>
          </p:cNvSpPr>
          <p:nvPr>
            <p:ph sz="quarter" idx="17"/>
          </p:nvPr>
        </p:nvSpPr>
        <p:spPr>
          <a:xfrm>
            <a:off x="3864544" y="2265363"/>
            <a:ext cx="2497138" cy="6286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ED33979A-A90E-40F3-9AF1-6DF979ECAB14}"/>
              </a:ext>
            </a:extLst>
          </p:cNvPr>
          <p:cNvSpPr>
            <a:spLocks noGrp="1"/>
          </p:cNvSpPr>
          <p:nvPr>
            <p:ph sz="quarter" idx="18"/>
          </p:nvPr>
        </p:nvSpPr>
        <p:spPr>
          <a:xfrm>
            <a:off x="3864544" y="3335338"/>
            <a:ext cx="2497138" cy="6286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584E4A33-DA96-4375-944E-CEA6D88B3BA3}"/>
              </a:ext>
            </a:extLst>
          </p:cNvPr>
          <p:cNvSpPr>
            <a:spLocks noGrp="1"/>
          </p:cNvSpPr>
          <p:nvPr>
            <p:ph sz="quarter" idx="19"/>
          </p:nvPr>
        </p:nvSpPr>
        <p:spPr>
          <a:xfrm>
            <a:off x="4055612" y="4505870"/>
            <a:ext cx="2497138" cy="62865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8F849AE1-9D19-4CB3-92A7-0F8E8857713A}"/>
              </a:ext>
            </a:extLst>
          </p:cNvPr>
          <p:cNvSpPr>
            <a:spLocks noGrp="1"/>
          </p:cNvSpPr>
          <p:nvPr>
            <p:ph sz="quarter" idx="20"/>
          </p:nvPr>
        </p:nvSpPr>
        <p:spPr>
          <a:xfrm>
            <a:off x="4055612" y="5575845"/>
            <a:ext cx="2497138" cy="628650"/>
          </a:xfrm>
        </p:spPr>
        <p:txBody>
          <a:bodyPr/>
          <a:lstStyle>
            <a:lvl1pPr marL="0" indent="0">
              <a:buNone/>
              <a:defRPr/>
            </a:lvl1pPr>
          </a:lstStyle>
          <a:p>
            <a:pPr lvl="0"/>
            <a:endParaRPr lang="en-GB" dirty="0"/>
          </a:p>
        </p:txBody>
      </p:sp>
      <p:pic>
        <p:nvPicPr>
          <p:cNvPr id="14" name="Picture 13">
            <a:extLst>
              <a:ext uri="{FF2B5EF4-FFF2-40B4-BE49-F238E27FC236}">
                <a16:creationId xmlns:a16="http://schemas.microsoft.com/office/drawing/2014/main" id="{E830182E-369F-4EF3-9C01-ACEE9F788588}"/>
              </a:ext>
              <a:ext uri="{C183D7F6-B498-43B3-948B-1728B52AA6E4}">
                <adec:decorative xmlns:adec="http://schemas.microsoft.com/office/drawing/2017/decorative" val="1"/>
              </a:ext>
            </a:extLst>
          </p:cNvPr>
          <p:cNvPicPr>
            <a:picLocks noChangeAspect="1"/>
          </p:cNvPicPr>
          <p:nvPr userDrawn="1"/>
        </p:nvPicPr>
        <p:blipFill rotWithShape="1">
          <a:blip r:embed="rId2"/>
          <a:srcRect l="226" t="3184" r="252" b="12841"/>
          <a:stretch/>
        </p:blipFill>
        <p:spPr>
          <a:xfrm>
            <a:off x="0" y="0"/>
            <a:ext cx="12192000" cy="6858000"/>
          </a:xfrm>
          <a:prstGeom prst="rect">
            <a:avLst/>
          </a:prstGeom>
        </p:spPr>
      </p:pic>
      <p:sp>
        <p:nvSpPr>
          <p:cNvPr id="17" name="Title 2">
            <a:extLst>
              <a:ext uri="{FF2B5EF4-FFF2-40B4-BE49-F238E27FC236}">
                <a16:creationId xmlns:a16="http://schemas.microsoft.com/office/drawing/2014/main" id="{AA82B648-F46A-4739-9C8A-762686915810}"/>
              </a:ext>
              <a:ext uri="{C183D7F6-B498-43B3-948B-1728B52AA6E4}">
                <adec:decorative xmlns:adec="http://schemas.microsoft.com/office/drawing/2017/decorative" val="1"/>
              </a:ext>
            </a:extLst>
          </p:cNvPr>
          <p:cNvSpPr txBox="1">
            <a:spLocks/>
          </p:cNvSpPr>
          <p:nvPr userDrawn="1"/>
        </p:nvSpPr>
        <p:spPr bwMode="ltGray">
          <a:xfrm flipV="1">
            <a:off x="0" y="-12059"/>
            <a:ext cx="12192000" cy="3408072"/>
          </a:xfrm>
          <a:prstGeom prst="rect">
            <a:avLst/>
          </a:prstGeom>
          <a:gradFill flip="none" rotWithShape="1">
            <a:gsLst>
              <a:gs pos="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2957137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A81C9AE2-8CCC-4406-B7C8-EF5EA53928E2}"/>
              </a:ext>
            </a:extLst>
          </p:cNvPr>
          <p:cNvSpPr>
            <a:spLocks noGrp="1"/>
          </p:cNvSpPr>
          <p:nvPr>
            <p:ph sz="quarter" idx="13"/>
          </p:nvPr>
        </p:nvSpPr>
        <p:spPr>
          <a:xfrm>
            <a:off x="1173163" y="2428875"/>
            <a:ext cx="2784475" cy="777875"/>
          </a:xfrm>
        </p:spPr>
        <p:txBody>
          <a:bodyPr/>
          <a:lstStyle>
            <a:lvl1pPr marL="0" indent="0">
              <a:buNone/>
              <a:defRPr/>
            </a:lvl1pPr>
          </a:lstStyle>
          <a:p>
            <a:pPr lvl="0"/>
            <a:endParaRPr lang="en-GB" dirty="0"/>
          </a:p>
        </p:txBody>
      </p:sp>
      <p:sp>
        <p:nvSpPr>
          <p:cNvPr id="5" name="Rectangle 4">
            <a:extLst>
              <a:ext uri="{FF2B5EF4-FFF2-40B4-BE49-F238E27FC236}">
                <a16:creationId xmlns:a16="http://schemas.microsoft.com/office/drawing/2014/main" id="{1A8FFABA-CA59-48FC-A626-97ED6A796B26}"/>
              </a:ext>
              <a:ext uri="{C183D7F6-B498-43B3-948B-1728B52AA6E4}">
                <adec:decorative xmlns:adec="http://schemas.microsoft.com/office/drawing/2017/decorative" val="1"/>
              </a:ext>
            </a:extLst>
          </p:cNvPr>
          <p:cNvSpPr/>
          <p:nvPr userDrawn="1"/>
        </p:nvSpPr>
        <p:spPr>
          <a:xfrm>
            <a:off x="0" y="0"/>
            <a:ext cx="42189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55082CD9-8C0F-45A1-8B36-4AE219F4D968}"/>
              </a:ext>
              <a:ext uri="{C183D7F6-B498-43B3-948B-1728B52AA6E4}">
                <adec:decorative xmlns:adec="http://schemas.microsoft.com/office/drawing/2017/decorative" val="1"/>
              </a:ext>
            </a:extLst>
          </p:cNvPr>
          <p:cNvCxnSpPr>
            <a:cxnSpLocks/>
          </p:cNvCxnSpPr>
          <p:nvPr userDrawn="1"/>
        </p:nvCxnSpPr>
        <p:spPr>
          <a:xfrm>
            <a:off x="4218919" y="920911"/>
            <a:ext cx="7973081"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403489-E09D-4F16-AA00-6404775F83B5}"/>
              </a:ext>
              <a:ext uri="{C183D7F6-B498-43B3-948B-1728B52AA6E4}">
                <adec:decorative xmlns:adec="http://schemas.microsoft.com/office/drawing/2017/decorative" val="1"/>
              </a:ext>
            </a:extLst>
          </p:cNvPr>
          <p:cNvCxnSpPr/>
          <p:nvPr userDrawn="1"/>
        </p:nvCxnSpPr>
        <p:spPr>
          <a:xfrm>
            <a:off x="4218919" y="6674011"/>
            <a:ext cx="7973081" cy="0"/>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020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87809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5691253D-D27F-4973-9A1D-1A71B71E7407}"/>
              </a:ext>
            </a:extLst>
          </p:cNvPr>
          <p:cNvSpPr>
            <a:spLocks noGrp="1"/>
          </p:cNvSpPr>
          <p:nvPr>
            <p:ph sz="quarter" idx="13"/>
          </p:nvPr>
        </p:nvSpPr>
        <p:spPr>
          <a:xfrm>
            <a:off x="1201738" y="2074863"/>
            <a:ext cx="1868487" cy="4635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4CA710E2-9410-4BD0-8D16-F9D08E9C4BCC}"/>
              </a:ext>
            </a:extLst>
          </p:cNvPr>
          <p:cNvSpPr>
            <a:spLocks noGrp="1"/>
          </p:cNvSpPr>
          <p:nvPr>
            <p:ph sz="quarter" idx="14"/>
          </p:nvPr>
        </p:nvSpPr>
        <p:spPr>
          <a:xfrm>
            <a:off x="1201738" y="2655888"/>
            <a:ext cx="1868487" cy="4635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A85C5663-6670-4372-ACAC-9CF7090A0BDB}"/>
              </a:ext>
            </a:extLst>
          </p:cNvPr>
          <p:cNvSpPr>
            <a:spLocks noGrp="1"/>
          </p:cNvSpPr>
          <p:nvPr>
            <p:ph sz="quarter" idx="15"/>
          </p:nvPr>
        </p:nvSpPr>
        <p:spPr>
          <a:xfrm>
            <a:off x="1201738" y="3275013"/>
            <a:ext cx="1868487" cy="4635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AF5894E-ACF1-477D-A5A6-4E1F3411C060}"/>
              </a:ext>
            </a:extLst>
          </p:cNvPr>
          <p:cNvSpPr>
            <a:spLocks noGrp="1"/>
          </p:cNvSpPr>
          <p:nvPr>
            <p:ph sz="quarter" idx="16"/>
          </p:nvPr>
        </p:nvSpPr>
        <p:spPr>
          <a:xfrm>
            <a:off x="1201738" y="3856038"/>
            <a:ext cx="1868487" cy="4635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380D02F-7453-4532-8F13-CC7A9213F511}"/>
              </a:ext>
            </a:extLst>
          </p:cNvPr>
          <p:cNvSpPr>
            <a:spLocks noGrp="1"/>
          </p:cNvSpPr>
          <p:nvPr>
            <p:ph sz="quarter" idx="17"/>
          </p:nvPr>
        </p:nvSpPr>
        <p:spPr>
          <a:xfrm>
            <a:off x="1201738" y="4547383"/>
            <a:ext cx="1868487" cy="4635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F3E4A83F-C1FB-48D1-8828-3051AE5E3E95}"/>
              </a:ext>
            </a:extLst>
          </p:cNvPr>
          <p:cNvSpPr>
            <a:spLocks noGrp="1"/>
          </p:cNvSpPr>
          <p:nvPr>
            <p:ph sz="quarter" idx="18"/>
          </p:nvPr>
        </p:nvSpPr>
        <p:spPr>
          <a:xfrm>
            <a:off x="1201738" y="5128408"/>
            <a:ext cx="1868487" cy="4635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A65D2D66-B21C-495E-B968-3839E7ECA0E9}"/>
              </a:ext>
            </a:extLst>
          </p:cNvPr>
          <p:cNvSpPr>
            <a:spLocks noGrp="1"/>
          </p:cNvSpPr>
          <p:nvPr>
            <p:ph sz="quarter" idx="19"/>
          </p:nvPr>
        </p:nvSpPr>
        <p:spPr>
          <a:xfrm>
            <a:off x="1201737" y="5709433"/>
            <a:ext cx="1868487" cy="463550"/>
          </a:xfrm>
        </p:spPr>
        <p:txBody>
          <a:bodyPr/>
          <a:lstStyle>
            <a:lvl1pPr marL="0" indent="0">
              <a:buNone/>
              <a:defRPr/>
            </a:lvl1pPr>
          </a:lstStyle>
          <a:p>
            <a:pPr lvl="0"/>
            <a:endParaRPr lang="en-GB" dirty="0"/>
          </a:p>
        </p:txBody>
      </p:sp>
      <p:pic>
        <p:nvPicPr>
          <p:cNvPr id="53" name="Picture 52">
            <a:extLst>
              <a:ext uri="{FF2B5EF4-FFF2-40B4-BE49-F238E27FC236}">
                <a16:creationId xmlns:a16="http://schemas.microsoft.com/office/drawing/2014/main" id="{2FD917EF-700D-4403-8259-7E9A3D481CA5}"/>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3663" b="11488"/>
          <a:stretch/>
        </p:blipFill>
        <p:spPr>
          <a:xfrm>
            <a:off x="0" y="-1"/>
            <a:ext cx="12192508" cy="6858001"/>
          </a:xfrm>
          <a:prstGeom prst="rect">
            <a:avLst/>
          </a:prstGeom>
        </p:spPr>
      </p:pic>
      <p:sp>
        <p:nvSpPr>
          <p:cNvPr id="16" name="Title 2">
            <a:extLst>
              <a:ext uri="{FF2B5EF4-FFF2-40B4-BE49-F238E27FC236}">
                <a16:creationId xmlns:a16="http://schemas.microsoft.com/office/drawing/2014/main" id="{D7F1AA60-5151-44B8-9A8A-EFFE12C14C42}"/>
              </a:ext>
              <a:ext uri="{C183D7F6-B498-43B3-948B-1728B52AA6E4}">
                <adec:decorative xmlns:adec="http://schemas.microsoft.com/office/drawing/2017/decorative" val="1"/>
              </a:ext>
            </a:extLst>
          </p:cNvPr>
          <p:cNvSpPr txBox="1">
            <a:spLocks/>
          </p:cNvSpPr>
          <p:nvPr userDrawn="1"/>
        </p:nvSpPr>
        <p:spPr bwMode="ltGray">
          <a:xfrm flipV="1">
            <a:off x="0" y="-5559"/>
            <a:ext cx="12192000" cy="3408072"/>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702843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804FC84A-4D4D-438B-9A63-A94F71B80C73}"/>
              </a:ext>
            </a:extLst>
          </p:cNvPr>
          <p:cNvSpPr>
            <a:spLocks noGrp="1"/>
          </p:cNvSpPr>
          <p:nvPr>
            <p:ph sz="quarter" idx="13"/>
          </p:nvPr>
        </p:nvSpPr>
        <p:spPr>
          <a:xfrm>
            <a:off x="777875" y="2143125"/>
            <a:ext cx="2006600" cy="477838"/>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1B5410FF-AB3E-4073-880A-E222BED80A36}"/>
              </a:ext>
            </a:extLst>
          </p:cNvPr>
          <p:cNvSpPr>
            <a:spLocks noGrp="1"/>
          </p:cNvSpPr>
          <p:nvPr>
            <p:ph sz="quarter" idx="14"/>
          </p:nvPr>
        </p:nvSpPr>
        <p:spPr>
          <a:xfrm>
            <a:off x="777875" y="2925763"/>
            <a:ext cx="2006600" cy="477838"/>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3ED0288D-D08F-449B-A741-FAAD620E4246}"/>
              </a:ext>
            </a:extLst>
          </p:cNvPr>
          <p:cNvSpPr>
            <a:spLocks noGrp="1"/>
          </p:cNvSpPr>
          <p:nvPr>
            <p:ph sz="quarter" idx="15"/>
          </p:nvPr>
        </p:nvSpPr>
        <p:spPr>
          <a:xfrm>
            <a:off x="777875" y="3708401"/>
            <a:ext cx="2006600" cy="477838"/>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03ECE0CA-38C0-4D2B-A195-EF9B91EE4740}"/>
              </a:ext>
            </a:extLst>
          </p:cNvPr>
          <p:cNvSpPr>
            <a:spLocks noGrp="1"/>
          </p:cNvSpPr>
          <p:nvPr>
            <p:ph sz="quarter" idx="16"/>
          </p:nvPr>
        </p:nvSpPr>
        <p:spPr>
          <a:xfrm>
            <a:off x="777875" y="4491039"/>
            <a:ext cx="2006600" cy="477838"/>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CBC160CF-3841-4FA3-B562-D866C0974E04}"/>
              </a:ext>
            </a:extLst>
          </p:cNvPr>
          <p:cNvSpPr>
            <a:spLocks noGrp="1"/>
          </p:cNvSpPr>
          <p:nvPr>
            <p:ph sz="quarter" idx="17"/>
          </p:nvPr>
        </p:nvSpPr>
        <p:spPr>
          <a:xfrm>
            <a:off x="777875" y="5273677"/>
            <a:ext cx="2006600" cy="477838"/>
          </a:xfrm>
        </p:spPr>
        <p:txBody>
          <a:bodyPr/>
          <a:lstStyle>
            <a:lvl1pPr marL="0" indent="0">
              <a:buNone/>
              <a:defRPr/>
            </a:lvl1pPr>
          </a:lstStyle>
          <a:p>
            <a:pPr lvl="0"/>
            <a:endParaRPr lang="en-GB" dirty="0"/>
          </a:p>
        </p:txBody>
      </p:sp>
      <p:sp>
        <p:nvSpPr>
          <p:cNvPr id="13" name="Rectangle 12">
            <a:extLst>
              <a:ext uri="{FF2B5EF4-FFF2-40B4-BE49-F238E27FC236}">
                <a16:creationId xmlns:a16="http://schemas.microsoft.com/office/drawing/2014/main" id="{9FC32B13-F8EB-49E6-933F-7B16A9C9136F}"/>
              </a:ext>
              <a:ext uri="{C183D7F6-B498-43B3-948B-1728B52AA6E4}">
                <adec:decorative xmlns:adec="http://schemas.microsoft.com/office/drawing/2017/decorative" val="1"/>
              </a:ext>
            </a:extLst>
          </p:cNvPr>
          <p:cNvSpPr/>
          <p:nvPr/>
        </p:nvSpPr>
        <p:spPr bwMode="auto">
          <a:xfrm>
            <a:off x="346578" y="2390807"/>
            <a:ext cx="3793798"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EE88B8F5-23A3-48AB-8A35-712453D85EEF}"/>
              </a:ext>
              <a:ext uri="{C183D7F6-B498-43B3-948B-1728B52AA6E4}">
                <adec:decorative xmlns:adec="http://schemas.microsoft.com/office/drawing/2017/decorative" val="1"/>
              </a:ext>
            </a:extLst>
          </p:cNvPr>
          <p:cNvSpPr/>
          <p:nvPr/>
        </p:nvSpPr>
        <p:spPr>
          <a:xfrm>
            <a:off x="406865"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0" name="Rectangle 19">
            <a:extLst>
              <a:ext uri="{FF2B5EF4-FFF2-40B4-BE49-F238E27FC236}">
                <a16:creationId xmlns:a16="http://schemas.microsoft.com/office/drawing/2014/main" id="{92B9BBB7-4B9A-451D-BD7E-D61B0BA4A480}"/>
              </a:ext>
              <a:ext uri="{C183D7F6-B498-43B3-948B-1728B52AA6E4}">
                <adec:decorative xmlns:adec="http://schemas.microsoft.com/office/drawing/2017/decorative" val="1"/>
              </a:ext>
            </a:extLst>
          </p:cNvPr>
          <p:cNvSpPr/>
          <p:nvPr/>
        </p:nvSpPr>
        <p:spPr bwMode="auto">
          <a:xfrm>
            <a:off x="460397"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cxnSp>
        <p:nvCxnSpPr>
          <p:cNvPr id="23" name="Straight Connector 22">
            <a:extLst>
              <a:ext uri="{FF2B5EF4-FFF2-40B4-BE49-F238E27FC236}">
                <a16:creationId xmlns:a16="http://schemas.microsoft.com/office/drawing/2014/main" id="{FDFD08A0-E814-4F5D-8F84-E1AD44204C28}"/>
              </a:ext>
              <a:ext uri="{C183D7F6-B498-43B3-948B-1728B52AA6E4}">
                <adec:decorative xmlns:adec="http://schemas.microsoft.com/office/drawing/2017/decorative" val="1"/>
              </a:ext>
            </a:extLst>
          </p:cNvPr>
          <p:cNvCxnSpPr>
            <a:cxnSpLocks/>
          </p:cNvCxnSpPr>
          <p:nvPr/>
        </p:nvCxnSpPr>
        <p:spPr>
          <a:xfrm>
            <a:off x="460397" y="2675415"/>
            <a:ext cx="356616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47335D-68C9-4F27-8A75-F2A97DBC878C}"/>
              </a:ext>
              <a:ext uri="{C183D7F6-B498-43B3-948B-1728B52AA6E4}">
                <adec:decorative xmlns:adec="http://schemas.microsoft.com/office/drawing/2017/decorative" val="1"/>
              </a:ext>
            </a:extLst>
          </p:cNvPr>
          <p:cNvCxnSpPr>
            <a:cxnSpLocks/>
          </p:cNvCxnSpPr>
          <p:nvPr/>
        </p:nvCxnSpPr>
        <p:spPr>
          <a:xfrm>
            <a:off x="632908" y="4271986"/>
            <a:ext cx="321444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0B8EDD4-7F2D-4CC5-A463-3713ADAB6CF9}"/>
              </a:ext>
              <a:ext uri="{C183D7F6-B498-43B3-948B-1728B52AA6E4}">
                <adec:decorative xmlns:adec="http://schemas.microsoft.com/office/drawing/2017/decorative" val="1"/>
              </a:ext>
            </a:extLst>
          </p:cNvPr>
          <p:cNvGrpSpPr/>
          <p:nvPr/>
        </p:nvGrpSpPr>
        <p:grpSpPr>
          <a:xfrm>
            <a:off x="3602421" y="2859608"/>
            <a:ext cx="244929" cy="173318"/>
            <a:chOff x="4776065" y="2736502"/>
            <a:chExt cx="244929" cy="173318"/>
          </a:xfrm>
        </p:grpSpPr>
        <p:cxnSp>
          <p:nvCxnSpPr>
            <p:cNvPr id="17" name="Straight Connector 16">
              <a:extLst>
                <a:ext uri="{FF2B5EF4-FFF2-40B4-BE49-F238E27FC236}">
                  <a16:creationId xmlns:a16="http://schemas.microsoft.com/office/drawing/2014/main" id="{062394D8-D835-422A-BCE1-CB2BC7EDCA07}"/>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4F3EF2-FEA4-4022-959D-5C932E729E3E}"/>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4CE99C-841A-4A4B-9F3F-43FF00383084}"/>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D92F7C1B-3A72-4363-96B3-82AE064F4B4A}"/>
              </a:ext>
              <a:ext uri="{C183D7F6-B498-43B3-948B-1728B52AA6E4}">
                <adec:decorative xmlns:adec="http://schemas.microsoft.com/office/drawing/2017/decorative" val="1"/>
              </a:ext>
            </a:extLst>
          </p:cNvPr>
          <p:cNvSpPr/>
          <p:nvPr/>
        </p:nvSpPr>
        <p:spPr bwMode="auto">
          <a:xfrm>
            <a:off x="8063976" y="2390807"/>
            <a:ext cx="3793799"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CADCDF8B-8931-4F09-854C-042C49DF2600}"/>
              </a:ext>
              <a:ext uri="{C183D7F6-B498-43B3-948B-1728B52AA6E4}">
                <adec:decorative xmlns:adec="http://schemas.microsoft.com/office/drawing/2017/decorative" val="1"/>
              </a:ext>
            </a:extLst>
          </p:cNvPr>
          <p:cNvSpPr/>
          <p:nvPr/>
        </p:nvSpPr>
        <p:spPr>
          <a:xfrm>
            <a:off x="8134125"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6" name="Rectangle 35">
            <a:extLst>
              <a:ext uri="{FF2B5EF4-FFF2-40B4-BE49-F238E27FC236}">
                <a16:creationId xmlns:a16="http://schemas.microsoft.com/office/drawing/2014/main" id="{B4460E4B-C286-4A20-AC37-555D1B0B6923}"/>
              </a:ext>
              <a:ext uri="{C183D7F6-B498-43B3-948B-1728B52AA6E4}">
                <adec:decorative xmlns:adec="http://schemas.microsoft.com/office/drawing/2017/decorative" val="1"/>
              </a:ext>
            </a:extLst>
          </p:cNvPr>
          <p:cNvSpPr/>
          <p:nvPr/>
        </p:nvSpPr>
        <p:spPr bwMode="auto">
          <a:xfrm>
            <a:off x="8187656"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32" name="Group 31">
            <a:extLst>
              <a:ext uri="{FF2B5EF4-FFF2-40B4-BE49-F238E27FC236}">
                <a16:creationId xmlns:a16="http://schemas.microsoft.com/office/drawing/2014/main" id="{B0F9B9F1-8F0D-4BA7-AF11-0D350DDF6D9A}"/>
              </a:ext>
              <a:ext uri="{C183D7F6-B498-43B3-948B-1728B52AA6E4}">
                <adec:decorative xmlns:adec="http://schemas.microsoft.com/office/drawing/2017/decorative" val="1"/>
              </a:ext>
            </a:extLst>
          </p:cNvPr>
          <p:cNvGrpSpPr/>
          <p:nvPr/>
        </p:nvGrpSpPr>
        <p:grpSpPr>
          <a:xfrm>
            <a:off x="8390504" y="2683144"/>
            <a:ext cx="244929" cy="173318"/>
            <a:chOff x="1836888" y="2560038"/>
            <a:chExt cx="244929" cy="173318"/>
          </a:xfrm>
        </p:grpSpPr>
        <p:cxnSp>
          <p:nvCxnSpPr>
            <p:cNvPr id="33" name="Straight Connector 32">
              <a:extLst>
                <a:ext uri="{FF2B5EF4-FFF2-40B4-BE49-F238E27FC236}">
                  <a16:creationId xmlns:a16="http://schemas.microsoft.com/office/drawing/2014/main" id="{1B2618CF-DBB5-4419-8BBA-CDC3292470A8}"/>
                </a:ext>
                <a:ext uri="{C183D7F6-B498-43B3-948B-1728B52AA6E4}">
                  <adec:decorative xmlns:adec="http://schemas.microsoft.com/office/drawing/2017/decorative" val="1"/>
                </a:ext>
              </a:extLst>
            </p:cNvPr>
            <p:cNvCxnSpPr/>
            <p:nvPr/>
          </p:nvCxnSpPr>
          <p:spPr>
            <a:xfrm>
              <a:off x="1836888" y="2560038"/>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6E07D1A-831F-4C4B-ADC6-1280CECCD677}"/>
                </a:ext>
                <a:ext uri="{C183D7F6-B498-43B3-948B-1728B52AA6E4}">
                  <adec:decorative xmlns:adec="http://schemas.microsoft.com/office/drawing/2017/decorative" val="1"/>
                </a:ext>
              </a:extLst>
            </p:cNvPr>
            <p:cNvCxnSpPr/>
            <p:nvPr/>
          </p:nvCxnSpPr>
          <p:spPr>
            <a:xfrm>
              <a:off x="1836888" y="2646697"/>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756CC4-38A8-4ADD-A30F-B98AB1039022}"/>
                </a:ext>
                <a:ext uri="{C183D7F6-B498-43B3-948B-1728B52AA6E4}">
                  <adec:decorative xmlns:adec="http://schemas.microsoft.com/office/drawing/2017/decorative" val="1"/>
                </a:ext>
              </a:extLst>
            </p:cNvPr>
            <p:cNvCxnSpPr/>
            <p:nvPr/>
          </p:nvCxnSpPr>
          <p:spPr>
            <a:xfrm>
              <a:off x="1836888" y="2733356"/>
              <a:ext cx="244929" cy="0"/>
            </a:xfrm>
            <a:prstGeom prst="line">
              <a:avLst/>
            </a:prstGeom>
            <a:ln w="285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D8A90954-7F89-43A7-9F18-1FEBB6B3A145}"/>
              </a:ext>
              <a:ext uri="{C183D7F6-B498-43B3-948B-1728B52AA6E4}">
                <adec:decorative xmlns:adec="http://schemas.microsoft.com/office/drawing/2017/decorative" val="1"/>
              </a:ext>
            </a:extLst>
          </p:cNvPr>
          <p:cNvSpPr/>
          <p:nvPr/>
        </p:nvSpPr>
        <p:spPr bwMode="auto">
          <a:xfrm>
            <a:off x="8187655" y="3003194"/>
            <a:ext cx="3566160" cy="186763"/>
          </a:xfrm>
          <a:prstGeom prst="rect">
            <a:avLst/>
          </a:prstGeom>
          <a:gradFill flip="none" rotWithShape="1">
            <a:gsLst>
              <a:gs pos="0">
                <a:schemeClr val="accent6">
                  <a:lumMod val="0"/>
                  <a:lumOff val="100000"/>
                </a:schemeClr>
              </a:gs>
              <a:gs pos="76100">
                <a:srgbClr val="F8F8F8">
                  <a:alpha val="59000"/>
                </a:srgbClr>
              </a:gs>
              <a:gs pos="50000">
                <a:schemeClr val="accent6">
                  <a:lumMod val="0"/>
                  <a:lumOff val="100000"/>
                </a:schemeClr>
              </a:gs>
              <a:gs pos="100000">
                <a:schemeClr val="bg1">
                  <a:lumMod val="95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B3CA0E-3076-4F48-9F4E-67A65E3A3CC8}"/>
              </a:ext>
              <a:ext uri="{C183D7F6-B498-43B3-948B-1728B52AA6E4}">
                <adec:decorative xmlns:adec="http://schemas.microsoft.com/office/drawing/2017/decorative" val="1"/>
              </a:ext>
            </a:extLst>
          </p:cNvPr>
          <p:cNvSpPr/>
          <p:nvPr/>
        </p:nvSpPr>
        <p:spPr bwMode="auto">
          <a:xfrm>
            <a:off x="4198375" y="2390807"/>
            <a:ext cx="3795250" cy="4479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0" name="Rectangle 39">
            <a:extLst>
              <a:ext uri="{FF2B5EF4-FFF2-40B4-BE49-F238E27FC236}">
                <a16:creationId xmlns:a16="http://schemas.microsoft.com/office/drawing/2014/main" id="{BBA0E0E5-564D-44F9-BDF9-1962DFAE9B47}"/>
              </a:ext>
              <a:ext uri="{C183D7F6-B498-43B3-948B-1728B52AA6E4}">
                <adec:decorative xmlns:adec="http://schemas.microsoft.com/office/drawing/2017/decorative" val="1"/>
              </a:ext>
            </a:extLst>
          </p:cNvPr>
          <p:cNvSpPr/>
          <p:nvPr/>
        </p:nvSpPr>
        <p:spPr>
          <a:xfrm>
            <a:off x="4268523" y="2632344"/>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8" name="Rectangle 47">
            <a:extLst>
              <a:ext uri="{FF2B5EF4-FFF2-40B4-BE49-F238E27FC236}">
                <a16:creationId xmlns:a16="http://schemas.microsoft.com/office/drawing/2014/main" id="{85E3C6B5-B7AF-4123-9366-74E1E66FB93C}"/>
              </a:ext>
              <a:ext uri="{C183D7F6-B498-43B3-948B-1728B52AA6E4}">
                <adec:decorative xmlns:adec="http://schemas.microsoft.com/office/drawing/2017/decorative" val="1"/>
              </a:ext>
            </a:extLst>
          </p:cNvPr>
          <p:cNvSpPr/>
          <p:nvPr/>
        </p:nvSpPr>
        <p:spPr bwMode="auto">
          <a:xfrm>
            <a:off x="4312920" y="2527379"/>
            <a:ext cx="3566160" cy="43434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41">
            <a:extLst>
              <a:ext uri="{FF2B5EF4-FFF2-40B4-BE49-F238E27FC236}">
                <a16:creationId xmlns:a16="http://schemas.microsoft.com/office/drawing/2014/main" id="{6E557828-A5F7-42A9-B615-6DE31937BB0E}"/>
              </a:ext>
              <a:ext uri="{C183D7F6-B498-43B3-948B-1728B52AA6E4}">
                <adec:decorative xmlns:adec="http://schemas.microsoft.com/office/drawing/2017/decorative" val="1"/>
              </a:ext>
            </a:extLst>
          </p:cNvPr>
          <p:cNvSpPr/>
          <p:nvPr/>
        </p:nvSpPr>
        <p:spPr bwMode="auto">
          <a:xfrm>
            <a:off x="4312920" y="2508032"/>
            <a:ext cx="3566160" cy="438235"/>
          </a:xfrm>
          <a:prstGeom prst="rect">
            <a:avLst/>
          </a:prstGeom>
          <a:solidFill>
            <a:srgbClr val="1817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4" name="Group 43">
            <a:extLst>
              <a:ext uri="{FF2B5EF4-FFF2-40B4-BE49-F238E27FC236}">
                <a16:creationId xmlns:a16="http://schemas.microsoft.com/office/drawing/2014/main" id="{A1EC214B-9602-479A-B53E-1FC453C68894}"/>
              </a:ext>
              <a:ext uri="{C183D7F6-B498-43B3-948B-1728B52AA6E4}">
                <adec:decorative xmlns:adec="http://schemas.microsoft.com/office/drawing/2017/decorative" val="1"/>
              </a:ext>
            </a:extLst>
          </p:cNvPr>
          <p:cNvGrpSpPr/>
          <p:nvPr/>
        </p:nvGrpSpPr>
        <p:grpSpPr>
          <a:xfrm>
            <a:off x="4515820" y="2655530"/>
            <a:ext cx="202421" cy="143238"/>
            <a:chOff x="1806552" y="2560038"/>
            <a:chExt cx="244929" cy="173318"/>
          </a:xfrm>
        </p:grpSpPr>
        <p:cxnSp>
          <p:nvCxnSpPr>
            <p:cNvPr id="45" name="Straight Connector 44">
              <a:extLst>
                <a:ext uri="{FF2B5EF4-FFF2-40B4-BE49-F238E27FC236}">
                  <a16:creationId xmlns:a16="http://schemas.microsoft.com/office/drawing/2014/main" id="{45FAEECF-F183-48B2-A173-C6F8DA7A458A}"/>
                </a:ext>
                <a:ext uri="{C183D7F6-B498-43B3-948B-1728B52AA6E4}">
                  <adec:decorative xmlns:adec="http://schemas.microsoft.com/office/drawing/2017/decorative" val="1"/>
                </a:ext>
              </a:extLst>
            </p:cNvPr>
            <p:cNvCxnSpPr/>
            <p:nvPr/>
          </p:nvCxnSpPr>
          <p:spPr>
            <a:xfrm>
              <a:off x="1806552" y="2560038"/>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2EF665-3A5F-4A9E-ACAE-C5A34143600C}"/>
                </a:ext>
                <a:ext uri="{C183D7F6-B498-43B3-948B-1728B52AA6E4}">
                  <adec:decorative xmlns:adec="http://schemas.microsoft.com/office/drawing/2017/decorative" val="1"/>
                </a:ext>
              </a:extLst>
            </p:cNvPr>
            <p:cNvCxnSpPr/>
            <p:nvPr/>
          </p:nvCxnSpPr>
          <p:spPr>
            <a:xfrm>
              <a:off x="1806552" y="2646697"/>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B2AB5CE-09E4-4FFE-8F97-20177962C255}"/>
                </a:ext>
                <a:ext uri="{C183D7F6-B498-43B3-948B-1728B52AA6E4}">
                  <adec:decorative xmlns:adec="http://schemas.microsoft.com/office/drawing/2017/decorative" val="1"/>
                </a:ext>
              </a:extLst>
            </p:cNvPr>
            <p:cNvCxnSpPr/>
            <p:nvPr/>
          </p:nvCxnSpPr>
          <p:spPr>
            <a:xfrm>
              <a:off x="1806552" y="2733356"/>
              <a:ext cx="244929" cy="0"/>
            </a:xfrm>
            <a:prstGeom prst="line">
              <a:avLst/>
            </a:prstGeom>
            <a:ln w="28575" cap="sq">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008025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409660C5-8209-4BAB-957A-E338BD963479}"/>
              </a:ext>
            </a:extLst>
          </p:cNvPr>
          <p:cNvSpPr>
            <a:spLocks noGrp="1"/>
          </p:cNvSpPr>
          <p:nvPr>
            <p:ph sz="quarter" idx="13"/>
          </p:nvPr>
        </p:nvSpPr>
        <p:spPr>
          <a:xfrm>
            <a:off x="563563" y="1897063"/>
            <a:ext cx="2001837" cy="49053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60EFD6C3-CF52-4C3E-A7BC-3410D1BD253E}"/>
              </a:ext>
            </a:extLst>
          </p:cNvPr>
          <p:cNvSpPr>
            <a:spLocks noGrp="1"/>
          </p:cNvSpPr>
          <p:nvPr>
            <p:ph sz="quarter" idx="14"/>
          </p:nvPr>
        </p:nvSpPr>
        <p:spPr>
          <a:xfrm>
            <a:off x="563369" y="2555947"/>
            <a:ext cx="2001837" cy="49053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EC03B602-EBE2-4241-9942-C5E48A40FDD4}"/>
              </a:ext>
            </a:extLst>
          </p:cNvPr>
          <p:cNvSpPr>
            <a:spLocks noGrp="1"/>
          </p:cNvSpPr>
          <p:nvPr>
            <p:ph sz="quarter" idx="15"/>
          </p:nvPr>
        </p:nvSpPr>
        <p:spPr>
          <a:xfrm>
            <a:off x="563563" y="3320980"/>
            <a:ext cx="2001837" cy="490537"/>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3875FCFA-24F6-46A0-ADF6-02BF5B8D9F79}"/>
              </a:ext>
            </a:extLst>
          </p:cNvPr>
          <p:cNvSpPr>
            <a:spLocks noGrp="1"/>
          </p:cNvSpPr>
          <p:nvPr>
            <p:ph sz="quarter" idx="16"/>
          </p:nvPr>
        </p:nvSpPr>
        <p:spPr>
          <a:xfrm>
            <a:off x="563369" y="3979864"/>
            <a:ext cx="2001837" cy="490537"/>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9CC8CC0-A3E5-4E6D-BA7C-DE9434917E5F}"/>
              </a:ext>
            </a:extLst>
          </p:cNvPr>
          <p:cNvSpPr>
            <a:spLocks noGrp="1"/>
          </p:cNvSpPr>
          <p:nvPr>
            <p:ph sz="quarter" idx="17"/>
          </p:nvPr>
        </p:nvSpPr>
        <p:spPr>
          <a:xfrm>
            <a:off x="563563" y="4638748"/>
            <a:ext cx="2001837" cy="490537"/>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85F5E7EF-E376-456F-9021-CF99F5F7890E}"/>
              </a:ext>
            </a:extLst>
          </p:cNvPr>
          <p:cNvSpPr>
            <a:spLocks noGrp="1"/>
          </p:cNvSpPr>
          <p:nvPr>
            <p:ph sz="quarter" idx="18"/>
          </p:nvPr>
        </p:nvSpPr>
        <p:spPr>
          <a:xfrm>
            <a:off x="563369" y="5297632"/>
            <a:ext cx="2001837" cy="490537"/>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29705B33-D851-4E17-A59B-EE57A1D2DAA3}"/>
              </a:ext>
            </a:extLst>
          </p:cNvPr>
          <p:cNvSpPr>
            <a:spLocks noGrp="1"/>
          </p:cNvSpPr>
          <p:nvPr>
            <p:ph sz="quarter" idx="19"/>
          </p:nvPr>
        </p:nvSpPr>
        <p:spPr>
          <a:xfrm>
            <a:off x="3445515" y="1897063"/>
            <a:ext cx="2001837" cy="490537"/>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37C07367-9DC2-4249-A2F3-3DEC70560B4F}"/>
              </a:ext>
            </a:extLst>
          </p:cNvPr>
          <p:cNvSpPr>
            <a:spLocks noGrp="1"/>
          </p:cNvSpPr>
          <p:nvPr>
            <p:ph sz="quarter" idx="20"/>
          </p:nvPr>
        </p:nvSpPr>
        <p:spPr>
          <a:xfrm>
            <a:off x="3445321" y="2555947"/>
            <a:ext cx="2001837" cy="490537"/>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0626BB5D-3920-4218-89D8-B1514062CF0D}"/>
              </a:ext>
            </a:extLst>
          </p:cNvPr>
          <p:cNvSpPr>
            <a:spLocks noGrp="1"/>
          </p:cNvSpPr>
          <p:nvPr>
            <p:ph sz="quarter" idx="21"/>
          </p:nvPr>
        </p:nvSpPr>
        <p:spPr>
          <a:xfrm>
            <a:off x="3445515" y="3320980"/>
            <a:ext cx="2001837" cy="490537"/>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D4029126-748E-41E9-864C-A53E4F203224}"/>
              </a:ext>
            </a:extLst>
          </p:cNvPr>
          <p:cNvSpPr>
            <a:spLocks noGrp="1"/>
          </p:cNvSpPr>
          <p:nvPr>
            <p:ph sz="quarter" idx="22"/>
          </p:nvPr>
        </p:nvSpPr>
        <p:spPr>
          <a:xfrm>
            <a:off x="3445321" y="3979864"/>
            <a:ext cx="2001837" cy="490537"/>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A431B0BD-2440-43A8-A295-FFA5BF7D1B63}"/>
              </a:ext>
            </a:extLst>
          </p:cNvPr>
          <p:cNvSpPr>
            <a:spLocks noGrp="1"/>
          </p:cNvSpPr>
          <p:nvPr>
            <p:ph sz="quarter" idx="23"/>
          </p:nvPr>
        </p:nvSpPr>
        <p:spPr>
          <a:xfrm>
            <a:off x="3445515" y="4638748"/>
            <a:ext cx="2001837" cy="490537"/>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7ABD56F3-4837-4459-8337-9FCAEDA3F316}"/>
              </a:ext>
            </a:extLst>
          </p:cNvPr>
          <p:cNvSpPr>
            <a:spLocks noGrp="1"/>
          </p:cNvSpPr>
          <p:nvPr>
            <p:ph sz="quarter" idx="24"/>
          </p:nvPr>
        </p:nvSpPr>
        <p:spPr>
          <a:xfrm>
            <a:off x="3445321" y="5297632"/>
            <a:ext cx="2001837" cy="490537"/>
          </a:xfrm>
        </p:spPr>
        <p:txBody>
          <a:bodyPr/>
          <a:lstStyle>
            <a:lvl1pPr marL="0" indent="0">
              <a:buNone/>
              <a:defRPr/>
            </a:lvl1pPr>
          </a:lstStyle>
          <a:p>
            <a:pPr lvl="0"/>
            <a:endParaRPr lang="en-GB" dirty="0"/>
          </a:p>
        </p:txBody>
      </p:sp>
      <p:sp>
        <p:nvSpPr>
          <p:cNvPr id="18" name="Rectangle 17">
            <a:extLst>
              <a:ext uri="{FF2B5EF4-FFF2-40B4-BE49-F238E27FC236}">
                <a16:creationId xmlns:a16="http://schemas.microsoft.com/office/drawing/2014/main" id="{C6F0EE9D-A6B1-40CA-BAC4-22CF81794620}"/>
              </a:ext>
              <a:ext uri="{C183D7F6-B498-43B3-948B-1728B52AA6E4}">
                <adec:decorative xmlns:adec="http://schemas.microsoft.com/office/drawing/2017/decorative" val="1"/>
              </a:ext>
            </a:extLst>
          </p:cNvPr>
          <p:cNvSpPr/>
          <p:nvPr userDrawn="1"/>
        </p:nvSpPr>
        <p:spPr bwMode="auto">
          <a:xfrm>
            <a:off x="969720" y="2076654"/>
            <a:ext cx="9224604" cy="603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9" name="Rectangle 18">
            <a:extLst>
              <a:ext uri="{FF2B5EF4-FFF2-40B4-BE49-F238E27FC236}">
                <a16:creationId xmlns:a16="http://schemas.microsoft.com/office/drawing/2014/main" id="{DA94D4ED-F704-4535-9714-485AD889A48C}"/>
              </a:ext>
              <a:ext uri="{C183D7F6-B498-43B3-948B-1728B52AA6E4}">
                <adec:decorative xmlns:adec="http://schemas.microsoft.com/office/drawing/2017/decorative" val="1"/>
              </a:ext>
            </a:extLst>
          </p:cNvPr>
          <p:cNvSpPr/>
          <p:nvPr userDrawn="1"/>
        </p:nvSpPr>
        <p:spPr>
          <a:xfrm>
            <a:off x="501224" y="2128195"/>
            <a:ext cx="5594776" cy="3943073"/>
          </a:xfrm>
          <a:prstGeom prst="rect">
            <a:avLst/>
          </a:prstGeom>
          <a:solidFill>
            <a:schemeClr val="accent1">
              <a:lumMod val="20000"/>
              <a:lumOff val="80000"/>
              <a:alpha val="2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20" name="Straight Connector 19">
            <a:extLst>
              <a:ext uri="{FF2B5EF4-FFF2-40B4-BE49-F238E27FC236}">
                <a16:creationId xmlns:a16="http://schemas.microsoft.com/office/drawing/2014/main" id="{DC873F08-9329-4717-BD16-B73D76F7B467}"/>
              </a:ext>
              <a:ext uri="{C183D7F6-B498-43B3-948B-1728B52AA6E4}">
                <adec:decorative xmlns:adec="http://schemas.microsoft.com/office/drawing/2017/decorative" val="1"/>
              </a:ext>
            </a:extLst>
          </p:cNvPr>
          <p:cNvCxnSpPr>
            <a:cxnSpLocks/>
          </p:cNvCxnSpPr>
          <p:nvPr userDrawn="1"/>
        </p:nvCxnSpPr>
        <p:spPr>
          <a:xfrm>
            <a:off x="509218" y="2128195"/>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4BF111-C7D8-47D5-88D0-F51C84FC66AF}"/>
              </a:ext>
              <a:ext uri="{C183D7F6-B498-43B3-948B-1728B52AA6E4}">
                <adec:decorative xmlns:adec="http://schemas.microsoft.com/office/drawing/2017/decorative" val="1"/>
              </a:ext>
            </a:extLst>
          </p:cNvPr>
          <p:cNvCxnSpPr>
            <a:cxnSpLocks/>
          </p:cNvCxnSpPr>
          <p:nvPr userDrawn="1"/>
        </p:nvCxnSpPr>
        <p:spPr>
          <a:xfrm>
            <a:off x="509218" y="6071268"/>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0232C1-F403-45C7-9AC6-D4492A9F8890}"/>
              </a:ext>
              <a:ext uri="{C183D7F6-B498-43B3-948B-1728B52AA6E4}">
                <adec:decorative xmlns:adec="http://schemas.microsoft.com/office/drawing/2017/decorative" val="1"/>
              </a:ext>
            </a:extLst>
          </p:cNvPr>
          <p:cNvCxnSpPr>
            <a:cxnSpLocks/>
          </p:cNvCxnSpPr>
          <p:nvPr userDrawn="1"/>
        </p:nvCxnSpPr>
        <p:spPr>
          <a:xfrm>
            <a:off x="1394159" y="4163404"/>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40041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5ACF1EEE-EBB6-4187-956D-A89BE8679112}"/>
              </a:ext>
            </a:extLst>
          </p:cNvPr>
          <p:cNvSpPr>
            <a:spLocks noGrp="1"/>
          </p:cNvSpPr>
          <p:nvPr>
            <p:ph sz="quarter" idx="13"/>
          </p:nvPr>
        </p:nvSpPr>
        <p:spPr>
          <a:xfrm>
            <a:off x="563563" y="2074863"/>
            <a:ext cx="1892300" cy="327025"/>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D3D95E4-907B-4471-8AF0-19D4A33FBEE8}"/>
              </a:ext>
            </a:extLst>
          </p:cNvPr>
          <p:cNvSpPr>
            <a:spLocks noGrp="1"/>
          </p:cNvSpPr>
          <p:nvPr>
            <p:ph sz="quarter" idx="14"/>
          </p:nvPr>
        </p:nvSpPr>
        <p:spPr>
          <a:xfrm>
            <a:off x="563563" y="2584261"/>
            <a:ext cx="1892300" cy="327025"/>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99447EE8-89FB-4399-B495-609B185A03AD}"/>
              </a:ext>
            </a:extLst>
          </p:cNvPr>
          <p:cNvSpPr>
            <a:spLocks noGrp="1"/>
          </p:cNvSpPr>
          <p:nvPr>
            <p:ph sz="quarter" idx="15"/>
          </p:nvPr>
        </p:nvSpPr>
        <p:spPr>
          <a:xfrm>
            <a:off x="563369" y="3110434"/>
            <a:ext cx="1892300" cy="327025"/>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D6119854-9D99-41A1-93E1-180B635B0197}"/>
              </a:ext>
            </a:extLst>
          </p:cNvPr>
          <p:cNvSpPr>
            <a:spLocks noGrp="1"/>
          </p:cNvSpPr>
          <p:nvPr>
            <p:ph sz="quarter" idx="16"/>
          </p:nvPr>
        </p:nvSpPr>
        <p:spPr>
          <a:xfrm>
            <a:off x="563369" y="3619832"/>
            <a:ext cx="1892300" cy="327025"/>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9163FCE9-9572-4254-B682-5B1A24C27A82}"/>
              </a:ext>
            </a:extLst>
          </p:cNvPr>
          <p:cNvSpPr>
            <a:spLocks noGrp="1"/>
          </p:cNvSpPr>
          <p:nvPr>
            <p:ph sz="quarter" idx="17"/>
          </p:nvPr>
        </p:nvSpPr>
        <p:spPr>
          <a:xfrm>
            <a:off x="563369" y="4200857"/>
            <a:ext cx="1892300" cy="327025"/>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9B14AFC0-848D-4255-BE35-FE359AC691A2}"/>
              </a:ext>
            </a:extLst>
          </p:cNvPr>
          <p:cNvSpPr>
            <a:spLocks noGrp="1"/>
          </p:cNvSpPr>
          <p:nvPr>
            <p:ph sz="quarter" idx="18"/>
          </p:nvPr>
        </p:nvSpPr>
        <p:spPr>
          <a:xfrm>
            <a:off x="563369" y="4710255"/>
            <a:ext cx="1892300" cy="327025"/>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47F3E425-F0FC-4BC5-AFD8-DBC7BC4799B8}"/>
              </a:ext>
            </a:extLst>
          </p:cNvPr>
          <p:cNvSpPr>
            <a:spLocks noGrp="1"/>
          </p:cNvSpPr>
          <p:nvPr>
            <p:ph sz="quarter" idx="19"/>
          </p:nvPr>
        </p:nvSpPr>
        <p:spPr>
          <a:xfrm>
            <a:off x="563175" y="5236428"/>
            <a:ext cx="1892300" cy="327025"/>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59DCECF7-2D1F-48E3-8D80-433178EB7722}"/>
              </a:ext>
            </a:extLst>
          </p:cNvPr>
          <p:cNvSpPr>
            <a:spLocks noGrp="1"/>
          </p:cNvSpPr>
          <p:nvPr>
            <p:ph sz="quarter" idx="20"/>
          </p:nvPr>
        </p:nvSpPr>
        <p:spPr>
          <a:xfrm>
            <a:off x="563175" y="5745826"/>
            <a:ext cx="1892300" cy="327025"/>
          </a:xfrm>
        </p:spPr>
        <p:txBody>
          <a:bodyPr/>
          <a:lstStyle>
            <a:lvl1pPr marL="0" indent="0">
              <a:buNone/>
              <a:defRPr/>
            </a:lvl1pPr>
          </a:lstStyle>
          <a:p>
            <a:pPr lvl="0"/>
            <a:endParaRPr lang="en-GB" dirty="0"/>
          </a:p>
        </p:txBody>
      </p:sp>
      <p:sp>
        <p:nvSpPr>
          <p:cNvPr id="44" name="Content Placeholder 3">
            <a:extLst>
              <a:ext uri="{FF2B5EF4-FFF2-40B4-BE49-F238E27FC236}">
                <a16:creationId xmlns:a16="http://schemas.microsoft.com/office/drawing/2014/main" id="{CDDCD207-AEFF-4562-8096-E5F4C07F033F}"/>
              </a:ext>
            </a:extLst>
          </p:cNvPr>
          <p:cNvSpPr>
            <a:spLocks noGrp="1"/>
          </p:cNvSpPr>
          <p:nvPr>
            <p:ph sz="quarter" idx="21"/>
          </p:nvPr>
        </p:nvSpPr>
        <p:spPr>
          <a:xfrm>
            <a:off x="2994789" y="4710255"/>
            <a:ext cx="1892300" cy="327025"/>
          </a:xfrm>
        </p:spPr>
        <p:txBody>
          <a:bodyPr/>
          <a:lstStyle>
            <a:lvl1pPr marL="0" indent="0">
              <a:buNone/>
              <a:defRPr/>
            </a:lvl1pPr>
          </a:lstStyle>
          <a:p>
            <a:pPr lvl="0"/>
            <a:endParaRPr lang="en-GB" dirty="0"/>
          </a:p>
        </p:txBody>
      </p:sp>
      <p:sp>
        <p:nvSpPr>
          <p:cNvPr id="45" name="Content Placeholder 3">
            <a:extLst>
              <a:ext uri="{FF2B5EF4-FFF2-40B4-BE49-F238E27FC236}">
                <a16:creationId xmlns:a16="http://schemas.microsoft.com/office/drawing/2014/main" id="{3D5963E9-A9CA-4B10-AE74-13D953FA438A}"/>
              </a:ext>
            </a:extLst>
          </p:cNvPr>
          <p:cNvSpPr>
            <a:spLocks noGrp="1"/>
          </p:cNvSpPr>
          <p:nvPr>
            <p:ph sz="quarter" idx="22"/>
          </p:nvPr>
        </p:nvSpPr>
        <p:spPr>
          <a:xfrm>
            <a:off x="2994595" y="5236428"/>
            <a:ext cx="1892300" cy="327025"/>
          </a:xfrm>
        </p:spPr>
        <p:txBody>
          <a:bodyPr/>
          <a:lstStyle>
            <a:lvl1pPr marL="0" indent="0">
              <a:buNone/>
              <a:defRPr/>
            </a:lvl1pPr>
          </a:lstStyle>
          <a:p>
            <a:pPr lvl="0"/>
            <a:endParaRPr lang="en-GB" dirty="0"/>
          </a:p>
        </p:txBody>
      </p:sp>
      <p:sp>
        <p:nvSpPr>
          <p:cNvPr id="46" name="Content Placeholder 3">
            <a:extLst>
              <a:ext uri="{FF2B5EF4-FFF2-40B4-BE49-F238E27FC236}">
                <a16:creationId xmlns:a16="http://schemas.microsoft.com/office/drawing/2014/main" id="{54C60656-6DD9-40D3-BA09-DC2AF03F6197}"/>
              </a:ext>
            </a:extLst>
          </p:cNvPr>
          <p:cNvSpPr>
            <a:spLocks noGrp="1"/>
          </p:cNvSpPr>
          <p:nvPr>
            <p:ph sz="quarter" idx="23"/>
          </p:nvPr>
        </p:nvSpPr>
        <p:spPr>
          <a:xfrm>
            <a:off x="2994595" y="5745826"/>
            <a:ext cx="1892300" cy="327025"/>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140988801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EAE9F776-7BD8-4869-9F9E-8FBD3000442E}"/>
              </a:ext>
            </a:extLst>
          </p:cNvPr>
          <p:cNvSpPr>
            <a:spLocks noGrp="1"/>
          </p:cNvSpPr>
          <p:nvPr>
            <p:ph sz="quarter" idx="13"/>
          </p:nvPr>
        </p:nvSpPr>
        <p:spPr>
          <a:xfrm>
            <a:off x="563369" y="1726974"/>
            <a:ext cx="2235200" cy="6096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69993A6-D9D4-4688-B382-9EF49FD75D5A}"/>
              </a:ext>
              <a:ext uri="{C183D7F6-B498-43B3-948B-1728B52AA6E4}">
                <adec:decorative xmlns:adec="http://schemas.microsoft.com/office/drawing/2017/decorative" val="1"/>
              </a:ext>
            </a:extLst>
          </p:cNvPr>
          <p:cNvSpPr>
            <a:spLocks noGrp="1"/>
          </p:cNvSpPr>
          <p:nvPr>
            <p:ph sz="quarter" idx="14"/>
          </p:nvPr>
        </p:nvSpPr>
        <p:spPr>
          <a:xfrm>
            <a:off x="563369" y="2670630"/>
            <a:ext cx="2235200" cy="6096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33CB3DE-448D-4CC2-8C06-6415E8FBA1C1}"/>
              </a:ext>
            </a:extLst>
          </p:cNvPr>
          <p:cNvSpPr>
            <a:spLocks noGrp="1"/>
          </p:cNvSpPr>
          <p:nvPr>
            <p:ph sz="quarter" idx="15"/>
          </p:nvPr>
        </p:nvSpPr>
        <p:spPr>
          <a:xfrm>
            <a:off x="563369" y="3614286"/>
            <a:ext cx="2235200" cy="6096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8B199204-340A-4602-803A-271D85B762F8}"/>
              </a:ext>
            </a:extLst>
          </p:cNvPr>
          <p:cNvSpPr>
            <a:spLocks noGrp="1"/>
          </p:cNvSpPr>
          <p:nvPr>
            <p:ph sz="quarter" idx="16"/>
          </p:nvPr>
        </p:nvSpPr>
        <p:spPr>
          <a:xfrm>
            <a:off x="563369" y="4557942"/>
            <a:ext cx="2235200" cy="6096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991931ED-35EB-4BE6-B8C2-8F475BB40F3C}"/>
              </a:ext>
            </a:extLst>
          </p:cNvPr>
          <p:cNvSpPr>
            <a:spLocks noGrp="1"/>
          </p:cNvSpPr>
          <p:nvPr>
            <p:ph sz="quarter" idx="17"/>
          </p:nvPr>
        </p:nvSpPr>
        <p:spPr>
          <a:xfrm>
            <a:off x="563369" y="5213463"/>
            <a:ext cx="2235200" cy="6096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B0500130-546C-47E4-B8BF-6025B51445B3}"/>
              </a:ext>
            </a:extLst>
          </p:cNvPr>
          <p:cNvSpPr>
            <a:spLocks noGrp="1"/>
          </p:cNvSpPr>
          <p:nvPr>
            <p:ph sz="quarter" idx="18"/>
          </p:nvPr>
        </p:nvSpPr>
        <p:spPr>
          <a:xfrm>
            <a:off x="563369" y="6157119"/>
            <a:ext cx="2235200" cy="609600"/>
          </a:xfrm>
        </p:spPr>
        <p:txBody>
          <a:bodyPr/>
          <a:lstStyle>
            <a:lvl1pPr marL="0" indent="0">
              <a:buNone/>
              <a:defRPr/>
            </a:lvl1pPr>
          </a:lstStyle>
          <a:p>
            <a:pPr lvl="0"/>
            <a:endParaRPr lang="en-GB" dirty="0"/>
          </a:p>
        </p:txBody>
      </p:sp>
      <p:pic>
        <p:nvPicPr>
          <p:cNvPr id="20" name="Picture 19">
            <a:extLst>
              <a:ext uri="{FF2B5EF4-FFF2-40B4-BE49-F238E27FC236}">
                <a16:creationId xmlns:a16="http://schemas.microsoft.com/office/drawing/2014/main" id="{51A1AF92-9E88-45C0-A5D5-EC8C62F11590}"/>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42" t="10739" r="507" b="4767"/>
          <a:stretch/>
        </p:blipFill>
        <p:spPr>
          <a:xfrm>
            <a:off x="0" y="-18572"/>
            <a:ext cx="12192000" cy="6895143"/>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spTree>
    <p:extLst>
      <p:ext uri="{BB962C8B-B14F-4D97-AF65-F5344CB8AC3E}">
        <p14:creationId xmlns:p14="http://schemas.microsoft.com/office/powerpoint/2010/main" val="32301489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2C1F0AD6-6FD3-4412-83D0-F930534AC1AA}"/>
              </a:ext>
            </a:extLst>
          </p:cNvPr>
          <p:cNvSpPr>
            <a:spLocks noGrp="1"/>
          </p:cNvSpPr>
          <p:nvPr userDrawn="1">
            <p:ph sz="quarter" idx="13"/>
          </p:nvPr>
        </p:nvSpPr>
        <p:spPr>
          <a:xfrm>
            <a:off x="804863" y="2128838"/>
            <a:ext cx="2211387" cy="560387"/>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FF2985F-362B-4054-808C-4C85056B0371}"/>
              </a:ext>
            </a:extLst>
          </p:cNvPr>
          <p:cNvSpPr>
            <a:spLocks noGrp="1"/>
          </p:cNvSpPr>
          <p:nvPr>
            <p:ph sz="quarter" idx="14"/>
          </p:nvPr>
        </p:nvSpPr>
        <p:spPr>
          <a:xfrm>
            <a:off x="804863" y="2934530"/>
            <a:ext cx="2211387" cy="560387"/>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5611800F-E157-4583-B256-E040C382035F}"/>
              </a:ext>
            </a:extLst>
          </p:cNvPr>
          <p:cNvSpPr>
            <a:spLocks noGrp="1"/>
          </p:cNvSpPr>
          <p:nvPr>
            <p:ph sz="quarter" idx="15"/>
          </p:nvPr>
        </p:nvSpPr>
        <p:spPr>
          <a:xfrm>
            <a:off x="804863" y="3740222"/>
            <a:ext cx="2211387" cy="560387"/>
          </a:xfrm>
        </p:spPr>
        <p:txBody>
          <a:bodyPr/>
          <a:lstStyle>
            <a:lvl1pPr marL="0" indent="0">
              <a:buNone/>
              <a:defRPr/>
            </a:lvl1pPr>
          </a:lstStyle>
          <a:p>
            <a:pPr lvl="0"/>
            <a:endParaRPr lang="en-GB" dirty="0"/>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9" name="Content Placeholder 3">
            <a:extLst>
              <a:ext uri="{FF2B5EF4-FFF2-40B4-BE49-F238E27FC236}">
                <a16:creationId xmlns:a16="http://schemas.microsoft.com/office/drawing/2014/main" id="{75252EB0-B839-4085-B202-3748EC66CE5E}"/>
              </a:ext>
            </a:extLst>
          </p:cNvPr>
          <p:cNvSpPr>
            <a:spLocks noGrp="1"/>
          </p:cNvSpPr>
          <p:nvPr>
            <p:ph sz="quarter" idx="16"/>
          </p:nvPr>
        </p:nvSpPr>
        <p:spPr>
          <a:xfrm>
            <a:off x="804863" y="4545914"/>
            <a:ext cx="2211387" cy="560387"/>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2F5DF9BA-A70C-4E29-82B0-37A35BF449D5}"/>
              </a:ext>
            </a:extLst>
          </p:cNvPr>
          <p:cNvSpPr>
            <a:spLocks noGrp="1"/>
          </p:cNvSpPr>
          <p:nvPr>
            <p:ph sz="quarter" idx="17"/>
          </p:nvPr>
        </p:nvSpPr>
        <p:spPr>
          <a:xfrm>
            <a:off x="804862" y="5351606"/>
            <a:ext cx="2211387" cy="560387"/>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B95EC292-D9D4-4484-9353-591DC29F5996}"/>
              </a:ext>
            </a:extLst>
          </p:cNvPr>
          <p:cNvSpPr>
            <a:spLocks noGrp="1"/>
          </p:cNvSpPr>
          <p:nvPr>
            <p:ph sz="quarter" idx="18"/>
          </p:nvPr>
        </p:nvSpPr>
        <p:spPr>
          <a:xfrm>
            <a:off x="3386564" y="2148100"/>
            <a:ext cx="2211387" cy="560387"/>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313BA1C9-97FE-47AF-9981-727258374A55}"/>
              </a:ext>
            </a:extLst>
          </p:cNvPr>
          <p:cNvSpPr>
            <a:spLocks noGrp="1"/>
          </p:cNvSpPr>
          <p:nvPr>
            <p:ph sz="quarter" idx="19"/>
          </p:nvPr>
        </p:nvSpPr>
        <p:spPr>
          <a:xfrm>
            <a:off x="3386564" y="2953792"/>
            <a:ext cx="2211387" cy="560387"/>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694A65C2-33E5-4E26-A34D-15842DD03E04}"/>
              </a:ext>
            </a:extLst>
          </p:cNvPr>
          <p:cNvSpPr>
            <a:spLocks noGrp="1"/>
          </p:cNvSpPr>
          <p:nvPr>
            <p:ph sz="quarter" idx="20"/>
          </p:nvPr>
        </p:nvSpPr>
        <p:spPr>
          <a:xfrm>
            <a:off x="3386564" y="3759484"/>
            <a:ext cx="2211387" cy="560387"/>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F1444BDF-F4F0-4945-99CA-3A5BB67CCE40}"/>
              </a:ext>
            </a:extLst>
          </p:cNvPr>
          <p:cNvSpPr>
            <a:spLocks noGrp="1"/>
          </p:cNvSpPr>
          <p:nvPr>
            <p:ph sz="quarter" idx="21"/>
          </p:nvPr>
        </p:nvSpPr>
        <p:spPr>
          <a:xfrm>
            <a:off x="3386564" y="4565176"/>
            <a:ext cx="2211387" cy="560387"/>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ADD8D10C-8880-4BCB-8827-29BAA4C570D5}"/>
              </a:ext>
            </a:extLst>
          </p:cNvPr>
          <p:cNvSpPr>
            <a:spLocks noGrp="1"/>
          </p:cNvSpPr>
          <p:nvPr>
            <p:ph sz="quarter" idx="22"/>
          </p:nvPr>
        </p:nvSpPr>
        <p:spPr>
          <a:xfrm>
            <a:off x="3386563" y="5370868"/>
            <a:ext cx="2211387" cy="560387"/>
          </a:xfrm>
        </p:spPr>
        <p:txBody>
          <a:bodyPr/>
          <a:lstStyle>
            <a:lvl1pPr marL="0" indent="0">
              <a:buNone/>
              <a:defRPr/>
            </a:lvl1pPr>
          </a:lstStyle>
          <a:p>
            <a:pPr lvl="0"/>
            <a:endParaRPr lang="en-GB" dirty="0"/>
          </a:p>
        </p:txBody>
      </p:sp>
      <p:sp>
        <p:nvSpPr>
          <p:cNvPr id="16" name="Rectangle 15">
            <a:extLst>
              <a:ext uri="{FF2B5EF4-FFF2-40B4-BE49-F238E27FC236}">
                <a16:creationId xmlns:a16="http://schemas.microsoft.com/office/drawing/2014/main" id="{5F3F888B-6DEC-429C-BF7D-CCF61033E0B6}"/>
              </a:ext>
              <a:ext uri="{C183D7F6-B498-43B3-948B-1728B52AA6E4}">
                <adec:decorative xmlns:adec="http://schemas.microsoft.com/office/drawing/2017/decorative" val="1"/>
              </a:ext>
            </a:extLst>
          </p:cNvPr>
          <p:cNvSpPr/>
          <p:nvPr userDrawn="1"/>
        </p:nvSpPr>
        <p:spPr bwMode="auto">
          <a:xfrm>
            <a:off x="8063976" y="1942918"/>
            <a:ext cx="3793799"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EDD47A6E-C736-40EE-9C1D-859AC90DB8EB}"/>
              </a:ext>
              <a:ext uri="{C183D7F6-B498-43B3-948B-1728B52AA6E4}">
                <adec:decorative xmlns:adec="http://schemas.microsoft.com/office/drawing/2017/decorative" val="1"/>
              </a:ext>
            </a:extLst>
          </p:cNvPr>
          <p:cNvSpPr/>
          <p:nvPr userDrawn="1"/>
        </p:nvSpPr>
        <p:spPr>
          <a:xfrm>
            <a:off x="8134125"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9" name="Rectangle 18">
            <a:extLst>
              <a:ext uri="{FF2B5EF4-FFF2-40B4-BE49-F238E27FC236}">
                <a16:creationId xmlns:a16="http://schemas.microsoft.com/office/drawing/2014/main" id="{A0942EC8-5140-47BE-801F-C5EF5A9CF743}"/>
              </a:ext>
              <a:ext uri="{C183D7F6-B498-43B3-948B-1728B52AA6E4}">
                <adec:decorative xmlns:adec="http://schemas.microsoft.com/office/drawing/2017/decorative" val="1"/>
              </a:ext>
            </a:extLst>
          </p:cNvPr>
          <p:cNvSpPr/>
          <p:nvPr/>
        </p:nvSpPr>
        <p:spPr bwMode="auto">
          <a:xfrm>
            <a:off x="8187656"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endParaRPr>
          </a:p>
        </p:txBody>
      </p:sp>
      <p:grpSp>
        <p:nvGrpSpPr>
          <p:cNvPr id="21" name="Group 20">
            <a:extLst>
              <a:ext uri="{FF2B5EF4-FFF2-40B4-BE49-F238E27FC236}">
                <a16:creationId xmlns:a16="http://schemas.microsoft.com/office/drawing/2014/main" id="{13EA52ED-3FC0-46B9-819B-843F91BC5070}"/>
              </a:ext>
              <a:ext uri="{C183D7F6-B498-43B3-948B-1728B52AA6E4}">
                <adec:decorative xmlns:adec="http://schemas.microsoft.com/office/drawing/2017/decorative" val="1"/>
              </a:ext>
            </a:extLst>
          </p:cNvPr>
          <p:cNvGrpSpPr/>
          <p:nvPr userDrawn="1"/>
        </p:nvGrpSpPr>
        <p:grpSpPr>
          <a:xfrm>
            <a:off x="8387123" y="2290650"/>
            <a:ext cx="222663" cy="157562"/>
            <a:chOff x="1836888" y="2560038"/>
            <a:chExt cx="244929" cy="173318"/>
          </a:xfrm>
        </p:grpSpPr>
        <p:cxnSp>
          <p:nvCxnSpPr>
            <p:cNvPr id="22" name="Straight Connector 21">
              <a:extLst>
                <a:ext uri="{FF2B5EF4-FFF2-40B4-BE49-F238E27FC236}">
                  <a16:creationId xmlns:a16="http://schemas.microsoft.com/office/drawing/2014/main" id="{08A2DC9E-04DB-4469-B3D1-616CBF572075}"/>
                </a:ext>
                <a:ext uri="{C183D7F6-B498-43B3-948B-1728B52AA6E4}">
                  <adec:decorative xmlns:adec="http://schemas.microsoft.com/office/drawing/2017/decorative" val="1"/>
                </a:ext>
              </a:extLst>
            </p:cNvPr>
            <p:cNvCxnSpPr/>
            <p:nvPr/>
          </p:nvCxnSpPr>
          <p:spPr>
            <a:xfrm>
              <a:off x="1836888" y="2560038"/>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5087A04-4EAE-4689-B5DD-8D3E5D7B446D}"/>
                </a:ext>
                <a:ext uri="{C183D7F6-B498-43B3-948B-1728B52AA6E4}">
                  <adec:decorative xmlns:adec="http://schemas.microsoft.com/office/drawing/2017/decorative" val="1"/>
                </a:ext>
              </a:extLst>
            </p:cNvPr>
            <p:cNvCxnSpPr/>
            <p:nvPr/>
          </p:nvCxnSpPr>
          <p:spPr>
            <a:xfrm>
              <a:off x="1836888" y="2646697"/>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1D08E6-DBAF-4D13-8483-3C572F0DACB2}"/>
                </a:ext>
                <a:ext uri="{C183D7F6-B498-43B3-948B-1728B52AA6E4}">
                  <adec:decorative xmlns:adec="http://schemas.microsoft.com/office/drawing/2017/decorative" val="1"/>
                </a:ext>
              </a:extLst>
            </p:cNvPr>
            <p:cNvCxnSpPr/>
            <p:nvPr/>
          </p:nvCxnSpPr>
          <p:spPr>
            <a:xfrm>
              <a:off x="1836888" y="2733356"/>
              <a:ext cx="244929" cy="0"/>
            </a:xfrm>
            <a:prstGeom prst="line">
              <a:avLst/>
            </a:prstGeom>
            <a:ln w="19050" cap="rnd">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2E50FAE-6F25-4747-86AD-947CC961F7FA}"/>
              </a:ext>
              <a:ext uri="{C183D7F6-B498-43B3-948B-1728B52AA6E4}">
                <adec:decorative xmlns:adec="http://schemas.microsoft.com/office/drawing/2017/decorative" val="1"/>
              </a:ext>
            </a:extLst>
          </p:cNvPr>
          <p:cNvSpPr/>
          <p:nvPr/>
        </p:nvSpPr>
        <p:spPr>
          <a:xfrm>
            <a:off x="516907" y="2151727"/>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A1BDE01B-4925-4A3E-BE82-563415E65BB3}"/>
              </a:ext>
              <a:ext uri="{C183D7F6-B498-43B3-948B-1728B52AA6E4}">
                <adec:decorative xmlns:adec="http://schemas.microsoft.com/office/drawing/2017/decorative" val="1"/>
              </a:ext>
            </a:extLst>
          </p:cNvPr>
          <p:cNvSpPr/>
          <p:nvPr/>
        </p:nvSpPr>
        <p:spPr bwMode="auto">
          <a:xfrm>
            <a:off x="346578" y="1942918"/>
            <a:ext cx="3793798"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8" name="Rectangle 27">
            <a:extLst>
              <a:ext uri="{FF2B5EF4-FFF2-40B4-BE49-F238E27FC236}">
                <a16:creationId xmlns:a16="http://schemas.microsoft.com/office/drawing/2014/main" id="{F500D94E-FDA3-4530-A336-773805DF0941}"/>
              </a:ext>
              <a:ext uri="{C183D7F6-B498-43B3-948B-1728B52AA6E4}">
                <adec:decorative xmlns:adec="http://schemas.microsoft.com/office/drawing/2017/decorative" val="1"/>
              </a:ext>
            </a:extLst>
          </p:cNvPr>
          <p:cNvSpPr/>
          <p:nvPr/>
        </p:nvSpPr>
        <p:spPr>
          <a:xfrm>
            <a:off x="406865"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5" name="Rectangle 34">
            <a:extLst>
              <a:ext uri="{FF2B5EF4-FFF2-40B4-BE49-F238E27FC236}">
                <a16:creationId xmlns:a16="http://schemas.microsoft.com/office/drawing/2014/main" id="{741D6848-C672-425B-B791-255DD9057534}"/>
              </a:ext>
              <a:ext uri="{C183D7F6-B498-43B3-948B-1728B52AA6E4}">
                <adec:decorative xmlns:adec="http://schemas.microsoft.com/office/drawing/2017/decorative" val="1"/>
              </a:ext>
            </a:extLst>
          </p:cNvPr>
          <p:cNvSpPr/>
          <p:nvPr/>
        </p:nvSpPr>
        <p:spPr bwMode="auto">
          <a:xfrm>
            <a:off x="460397"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37" name="Straight Connector 36">
            <a:extLst>
              <a:ext uri="{FF2B5EF4-FFF2-40B4-BE49-F238E27FC236}">
                <a16:creationId xmlns:a16="http://schemas.microsoft.com/office/drawing/2014/main" id="{BD2F99AA-607D-402A-B4EC-43ABBDA5A13B}"/>
              </a:ext>
              <a:ext uri="{C183D7F6-B498-43B3-948B-1728B52AA6E4}">
                <adec:decorative xmlns:adec="http://schemas.microsoft.com/office/drawing/2017/decorative" val="1"/>
              </a:ext>
            </a:extLst>
          </p:cNvPr>
          <p:cNvCxnSpPr>
            <a:cxnSpLocks/>
          </p:cNvCxnSpPr>
          <p:nvPr/>
        </p:nvCxnSpPr>
        <p:spPr>
          <a:xfrm>
            <a:off x="460397" y="2585038"/>
            <a:ext cx="3566160"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9B6494D-D47F-4E0A-9EF0-995539298A71}"/>
              </a:ext>
              <a:ext uri="{C183D7F6-B498-43B3-948B-1728B52AA6E4}">
                <adec:decorative xmlns:adec="http://schemas.microsoft.com/office/drawing/2017/decorative" val="1"/>
              </a:ext>
            </a:extLst>
          </p:cNvPr>
          <p:cNvGrpSpPr/>
          <p:nvPr/>
        </p:nvGrpSpPr>
        <p:grpSpPr>
          <a:xfrm>
            <a:off x="617390" y="2256162"/>
            <a:ext cx="244929" cy="173318"/>
            <a:chOff x="4776065" y="2736502"/>
            <a:chExt cx="244929" cy="173318"/>
          </a:xfrm>
        </p:grpSpPr>
        <p:cxnSp>
          <p:nvCxnSpPr>
            <p:cNvPr id="32" name="Straight Connector 31">
              <a:extLst>
                <a:ext uri="{FF2B5EF4-FFF2-40B4-BE49-F238E27FC236}">
                  <a16:creationId xmlns:a16="http://schemas.microsoft.com/office/drawing/2014/main" id="{12C3D0E7-DEE5-42B4-9471-DC81316491D1}"/>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AE3320-3652-4594-8A74-F2A486E32AB1}"/>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E0D605-6253-4C63-8CAB-367CAE7C1D0B}"/>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1A663D08-0BD5-4DF1-A39B-A6D348E9D55A}"/>
              </a:ext>
              <a:ext uri="{C183D7F6-B498-43B3-948B-1728B52AA6E4}">
                <adec:decorative xmlns:adec="http://schemas.microsoft.com/office/drawing/2017/decorative" val="1"/>
              </a:ext>
            </a:extLst>
          </p:cNvPr>
          <p:cNvSpPr/>
          <p:nvPr/>
        </p:nvSpPr>
        <p:spPr>
          <a:xfrm>
            <a:off x="4370251" y="2151727"/>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9" name="Rectangle 38">
            <a:extLst>
              <a:ext uri="{FF2B5EF4-FFF2-40B4-BE49-F238E27FC236}">
                <a16:creationId xmlns:a16="http://schemas.microsoft.com/office/drawing/2014/main" id="{E761D09A-C17F-4050-BCBD-DAAB0CE2B567}"/>
              </a:ext>
              <a:ext uri="{C183D7F6-B498-43B3-948B-1728B52AA6E4}">
                <adec:decorative xmlns:adec="http://schemas.microsoft.com/office/drawing/2017/decorative" val="1"/>
              </a:ext>
            </a:extLst>
          </p:cNvPr>
          <p:cNvSpPr/>
          <p:nvPr/>
        </p:nvSpPr>
        <p:spPr bwMode="auto">
          <a:xfrm>
            <a:off x="4199922" y="1942918"/>
            <a:ext cx="3793798" cy="4915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0" name="Rectangle 39">
            <a:extLst>
              <a:ext uri="{FF2B5EF4-FFF2-40B4-BE49-F238E27FC236}">
                <a16:creationId xmlns:a16="http://schemas.microsoft.com/office/drawing/2014/main" id="{70985E59-7DB1-4F02-B339-D663A1A500F8}"/>
              </a:ext>
              <a:ext uri="{C183D7F6-B498-43B3-948B-1728B52AA6E4}">
                <adec:decorative xmlns:adec="http://schemas.microsoft.com/office/drawing/2017/decorative" val="1"/>
              </a:ext>
            </a:extLst>
          </p:cNvPr>
          <p:cNvSpPr/>
          <p:nvPr/>
        </p:nvSpPr>
        <p:spPr>
          <a:xfrm>
            <a:off x="4260209" y="2184456"/>
            <a:ext cx="3195556"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42" name="Rectangle 41">
            <a:extLst>
              <a:ext uri="{FF2B5EF4-FFF2-40B4-BE49-F238E27FC236}">
                <a16:creationId xmlns:a16="http://schemas.microsoft.com/office/drawing/2014/main" id="{E3D6CAD9-8DBE-4476-A170-32D5DC3196F4}"/>
              </a:ext>
              <a:ext uri="{C183D7F6-B498-43B3-948B-1728B52AA6E4}">
                <adec:decorative xmlns:adec="http://schemas.microsoft.com/office/drawing/2017/decorative" val="1"/>
              </a:ext>
            </a:extLst>
          </p:cNvPr>
          <p:cNvSpPr/>
          <p:nvPr/>
        </p:nvSpPr>
        <p:spPr bwMode="auto">
          <a:xfrm>
            <a:off x="4313741" y="2079490"/>
            <a:ext cx="3566160" cy="477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44" name="Group 43">
            <a:extLst>
              <a:ext uri="{FF2B5EF4-FFF2-40B4-BE49-F238E27FC236}">
                <a16:creationId xmlns:a16="http://schemas.microsoft.com/office/drawing/2014/main" id="{55473D76-371B-4D88-8FA3-15FDE05A5FEE}"/>
              </a:ext>
              <a:ext uri="{C183D7F6-B498-43B3-948B-1728B52AA6E4}">
                <adec:decorative xmlns:adec="http://schemas.microsoft.com/office/drawing/2017/decorative" val="1"/>
              </a:ext>
            </a:extLst>
          </p:cNvPr>
          <p:cNvGrpSpPr/>
          <p:nvPr/>
        </p:nvGrpSpPr>
        <p:grpSpPr>
          <a:xfrm>
            <a:off x="4501189" y="2299704"/>
            <a:ext cx="184019" cy="130216"/>
            <a:chOff x="4776065" y="2736502"/>
            <a:chExt cx="244929" cy="173318"/>
          </a:xfrm>
        </p:grpSpPr>
        <p:cxnSp>
          <p:nvCxnSpPr>
            <p:cNvPr id="45" name="Straight Connector 44">
              <a:extLst>
                <a:ext uri="{FF2B5EF4-FFF2-40B4-BE49-F238E27FC236}">
                  <a16:creationId xmlns:a16="http://schemas.microsoft.com/office/drawing/2014/main" id="{B4BECB2B-6340-43E4-AB3E-3AD08C6F8B5E}"/>
                </a:ext>
                <a:ext uri="{C183D7F6-B498-43B3-948B-1728B52AA6E4}">
                  <adec:decorative xmlns:adec="http://schemas.microsoft.com/office/drawing/2017/decorative" val="1"/>
                </a:ext>
              </a:extLst>
            </p:cNvPr>
            <p:cNvCxnSpPr/>
            <p:nvPr/>
          </p:nvCxnSpPr>
          <p:spPr>
            <a:xfrm>
              <a:off x="4776065" y="2736502"/>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0028986-3C29-4BC9-AEA7-3A18CD65E6AF}"/>
                </a:ext>
                <a:ext uri="{C183D7F6-B498-43B3-948B-1728B52AA6E4}">
                  <adec:decorative xmlns:adec="http://schemas.microsoft.com/office/drawing/2017/decorative" val="1"/>
                </a:ext>
              </a:extLst>
            </p:cNvPr>
            <p:cNvCxnSpPr/>
            <p:nvPr/>
          </p:nvCxnSpPr>
          <p:spPr>
            <a:xfrm>
              <a:off x="4776065" y="2823161"/>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BC2FA9-5ADD-455C-AFCA-2AC01D4C51BD}"/>
                </a:ext>
                <a:ext uri="{C183D7F6-B498-43B3-948B-1728B52AA6E4}">
                  <adec:decorative xmlns:adec="http://schemas.microsoft.com/office/drawing/2017/decorative" val="1"/>
                </a:ext>
              </a:extLst>
            </p:cNvPr>
            <p:cNvCxnSpPr/>
            <p:nvPr/>
          </p:nvCxnSpPr>
          <p:spPr>
            <a:xfrm>
              <a:off x="4776065" y="2909820"/>
              <a:ext cx="244929"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506A08B6-4FB6-400C-952A-5B6327A7E9CC}"/>
              </a:ext>
              <a:ext uri="{C183D7F6-B498-43B3-948B-1728B52AA6E4}">
                <adec:decorative xmlns:adec="http://schemas.microsoft.com/office/drawing/2017/decorative" val="1"/>
              </a:ext>
            </a:extLst>
          </p:cNvPr>
          <p:cNvSpPr/>
          <p:nvPr/>
        </p:nvSpPr>
        <p:spPr bwMode="auto">
          <a:xfrm>
            <a:off x="4313742" y="2632130"/>
            <a:ext cx="3566159" cy="186763"/>
          </a:xfrm>
          <a:prstGeom prst="rect">
            <a:avLst/>
          </a:prstGeom>
          <a:gradFill flip="none" rotWithShape="1">
            <a:gsLst>
              <a:gs pos="0">
                <a:schemeClr val="accent6">
                  <a:lumMod val="0"/>
                  <a:lumOff val="100000"/>
                </a:schemeClr>
              </a:gs>
              <a:gs pos="76100">
                <a:srgbClr val="F8F8F8">
                  <a:alpha val="59000"/>
                </a:srgbClr>
              </a:gs>
              <a:gs pos="50000">
                <a:schemeClr val="accent6">
                  <a:lumMod val="0"/>
                  <a:lumOff val="100000"/>
                </a:schemeClr>
              </a:gs>
              <a:gs pos="100000">
                <a:schemeClr val="bg1">
                  <a:lumMod val="95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6704962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43E2B863-4404-4865-A383-96A16BEA44E6}"/>
              </a:ext>
            </a:extLst>
          </p:cNvPr>
          <p:cNvSpPr>
            <a:spLocks noGrp="1"/>
          </p:cNvSpPr>
          <p:nvPr>
            <p:ph sz="quarter" idx="13"/>
          </p:nvPr>
        </p:nvSpPr>
        <p:spPr>
          <a:xfrm>
            <a:off x="709613" y="2074863"/>
            <a:ext cx="2155825" cy="64135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0B70B63A-6E50-4B39-A777-1847123DF260}"/>
              </a:ext>
            </a:extLst>
          </p:cNvPr>
          <p:cNvSpPr>
            <a:spLocks noGrp="1"/>
          </p:cNvSpPr>
          <p:nvPr>
            <p:ph sz="quarter" idx="14"/>
          </p:nvPr>
        </p:nvSpPr>
        <p:spPr>
          <a:xfrm>
            <a:off x="709612" y="2868613"/>
            <a:ext cx="2155825" cy="64135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173457D0-2148-462E-B5AF-F61A8C4CF9E6}"/>
              </a:ext>
            </a:extLst>
          </p:cNvPr>
          <p:cNvSpPr>
            <a:spLocks noGrp="1"/>
          </p:cNvSpPr>
          <p:nvPr>
            <p:ph sz="quarter" idx="15"/>
          </p:nvPr>
        </p:nvSpPr>
        <p:spPr>
          <a:xfrm>
            <a:off x="709611" y="3770313"/>
            <a:ext cx="2155825" cy="64135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E0DDF7A5-39E4-4F9A-B0AE-81FF8AE78893}"/>
              </a:ext>
            </a:extLst>
          </p:cNvPr>
          <p:cNvSpPr>
            <a:spLocks noGrp="1"/>
          </p:cNvSpPr>
          <p:nvPr>
            <p:ph sz="quarter" idx="16"/>
          </p:nvPr>
        </p:nvSpPr>
        <p:spPr>
          <a:xfrm>
            <a:off x="807422" y="4521200"/>
            <a:ext cx="2155825" cy="64135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1DE36C82-2C58-41C1-93FB-ABC306D1DAAB}"/>
              </a:ext>
            </a:extLst>
          </p:cNvPr>
          <p:cNvSpPr>
            <a:spLocks noGrp="1"/>
          </p:cNvSpPr>
          <p:nvPr>
            <p:ph sz="quarter" idx="17"/>
          </p:nvPr>
        </p:nvSpPr>
        <p:spPr>
          <a:xfrm>
            <a:off x="807421" y="5314950"/>
            <a:ext cx="2155825" cy="64135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3FBDC5DB-BD08-4D04-87E8-5EAC37CD4078}"/>
              </a:ext>
            </a:extLst>
          </p:cNvPr>
          <p:cNvSpPr>
            <a:spLocks noGrp="1"/>
          </p:cNvSpPr>
          <p:nvPr>
            <p:ph sz="quarter" idx="18"/>
          </p:nvPr>
        </p:nvSpPr>
        <p:spPr>
          <a:xfrm>
            <a:off x="807420" y="6216650"/>
            <a:ext cx="2155825" cy="64135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FF556194-EE23-4F4F-A665-BC347282B35D}"/>
              </a:ext>
            </a:extLst>
          </p:cNvPr>
          <p:cNvSpPr>
            <a:spLocks noGrp="1"/>
          </p:cNvSpPr>
          <p:nvPr>
            <p:ph sz="quarter" idx="19"/>
          </p:nvPr>
        </p:nvSpPr>
        <p:spPr>
          <a:xfrm>
            <a:off x="3870433" y="1754188"/>
            <a:ext cx="2155825" cy="64135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5891D2EF-6D3D-41CE-99D6-92AD8EEB804E}"/>
              </a:ext>
            </a:extLst>
          </p:cNvPr>
          <p:cNvSpPr>
            <a:spLocks noGrp="1"/>
          </p:cNvSpPr>
          <p:nvPr>
            <p:ph sz="quarter" idx="20"/>
          </p:nvPr>
        </p:nvSpPr>
        <p:spPr>
          <a:xfrm>
            <a:off x="3870432" y="2547938"/>
            <a:ext cx="2155825" cy="64135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465D581B-4D1C-4FCF-9D19-7C3D6619780C}"/>
              </a:ext>
            </a:extLst>
          </p:cNvPr>
          <p:cNvSpPr>
            <a:spLocks noGrp="1"/>
          </p:cNvSpPr>
          <p:nvPr>
            <p:ph sz="quarter" idx="21"/>
          </p:nvPr>
        </p:nvSpPr>
        <p:spPr>
          <a:xfrm>
            <a:off x="3870431" y="3449638"/>
            <a:ext cx="2155825" cy="64135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BBEA1E33-8662-45D5-B0CA-F756725098B1}"/>
              </a:ext>
            </a:extLst>
          </p:cNvPr>
          <p:cNvSpPr>
            <a:spLocks noGrp="1"/>
          </p:cNvSpPr>
          <p:nvPr>
            <p:ph sz="quarter" idx="22"/>
          </p:nvPr>
        </p:nvSpPr>
        <p:spPr>
          <a:xfrm>
            <a:off x="3968242" y="4200525"/>
            <a:ext cx="2155825" cy="64135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B580422E-FDF3-4984-BC16-B0DE58030E44}"/>
              </a:ext>
            </a:extLst>
          </p:cNvPr>
          <p:cNvSpPr>
            <a:spLocks noGrp="1"/>
          </p:cNvSpPr>
          <p:nvPr>
            <p:ph sz="quarter" idx="23"/>
          </p:nvPr>
        </p:nvSpPr>
        <p:spPr>
          <a:xfrm>
            <a:off x="3968241" y="4994275"/>
            <a:ext cx="2155825" cy="64135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D4942473-E659-4820-A150-E18E66D55F50}"/>
              </a:ext>
            </a:extLst>
          </p:cNvPr>
          <p:cNvSpPr>
            <a:spLocks noGrp="1"/>
          </p:cNvSpPr>
          <p:nvPr>
            <p:ph sz="quarter" idx="24"/>
          </p:nvPr>
        </p:nvSpPr>
        <p:spPr>
          <a:xfrm>
            <a:off x="3968240" y="5895975"/>
            <a:ext cx="2155825" cy="641350"/>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1BEE55D7-3689-4581-8D75-90955A62D11D}"/>
              </a:ext>
            </a:extLst>
          </p:cNvPr>
          <p:cNvSpPr>
            <a:spLocks noGrp="1"/>
          </p:cNvSpPr>
          <p:nvPr>
            <p:ph sz="quarter" idx="25"/>
          </p:nvPr>
        </p:nvSpPr>
        <p:spPr>
          <a:xfrm>
            <a:off x="6773278" y="6064089"/>
            <a:ext cx="2155825" cy="641350"/>
          </a:xfrm>
        </p:spPr>
        <p:txBody>
          <a:bodyPr/>
          <a:lstStyle>
            <a:lvl1pPr marL="0" indent="0">
              <a:buNone/>
              <a:defRPr/>
            </a:lvl1pPr>
          </a:lstStyle>
          <a:p>
            <a:pPr lvl="0"/>
            <a:endParaRPr lang="en-GB" dirty="0"/>
          </a:p>
        </p:txBody>
      </p:sp>
      <p:sp>
        <p:nvSpPr>
          <p:cNvPr id="101" name="Rectangle 100">
            <a:extLst>
              <a:ext uri="{FF2B5EF4-FFF2-40B4-BE49-F238E27FC236}">
                <a16:creationId xmlns:a16="http://schemas.microsoft.com/office/drawing/2014/main" id="{71536C04-5B1E-46F5-AB6A-538EB73CB711}"/>
              </a:ext>
              <a:ext uri="{C183D7F6-B498-43B3-948B-1728B52AA6E4}">
                <adec:decorative xmlns:adec="http://schemas.microsoft.com/office/drawing/2017/decorative" val="1"/>
              </a:ext>
            </a:extLst>
          </p:cNvPr>
          <p:cNvSpPr/>
          <p:nvPr userDrawn="1"/>
        </p:nvSpPr>
        <p:spPr bwMode="auto">
          <a:xfrm>
            <a:off x="969720" y="2076654"/>
            <a:ext cx="9224604" cy="603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02" name="Rectangle 101">
            <a:extLst>
              <a:ext uri="{FF2B5EF4-FFF2-40B4-BE49-F238E27FC236}">
                <a16:creationId xmlns:a16="http://schemas.microsoft.com/office/drawing/2014/main" id="{B64CD1A6-04B9-4E73-9F9C-FF2185B4087E}"/>
              </a:ext>
              <a:ext uri="{C183D7F6-B498-43B3-948B-1728B52AA6E4}">
                <adec:decorative xmlns:adec="http://schemas.microsoft.com/office/drawing/2017/decorative" val="1"/>
              </a:ext>
            </a:extLst>
          </p:cNvPr>
          <p:cNvSpPr/>
          <p:nvPr userDrawn="1"/>
        </p:nvSpPr>
        <p:spPr>
          <a:xfrm>
            <a:off x="501224" y="2394895"/>
            <a:ext cx="5594776" cy="3943073"/>
          </a:xfrm>
          <a:prstGeom prst="rect">
            <a:avLst/>
          </a:prstGeom>
          <a:solidFill>
            <a:schemeClr val="accent1">
              <a:lumMod val="20000"/>
              <a:lumOff val="80000"/>
              <a:alpha val="2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103" name="Straight Connector 102">
            <a:extLst>
              <a:ext uri="{FF2B5EF4-FFF2-40B4-BE49-F238E27FC236}">
                <a16:creationId xmlns:a16="http://schemas.microsoft.com/office/drawing/2014/main" id="{90C31693-BD9B-44DA-849D-F35519699AF0}"/>
              </a:ext>
              <a:ext uri="{C183D7F6-B498-43B3-948B-1728B52AA6E4}">
                <adec:decorative xmlns:adec="http://schemas.microsoft.com/office/drawing/2017/decorative" val="1"/>
              </a:ext>
            </a:extLst>
          </p:cNvPr>
          <p:cNvCxnSpPr>
            <a:cxnSpLocks/>
          </p:cNvCxnSpPr>
          <p:nvPr userDrawn="1"/>
        </p:nvCxnSpPr>
        <p:spPr>
          <a:xfrm>
            <a:off x="509218" y="2394895"/>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36EFBFC-1C04-43EF-A844-F584CB9540B7}"/>
              </a:ext>
              <a:ext uri="{C183D7F6-B498-43B3-948B-1728B52AA6E4}">
                <adec:decorative xmlns:adec="http://schemas.microsoft.com/office/drawing/2017/decorative" val="1"/>
              </a:ext>
            </a:extLst>
          </p:cNvPr>
          <p:cNvCxnSpPr>
            <a:cxnSpLocks/>
          </p:cNvCxnSpPr>
          <p:nvPr userDrawn="1"/>
        </p:nvCxnSpPr>
        <p:spPr>
          <a:xfrm>
            <a:off x="509218" y="6337968"/>
            <a:ext cx="55867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A6A2F6-911C-4E47-9C46-609D9F2B59A3}"/>
              </a:ext>
              <a:ext uri="{C183D7F6-B498-43B3-948B-1728B52AA6E4}">
                <adec:decorative xmlns:adec="http://schemas.microsoft.com/office/drawing/2017/decorative" val="1"/>
              </a:ext>
            </a:extLst>
          </p:cNvPr>
          <p:cNvCxnSpPr>
            <a:cxnSpLocks/>
          </p:cNvCxnSpPr>
          <p:nvPr userDrawn="1"/>
        </p:nvCxnSpPr>
        <p:spPr>
          <a:xfrm>
            <a:off x="1296147" y="4082300"/>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15E8A65-84AA-4A56-92B4-FE9D39BB9B7A}"/>
              </a:ext>
              <a:ext uri="{C183D7F6-B498-43B3-948B-1728B52AA6E4}">
                <adec:decorative xmlns:adec="http://schemas.microsoft.com/office/drawing/2017/decorative" val="1"/>
              </a:ext>
            </a:extLst>
          </p:cNvPr>
          <p:cNvCxnSpPr>
            <a:cxnSpLocks/>
          </p:cNvCxnSpPr>
          <p:nvPr userDrawn="1"/>
        </p:nvCxnSpPr>
        <p:spPr>
          <a:xfrm>
            <a:off x="1296147" y="5063524"/>
            <a:ext cx="480781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0059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 uri="{C183D7F6-B498-43B3-948B-1728B52AA6E4}">
                <adec:decorative xmlns:adec="http://schemas.microsoft.com/office/drawing/2017/decorative" val="1"/>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17" name="Oval 16">
            <a:extLst>
              <a:ext uri="{FF2B5EF4-FFF2-40B4-BE49-F238E27FC236}">
                <a16:creationId xmlns:a16="http://schemas.microsoft.com/office/drawing/2014/main" id="{57F221AA-4666-4F78-90A8-18BE46A18477}"/>
              </a:ext>
              <a:ext uri="{C183D7F6-B498-43B3-948B-1728B52AA6E4}">
                <adec:decorative xmlns:adec="http://schemas.microsoft.com/office/drawing/2017/decorative" val="1"/>
              </a:ext>
            </a:extLst>
          </p:cNvPr>
          <p:cNvSpPr/>
          <p:nvPr userDrawn="1"/>
        </p:nvSpPr>
        <p:spPr bwMode="auto">
          <a:xfrm flipV="1">
            <a:off x="4214995" y="4788626"/>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 name="Oval 17">
            <a:extLst>
              <a:ext uri="{FF2B5EF4-FFF2-40B4-BE49-F238E27FC236}">
                <a16:creationId xmlns:a16="http://schemas.microsoft.com/office/drawing/2014/main" id="{AF4DA9AC-9CE3-4BA1-BB30-811449E05569}"/>
              </a:ext>
              <a:ext uri="{C183D7F6-B498-43B3-948B-1728B52AA6E4}">
                <adec:decorative xmlns:adec="http://schemas.microsoft.com/office/drawing/2017/decorative" val="1"/>
              </a:ext>
            </a:extLst>
          </p:cNvPr>
          <p:cNvSpPr/>
          <p:nvPr userDrawn="1"/>
        </p:nvSpPr>
        <p:spPr bwMode="auto">
          <a:xfrm flipV="1">
            <a:off x="6010927" y="2250869"/>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Oval 18">
            <a:extLst>
              <a:ext uri="{FF2B5EF4-FFF2-40B4-BE49-F238E27FC236}">
                <a16:creationId xmlns:a16="http://schemas.microsoft.com/office/drawing/2014/main" id="{FD7BBF12-9C84-4E83-9569-2F3DC1F9EAFD}"/>
              </a:ext>
              <a:ext uri="{C183D7F6-B498-43B3-948B-1728B52AA6E4}">
                <adec:decorative xmlns:adec="http://schemas.microsoft.com/office/drawing/2017/decorative" val="1"/>
              </a:ext>
            </a:extLst>
          </p:cNvPr>
          <p:cNvSpPr/>
          <p:nvPr userDrawn="1"/>
        </p:nvSpPr>
        <p:spPr bwMode="auto">
          <a:xfrm flipV="1">
            <a:off x="7806859" y="4788626"/>
            <a:ext cx="170146" cy="170146"/>
          </a:xfrm>
          <a:prstGeom prst="ellipse">
            <a:avLst/>
          </a:prstGeom>
          <a:solidFill>
            <a:schemeClr val="bg1"/>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Content Placeholder 3">
            <a:extLst>
              <a:ext uri="{FF2B5EF4-FFF2-40B4-BE49-F238E27FC236}">
                <a16:creationId xmlns:a16="http://schemas.microsoft.com/office/drawing/2014/main" id="{CC31CD61-EF9A-4A0A-99C0-10CEBCD517AD}"/>
              </a:ext>
            </a:extLst>
          </p:cNvPr>
          <p:cNvSpPr>
            <a:spLocks noGrp="1"/>
          </p:cNvSpPr>
          <p:nvPr>
            <p:ph sz="quarter" idx="13"/>
          </p:nvPr>
        </p:nvSpPr>
        <p:spPr>
          <a:xfrm>
            <a:off x="563563" y="2266950"/>
            <a:ext cx="2617787" cy="3810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17EAE93-B713-46E8-8AAB-DF5EF640DBB3}"/>
              </a:ext>
            </a:extLst>
          </p:cNvPr>
          <p:cNvSpPr>
            <a:spLocks noGrp="1"/>
          </p:cNvSpPr>
          <p:nvPr>
            <p:ph sz="quarter" idx="14"/>
          </p:nvPr>
        </p:nvSpPr>
        <p:spPr>
          <a:xfrm>
            <a:off x="563369" y="2952750"/>
            <a:ext cx="2617787" cy="3810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9F2E872-5841-4AA4-B7D8-60E918D22B19}"/>
              </a:ext>
            </a:extLst>
          </p:cNvPr>
          <p:cNvSpPr>
            <a:spLocks noGrp="1"/>
          </p:cNvSpPr>
          <p:nvPr>
            <p:ph sz="quarter" idx="15"/>
          </p:nvPr>
        </p:nvSpPr>
        <p:spPr>
          <a:xfrm>
            <a:off x="563563" y="3638550"/>
            <a:ext cx="2617787" cy="3810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4AB4A974-2228-4385-94E5-67068459BB1A}"/>
              </a:ext>
            </a:extLst>
          </p:cNvPr>
          <p:cNvSpPr>
            <a:spLocks noGrp="1"/>
          </p:cNvSpPr>
          <p:nvPr>
            <p:ph sz="quarter" idx="16"/>
          </p:nvPr>
        </p:nvSpPr>
        <p:spPr>
          <a:xfrm>
            <a:off x="563369" y="4324350"/>
            <a:ext cx="2617787" cy="3810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014865D-661E-434A-99FD-3AAF746738CA}"/>
              </a:ext>
            </a:extLst>
          </p:cNvPr>
          <p:cNvSpPr>
            <a:spLocks noGrp="1"/>
          </p:cNvSpPr>
          <p:nvPr>
            <p:ph sz="quarter" idx="17"/>
          </p:nvPr>
        </p:nvSpPr>
        <p:spPr>
          <a:xfrm>
            <a:off x="563369" y="5042694"/>
            <a:ext cx="2617787" cy="3810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0D5AF935-85D0-468D-9A4E-2587B4411141}"/>
              </a:ext>
            </a:extLst>
          </p:cNvPr>
          <p:cNvSpPr>
            <a:spLocks noGrp="1"/>
          </p:cNvSpPr>
          <p:nvPr>
            <p:ph sz="quarter" idx="18"/>
          </p:nvPr>
        </p:nvSpPr>
        <p:spPr>
          <a:xfrm>
            <a:off x="563175" y="5728494"/>
            <a:ext cx="2617787" cy="3810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762C8AB3-7334-4574-BC60-6D30335B9EFF}"/>
              </a:ext>
            </a:extLst>
          </p:cNvPr>
          <p:cNvSpPr>
            <a:spLocks noGrp="1"/>
          </p:cNvSpPr>
          <p:nvPr>
            <p:ph sz="quarter" idx="19"/>
          </p:nvPr>
        </p:nvSpPr>
        <p:spPr>
          <a:xfrm>
            <a:off x="315525" y="6333332"/>
            <a:ext cx="2617787" cy="381000"/>
          </a:xfrm>
        </p:spPr>
        <p:txBody>
          <a:bodyPr/>
          <a:lstStyle>
            <a:lvl1pPr marL="0" indent="0">
              <a:buNone/>
              <a:defRPr/>
            </a:lvl1pPr>
          </a:lstStyle>
          <a:p>
            <a:pPr lvl="0"/>
            <a:endParaRPr lang="en-GB" dirty="0"/>
          </a:p>
        </p:txBody>
      </p:sp>
      <p:sp>
        <p:nvSpPr>
          <p:cNvPr id="13" name="Rectangle 12">
            <a:extLst>
              <a:ext uri="{FF2B5EF4-FFF2-40B4-BE49-F238E27FC236}">
                <a16:creationId xmlns:a16="http://schemas.microsoft.com/office/drawing/2014/main" id="{2D16C33C-8CAB-4E69-9D20-04B411480EC6}"/>
              </a:ext>
              <a:ext uri="{C183D7F6-B498-43B3-948B-1728B52AA6E4}">
                <adec:decorative xmlns:adec="http://schemas.microsoft.com/office/drawing/2017/decorative" val="1"/>
              </a:ext>
            </a:extLst>
          </p:cNvPr>
          <p:cNvSpPr/>
          <p:nvPr userDrawn="1"/>
        </p:nvSpPr>
        <p:spPr bwMode="auto">
          <a:xfrm>
            <a:off x="0" y="4419973"/>
            <a:ext cx="12204249" cy="24331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39D8FC69-E462-45E0-861E-59C038610739}"/>
              </a:ext>
              <a:ext uri="{C183D7F6-B498-43B3-948B-1728B52AA6E4}">
                <adec:decorative xmlns:adec="http://schemas.microsoft.com/office/drawing/2017/decorative" val="1"/>
              </a:ext>
            </a:extLst>
          </p:cNvPr>
          <p:cNvCxnSpPr/>
          <p:nvPr userDrawn="1"/>
        </p:nvCxnSpPr>
        <p:spPr>
          <a:xfrm>
            <a:off x="4065644" y="4748769"/>
            <a:ext cx="0" cy="13200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2F3A5C3-4FFA-45D2-862D-B3B24862231F}"/>
              </a:ext>
              <a:ext uri="{C183D7F6-B498-43B3-948B-1728B52AA6E4}">
                <adec:decorative xmlns:adec="http://schemas.microsoft.com/office/drawing/2017/decorative" val="1"/>
              </a:ext>
            </a:extLst>
          </p:cNvPr>
          <p:cNvCxnSpPr/>
          <p:nvPr userDrawn="1"/>
        </p:nvCxnSpPr>
        <p:spPr>
          <a:xfrm>
            <a:off x="8119834" y="4748769"/>
            <a:ext cx="0" cy="132008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853E20C-8CC6-4390-B121-31CAD6B7ACF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0556" t="14018" r="12846" b="24415"/>
          <a:stretch/>
        </p:blipFill>
        <p:spPr>
          <a:xfrm>
            <a:off x="1575" y="1914028"/>
            <a:ext cx="4066040" cy="2505951"/>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pic>
        <p:nvPicPr>
          <p:cNvPr id="21" name="Picture 20">
            <a:extLst>
              <a:ext uri="{FF2B5EF4-FFF2-40B4-BE49-F238E27FC236}">
                <a16:creationId xmlns:a16="http://schemas.microsoft.com/office/drawing/2014/main" id="{70EC5939-BCDE-4D3B-8F9C-04EED3B214E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47" r="-2" b="40062"/>
          <a:stretch/>
        </p:blipFill>
        <p:spPr>
          <a:xfrm>
            <a:off x="4055161" y="1914028"/>
            <a:ext cx="4066040" cy="2505945"/>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2900" h="6858000">
                <a:moveTo>
                  <a:pt x="0" y="0"/>
                </a:moveTo>
                <a:lnTo>
                  <a:pt x="6692900" y="0"/>
                </a:lnTo>
                <a:lnTo>
                  <a:pt x="6692900" y="6858000"/>
                </a:lnTo>
                <a:lnTo>
                  <a:pt x="0" y="6858000"/>
                </a:lnTo>
                <a:close/>
              </a:path>
            </a:pathLst>
          </a:custGeom>
        </p:spPr>
      </p:pic>
      <p:pic>
        <p:nvPicPr>
          <p:cNvPr id="22" name="Picture 21">
            <a:extLst>
              <a:ext uri="{FF2B5EF4-FFF2-40B4-BE49-F238E27FC236}">
                <a16:creationId xmlns:a16="http://schemas.microsoft.com/office/drawing/2014/main" id="{2C668FBC-4E84-42B0-8FBD-9E4ADEE4D467}"/>
              </a:ext>
              <a:ext uri="{C183D7F6-B498-43B3-948B-1728B52AA6E4}">
                <adec:decorative xmlns:adec="http://schemas.microsoft.com/office/drawing/2017/decorative" val="1"/>
              </a:ext>
            </a:extLst>
          </p:cNvPr>
          <p:cNvPicPr>
            <a:picLocks noChangeAspect="1"/>
          </p:cNvPicPr>
          <p:nvPr userDrawn="1"/>
        </p:nvPicPr>
        <p:blipFill rotWithShape="1">
          <a:blip r:embed="rId4"/>
          <a:srcRect l="1" t="12097" r="38938" b="31453"/>
          <a:stretch/>
        </p:blipFill>
        <p:spPr>
          <a:xfrm>
            <a:off x="8125960" y="1914028"/>
            <a:ext cx="4066040" cy="2505945"/>
          </a:xfrm>
          <a:prstGeom prst="rect">
            <a:avLst/>
          </a:prstGeom>
        </p:spPr>
      </p:pic>
      <p:sp>
        <p:nvSpPr>
          <p:cNvPr id="23" name="Title 2">
            <a:extLst>
              <a:ext uri="{FF2B5EF4-FFF2-40B4-BE49-F238E27FC236}">
                <a16:creationId xmlns:a16="http://schemas.microsoft.com/office/drawing/2014/main" id="{0CCCE65E-F9FB-4E6D-B5D1-B3E7A28A4C29}"/>
              </a:ext>
              <a:ext uri="{C183D7F6-B498-43B3-948B-1728B52AA6E4}">
                <adec:decorative xmlns:adec="http://schemas.microsoft.com/office/drawing/2017/decorative" val="1"/>
              </a:ext>
            </a:extLst>
          </p:cNvPr>
          <p:cNvSpPr txBox="1">
            <a:spLocks/>
          </p:cNvSpPr>
          <p:nvPr userDrawn="1"/>
        </p:nvSpPr>
        <p:spPr bwMode="ltGray">
          <a:xfrm>
            <a:off x="0" y="1914028"/>
            <a:ext cx="12192000" cy="2505945"/>
          </a:xfrm>
          <a:prstGeom prst="rect">
            <a:avLst/>
          </a:prstGeom>
          <a:gradFill flip="none" rotWithShape="1">
            <a:gsLst>
              <a:gs pos="39000">
                <a:srgbClr val="000000">
                  <a:alpha val="81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9447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0" presetClass="path" presetSubtype="0" decel="100000" fill="hold" grpId="1" nodeType="withEffect">
                                  <p:stCondLst>
                                    <p:cond delay="0"/>
                                  </p:stCondLst>
                                  <p:childTnLst>
                                    <p:animMotion origin="layout" path="M 0.00013 -0.00023 C 0.00039 0.00694 0.00743 0.03379 0.01276 0.05185 C 0.02123 0.07662 0.0306 0.09722 0.03282 0.09907 " pathEditMode="relative" rAng="18660000" ptsTypes="AAA">
                                      <p:cBhvr>
                                        <p:cTn id="9" dur="500" spd="-100000" fill="hold"/>
                                        <p:tgtEl>
                                          <p:spTgt spid="17"/>
                                        </p:tgtEl>
                                        <p:attrNameLst>
                                          <p:attrName>ppt_x</p:attrName>
                                          <p:attrName>ppt_y</p:attrName>
                                        </p:attrNameLst>
                                      </p:cBhvr>
                                      <p:rCtr x="1628" y="4977"/>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0" presetClass="path" presetSubtype="0" decel="100000" fill="hold" grpId="1" nodeType="withEffect">
                                  <p:stCondLst>
                                    <p:cond delay="0"/>
                                  </p:stCondLst>
                                  <p:childTnLst>
                                    <p:animMotion origin="layout" path="M -0.00065 -0.00046 C -0.00495 -0.00046 -0.0168 -0.00023 -0.02812 0.00208 C -0.04102 0.00694 -0.04909 0.01065 -0.06237 0.02523 " pathEditMode="relative" rAng="0" ptsTypes="AAA">
                                      <p:cBhvr>
                                        <p:cTn id="15" dur="500" spd="-100000" fill="hold"/>
                                        <p:tgtEl>
                                          <p:spTgt spid="18"/>
                                        </p:tgtEl>
                                        <p:attrNameLst>
                                          <p:attrName>ppt_x</p:attrName>
                                          <p:attrName>ppt_y</p:attrName>
                                        </p:attrNameLst>
                                      </p:cBhvr>
                                      <p:rCtr x="-3086" y="1273"/>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par>
                                <p:cTn id="20" presetID="0" presetClass="path" presetSubtype="0" decel="100000" fill="hold" grpId="1" nodeType="withEffect">
                                  <p:stCondLst>
                                    <p:cond delay="0"/>
                                  </p:stCondLst>
                                  <p:childTnLst>
                                    <p:animMotion origin="layout" path="M 0.00026 -0.00972 C 0.00377 -0.02454 0.00468 -0.02685 0.00872 -0.05 C 0.01171 -0.07384 0.01197 -0.08449 0.01224 -0.09005 " pathEditMode="relative" rAng="2820000" ptsTypes="AAA">
                                      <p:cBhvr>
                                        <p:cTn id="21" dur="500" spd="-100000" fill="hold"/>
                                        <p:tgtEl>
                                          <p:spTgt spid="19"/>
                                        </p:tgtEl>
                                        <p:attrNameLst>
                                          <p:attrName>ppt_x</p:attrName>
                                          <p:attrName>ppt_y</p:attrName>
                                        </p:attrNameLst>
                                      </p:cBhvr>
                                      <p:rCtr x="599"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38" name="Rectangle 37">
            <a:extLst>
              <a:ext uri="{FF2B5EF4-FFF2-40B4-BE49-F238E27FC236}">
                <a16:creationId xmlns:a16="http://schemas.microsoft.com/office/drawing/2014/main" id="{96DCD0B1-5DAC-4032-948A-9D08F0042267}"/>
              </a:ext>
              <a:ext uri="{C183D7F6-B498-43B3-948B-1728B52AA6E4}">
                <adec:decorative xmlns:adec="http://schemas.microsoft.com/office/drawing/2017/decorative" val="1"/>
              </a:ext>
            </a:extLst>
          </p:cNvPr>
          <p:cNvSpPr/>
          <p:nvPr userDrawn="1"/>
        </p:nvSpPr>
        <p:spPr bwMode="auto">
          <a:xfrm>
            <a:off x="8903970" y="1"/>
            <a:ext cx="3288031" cy="6857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E9842549-CF3D-4619-BCC4-96D3647AE443}"/>
              </a:ext>
            </a:extLst>
          </p:cNvPr>
          <p:cNvSpPr>
            <a:spLocks noGrp="1"/>
          </p:cNvSpPr>
          <p:nvPr>
            <p:ph sz="quarter" idx="13"/>
          </p:nvPr>
        </p:nvSpPr>
        <p:spPr>
          <a:xfrm>
            <a:off x="711200" y="2162175"/>
            <a:ext cx="2105025" cy="5080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9557FBB1-E29A-45E7-9D4B-B4CAAF00E38D}"/>
              </a:ext>
            </a:extLst>
          </p:cNvPr>
          <p:cNvSpPr>
            <a:spLocks noGrp="1"/>
          </p:cNvSpPr>
          <p:nvPr>
            <p:ph sz="quarter" idx="14"/>
          </p:nvPr>
        </p:nvSpPr>
        <p:spPr>
          <a:xfrm>
            <a:off x="711199" y="2989716"/>
            <a:ext cx="2105025" cy="5080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7ABBCAD8-75CD-4C15-A0A2-B415CA98836E}"/>
              </a:ext>
            </a:extLst>
          </p:cNvPr>
          <p:cNvSpPr>
            <a:spLocks noGrp="1"/>
          </p:cNvSpPr>
          <p:nvPr>
            <p:ph sz="quarter" idx="15"/>
          </p:nvPr>
        </p:nvSpPr>
        <p:spPr>
          <a:xfrm>
            <a:off x="621880" y="3817257"/>
            <a:ext cx="2105025" cy="5080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0181A939-9B10-4F45-BFAD-401BFF86EACB}"/>
              </a:ext>
            </a:extLst>
          </p:cNvPr>
          <p:cNvSpPr>
            <a:spLocks noGrp="1"/>
          </p:cNvSpPr>
          <p:nvPr>
            <p:ph sz="quarter" idx="16"/>
          </p:nvPr>
        </p:nvSpPr>
        <p:spPr>
          <a:xfrm>
            <a:off x="621879" y="4644798"/>
            <a:ext cx="2105025" cy="5080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6F13D58A-63E6-40D2-B7EA-64819800C0E1}"/>
              </a:ext>
            </a:extLst>
          </p:cNvPr>
          <p:cNvSpPr>
            <a:spLocks noGrp="1"/>
          </p:cNvSpPr>
          <p:nvPr>
            <p:ph sz="quarter" idx="17"/>
          </p:nvPr>
        </p:nvSpPr>
        <p:spPr>
          <a:xfrm>
            <a:off x="1037772" y="5406911"/>
            <a:ext cx="2105025" cy="5080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B135C699-04B6-4104-B6B0-975D914D4F8B}"/>
              </a:ext>
            </a:extLst>
          </p:cNvPr>
          <p:cNvSpPr>
            <a:spLocks noGrp="1"/>
          </p:cNvSpPr>
          <p:nvPr>
            <p:ph sz="quarter" idx="18"/>
          </p:nvPr>
        </p:nvSpPr>
        <p:spPr>
          <a:xfrm>
            <a:off x="1037771" y="6234452"/>
            <a:ext cx="2105025" cy="5080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FD31331A-A6A4-4E4F-B911-C41A5E4CD28A}"/>
              </a:ext>
            </a:extLst>
          </p:cNvPr>
          <p:cNvSpPr>
            <a:spLocks noGrp="1"/>
          </p:cNvSpPr>
          <p:nvPr>
            <p:ph sz="quarter" idx="19"/>
          </p:nvPr>
        </p:nvSpPr>
        <p:spPr>
          <a:xfrm>
            <a:off x="3701143" y="6234452"/>
            <a:ext cx="2105025" cy="508000"/>
          </a:xfrm>
        </p:spPr>
        <p:txBody>
          <a:bodyPr/>
          <a:lstStyle>
            <a:lvl1pPr marL="0" indent="0">
              <a:buNone/>
              <a:defRPr/>
            </a:lvl1pPr>
          </a:lstStyle>
          <a:p>
            <a:pPr lvl="0"/>
            <a:endParaRPr lang="en-GB" dirty="0"/>
          </a:p>
        </p:txBody>
      </p:sp>
      <p:grpSp>
        <p:nvGrpSpPr>
          <p:cNvPr id="20" name="Group 19">
            <a:extLst>
              <a:ext uri="{FF2B5EF4-FFF2-40B4-BE49-F238E27FC236}">
                <a16:creationId xmlns:a16="http://schemas.microsoft.com/office/drawing/2014/main" id="{06327DB5-8D19-4412-8789-EC59E926CC1F}"/>
              </a:ext>
              <a:ext uri="{C183D7F6-B498-43B3-948B-1728B52AA6E4}">
                <adec:decorative xmlns:adec="http://schemas.microsoft.com/office/drawing/2017/decorative" val="1"/>
              </a:ext>
            </a:extLst>
          </p:cNvPr>
          <p:cNvGrpSpPr/>
          <p:nvPr userDrawn="1"/>
        </p:nvGrpSpPr>
        <p:grpSpPr>
          <a:xfrm>
            <a:off x="588263" y="3429000"/>
            <a:ext cx="7900643" cy="1467865"/>
            <a:chOff x="588263" y="3429000"/>
            <a:chExt cx="8198937" cy="1467865"/>
          </a:xfrm>
        </p:grpSpPr>
        <p:cxnSp>
          <p:nvCxnSpPr>
            <p:cNvPr id="21" name="Straight Connector 20">
              <a:extLst>
                <a:ext uri="{FF2B5EF4-FFF2-40B4-BE49-F238E27FC236}">
                  <a16:creationId xmlns:a16="http://schemas.microsoft.com/office/drawing/2014/main" id="{FED75F9E-BC98-4BDE-8B0E-B7347643137A}"/>
                </a:ext>
                <a:ext uri="{C183D7F6-B498-43B3-948B-1728B52AA6E4}">
                  <adec:decorative xmlns:adec="http://schemas.microsoft.com/office/drawing/2017/decorative" val="1"/>
                </a:ext>
              </a:extLst>
            </p:cNvPr>
            <p:cNvCxnSpPr>
              <a:cxnSpLocks/>
            </p:cNvCxnSpPr>
            <p:nvPr/>
          </p:nvCxnSpPr>
          <p:spPr>
            <a:xfrm>
              <a:off x="588263" y="3429000"/>
              <a:ext cx="8198937"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A42A18-60B5-496A-94B5-44AED2FCE612}"/>
                </a:ext>
                <a:ext uri="{C183D7F6-B498-43B3-948B-1728B52AA6E4}">
                  <adec:decorative xmlns:adec="http://schemas.microsoft.com/office/drawing/2017/decorative" val="1"/>
                </a:ext>
              </a:extLst>
            </p:cNvPr>
            <p:cNvCxnSpPr>
              <a:cxnSpLocks/>
            </p:cNvCxnSpPr>
            <p:nvPr/>
          </p:nvCxnSpPr>
          <p:spPr>
            <a:xfrm>
              <a:off x="588263" y="4896865"/>
              <a:ext cx="8198937" cy="0"/>
            </a:xfrm>
            <a:prstGeom prst="line">
              <a:avLst/>
            </a:prstGeom>
            <a:ln w="952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83E2684-8500-4D4B-AEE0-E2B13A1170C7}"/>
              </a:ext>
              <a:ext uri="{C183D7F6-B498-43B3-948B-1728B52AA6E4}">
                <adec:decorative xmlns:adec="http://schemas.microsoft.com/office/drawing/2017/decorative" val="1"/>
              </a:ext>
            </a:extLst>
          </p:cNvPr>
          <p:cNvGrpSpPr/>
          <p:nvPr userDrawn="1"/>
        </p:nvGrpSpPr>
        <p:grpSpPr>
          <a:xfrm>
            <a:off x="9041105" y="2447030"/>
            <a:ext cx="812585" cy="407847"/>
            <a:chOff x="8243224" y="2447030"/>
            <a:chExt cx="1009958" cy="407847"/>
          </a:xfrm>
        </p:grpSpPr>
        <p:cxnSp>
          <p:nvCxnSpPr>
            <p:cNvPr id="27" name="Straight Arrow Connector 26">
              <a:extLst>
                <a:ext uri="{FF2B5EF4-FFF2-40B4-BE49-F238E27FC236}">
                  <a16:creationId xmlns:a16="http://schemas.microsoft.com/office/drawing/2014/main" id="{66D0A887-A272-4C7A-B8F5-A40B08B8A8FA}"/>
                </a:ext>
                <a:ext uri="{C183D7F6-B498-43B3-948B-1728B52AA6E4}">
                  <adec:decorative xmlns:adec="http://schemas.microsoft.com/office/drawing/2017/decorative" val="1"/>
                </a:ext>
              </a:extLst>
            </p:cNvPr>
            <p:cNvCxnSpPr>
              <a:cxnSpLocks/>
            </p:cNvCxnSpPr>
            <p:nvPr/>
          </p:nvCxnSpPr>
          <p:spPr>
            <a:xfrm>
              <a:off x="8243224" y="2650954"/>
              <a:ext cx="1009958"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9695253-5235-405F-84CC-DA5EABF32FF4}"/>
                </a:ext>
                <a:ext uri="{C183D7F6-B498-43B3-948B-1728B52AA6E4}">
                  <adec:decorative xmlns:adec="http://schemas.microsoft.com/office/drawing/2017/decorative" val="1"/>
                </a:ext>
              </a:extLst>
            </p:cNvPr>
            <p:cNvCxnSpPr>
              <a:cxnSpLocks/>
            </p:cNvCxnSpPr>
            <p:nvPr/>
          </p:nvCxnSpPr>
          <p:spPr>
            <a:xfrm rot="5400000" flipV="1">
              <a:off x="8648110" y="2042144"/>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2EEB37-4B1F-408E-AADA-EEA78153671E}"/>
                </a:ext>
                <a:ext uri="{C183D7F6-B498-43B3-948B-1728B52AA6E4}">
                  <adec:decorative xmlns:adec="http://schemas.microsoft.com/office/drawing/2017/decorative" val="1"/>
                </a:ext>
              </a:extLst>
            </p:cNvPr>
            <p:cNvCxnSpPr>
              <a:cxnSpLocks/>
            </p:cNvCxnSpPr>
            <p:nvPr/>
          </p:nvCxnSpPr>
          <p:spPr>
            <a:xfrm rot="5400000" flipV="1">
              <a:off x="8648110" y="2449991"/>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A6BE5F22-02BA-4CFB-9F4F-D6097C1E451B}"/>
              </a:ext>
              <a:ext uri="{C183D7F6-B498-43B3-948B-1728B52AA6E4}">
                <adec:decorative xmlns:adec="http://schemas.microsoft.com/office/drawing/2017/decorative" val="1"/>
              </a:ext>
            </a:extLst>
          </p:cNvPr>
          <p:cNvGrpSpPr/>
          <p:nvPr userDrawn="1"/>
        </p:nvGrpSpPr>
        <p:grpSpPr>
          <a:xfrm>
            <a:off x="9041107" y="3927563"/>
            <a:ext cx="812584" cy="407847"/>
            <a:chOff x="8243225" y="3927563"/>
            <a:chExt cx="1009957" cy="407847"/>
          </a:xfrm>
        </p:grpSpPr>
        <p:cxnSp>
          <p:nvCxnSpPr>
            <p:cNvPr id="31" name="Straight Arrow Connector 30">
              <a:extLst>
                <a:ext uri="{FF2B5EF4-FFF2-40B4-BE49-F238E27FC236}">
                  <a16:creationId xmlns:a16="http://schemas.microsoft.com/office/drawing/2014/main" id="{5FA5C5BB-9772-4E61-9335-04C45268F900}"/>
                </a:ext>
                <a:ext uri="{C183D7F6-B498-43B3-948B-1728B52AA6E4}">
                  <adec:decorative xmlns:adec="http://schemas.microsoft.com/office/drawing/2017/decorative" val="1"/>
                </a:ext>
              </a:extLst>
            </p:cNvPr>
            <p:cNvCxnSpPr>
              <a:cxnSpLocks/>
            </p:cNvCxnSpPr>
            <p:nvPr/>
          </p:nvCxnSpPr>
          <p:spPr>
            <a:xfrm>
              <a:off x="8243225" y="4131487"/>
              <a:ext cx="1009957"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3888A5-BFFF-4242-81E8-4FD38969AD1C}"/>
                </a:ext>
                <a:ext uri="{C183D7F6-B498-43B3-948B-1728B52AA6E4}">
                  <adec:decorative xmlns:adec="http://schemas.microsoft.com/office/drawing/2017/decorative" val="1"/>
                </a:ext>
              </a:extLst>
            </p:cNvPr>
            <p:cNvCxnSpPr>
              <a:cxnSpLocks/>
            </p:cNvCxnSpPr>
            <p:nvPr/>
          </p:nvCxnSpPr>
          <p:spPr>
            <a:xfrm rot="5400000" flipV="1">
              <a:off x="8648111" y="3522677"/>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3F3DBB-C45E-4189-8EF9-093F0ED0486D}"/>
                </a:ext>
                <a:ext uri="{C183D7F6-B498-43B3-948B-1728B52AA6E4}">
                  <adec:decorative xmlns:adec="http://schemas.microsoft.com/office/drawing/2017/decorative" val="1"/>
                </a:ext>
              </a:extLst>
            </p:cNvPr>
            <p:cNvCxnSpPr>
              <a:cxnSpLocks/>
            </p:cNvCxnSpPr>
            <p:nvPr/>
          </p:nvCxnSpPr>
          <p:spPr>
            <a:xfrm rot="5400000" flipV="1">
              <a:off x="8648111" y="3930524"/>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EF9D274-A14E-4643-B614-FA2B1D5D35A2}"/>
              </a:ext>
              <a:ext uri="{C183D7F6-B498-43B3-948B-1728B52AA6E4}">
                <adec:decorative xmlns:adec="http://schemas.microsoft.com/office/drawing/2017/decorative" val="1"/>
              </a:ext>
            </a:extLst>
          </p:cNvPr>
          <p:cNvGrpSpPr/>
          <p:nvPr userDrawn="1"/>
        </p:nvGrpSpPr>
        <p:grpSpPr>
          <a:xfrm>
            <a:off x="9041106" y="5348167"/>
            <a:ext cx="812582" cy="407847"/>
            <a:chOff x="8243226" y="5348167"/>
            <a:chExt cx="1009956" cy="407847"/>
          </a:xfrm>
        </p:grpSpPr>
        <p:cxnSp>
          <p:nvCxnSpPr>
            <p:cNvPr id="35" name="Straight Arrow Connector 34">
              <a:extLst>
                <a:ext uri="{FF2B5EF4-FFF2-40B4-BE49-F238E27FC236}">
                  <a16:creationId xmlns:a16="http://schemas.microsoft.com/office/drawing/2014/main" id="{544FEBEC-5311-4B2F-A798-59DBC61E25A7}"/>
                </a:ext>
                <a:ext uri="{C183D7F6-B498-43B3-948B-1728B52AA6E4}">
                  <adec:decorative xmlns:adec="http://schemas.microsoft.com/office/drawing/2017/decorative" val="1"/>
                </a:ext>
              </a:extLst>
            </p:cNvPr>
            <p:cNvCxnSpPr>
              <a:cxnSpLocks/>
            </p:cNvCxnSpPr>
            <p:nvPr/>
          </p:nvCxnSpPr>
          <p:spPr>
            <a:xfrm>
              <a:off x="8243226" y="5552091"/>
              <a:ext cx="1009956" cy="0"/>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896A272-3FFC-4D59-8289-609EC191DF44}"/>
                </a:ext>
                <a:ext uri="{C183D7F6-B498-43B3-948B-1728B52AA6E4}">
                  <adec:decorative xmlns:adec="http://schemas.microsoft.com/office/drawing/2017/decorative" val="1"/>
                </a:ext>
              </a:extLst>
            </p:cNvPr>
            <p:cNvCxnSpPr>
              <a:cxnSpLocks/>
            </p:cNvCxnSpPr>
            <p:nvPr/>
          </p:nvCxnSpPr>
          <p:spPr>
            <a:xfrm rot="5400000" flipV="1">
              <a:off x="8648112" y="4943281"/>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4F29F8-5D2A-4850-91AE-8EF24E6582F0}"/>
                </a:ext>
                <a:ext uri="{C183D7F6-B498-43B3-948B-1728B52AA6E4}">
                  <adec:decorative xmlns:adec="http://schemas.microsoft.com/office/drawing/2017/decorative" val="1"/>
                </a:ext>
              </a:extLst>
            </p:cNvPr>
            <p:cNvCxnSpPr>
              <a:cxnSpLocks/>
            </p:cNvCxnSpPr>
            <p:nvPr/>
          </p:nvCxnSpPr>
          <p:spPr>
            <a:xfrm rot="5400000" flipV="1">
              <a:off x="8648112" y="5351128"/>
              <a:ext cx="0" cy="809772"/>
            </a:xfrm>
            <a:prstGeom prst="straightConnector1">
              <a:avLst/>
            </a:prstGeom>
            <a:ln w="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1714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3C95DCBE-7C3D-4D59-B4AA-5F860CFA24B7}"/>
              </a:ext>
            </a:extLst>
          </p:cNvPr>
          <p:cNvSpPr>
            <a:spLocks noGrp="1"/>
          </p:cNvSpPr>
          <p:nvPr>
            <p:ph sz="quarter" idx="13"/>
          </p:nvPr>
        </p:nvSpPr>
        <p:spPr>
          <a:xfrm>
            <a:off x="827088" y="2249488"/>
            <a:ext cx="2133600" cy="4064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E03232A6-FB16-423B-938C-AD75627DC2BC}"/>
              </a:ext>
            </a:extLst>
          </p:cNvPr>
          <p:cNvSpPr>
            <a:spLocks noGrp="1"/>
          </p:cNvSpPr>
          <p:nvPr>
            <p:ph sz="quarter" idx="14"/>
          </p:nvPr>
        </p:nvSpPr>
        <p:spPr>
          <a:xfrm>
            <a:off x="827088" y="2953205"/>
            <a:ext cx="2133600" cy="4064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410FC89F-0CCE-41AF-88BF-B35DD87FFC14}"/>
              </a:ext>
            </a:extLst>
          </p:cNvPr>
          <p:cNvSpPr>
            <a:spLocks noGrp="1"/>
          </p:cNvSpPr>
          <p:nvPr>
            <p:ph sz="quarter" idx="15"/>
          </p:nvPr>
        </p:nvSpPr>
        <p:spPr>
          <a:xfrm>
            <a:off x="827088" y="3570741"/>
            <a:ext cx="2133600" cy="4064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6C271C05-459C-4657-8C93-F9969F61D610}"/>
              </a:ext>
            </a:extLst>
          </p:cNvPr>
          <p:cNvSpPr>
            <a:spLocks noGrp="1"/>
          </p:cNvSpPr>
          <p:nvPr>
            <p:ph sz="quarter" idx="16"/>
          </p:nvPr>
        </p:nvSpPr>
        <p:spPr>
          <a:xfrm>
            <a:off x="827088" y="4274458"/>
            <a:ext cx="2133600" cy="4064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EAA2684D-B501-4CA0-BAD5-4746C0A9A4BA}"/>
              </a:ext>
            </a:extLst>
          </p:cNvPr>
          <p:cNvSpPr>
            <a:spLocks noGrp="1"/>
          </p:cNvSpPr>
          <p:nvPr>
            <p:ph sz="quarter" idx="17"/>
          </p:nvPr>
        </p:nvSpPr>
        <p:spPr>
          <a:xfrm>
            <a:off x="827088" y="4912407"/>
            <a:ext cx="2133600" cy="4064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30E66D8A-B25E-4304-98D8-314C930FE6FB}"/>
              </a:ext>
            </a:extLst>
          </p:cNvPr>
          <p:cNvSpPr>
            <a:spLocks noGrp="1"/>
          </p:cNvSpPr>
          <p:nvPr>
            <p:ph sz="quarter" idx="18"/>
          </p:nvPr>
        </p:nvSpPr>
        <p:spPr>
          <a:xfrm>
            <a:off x="827088" y="5616124"/>
            <a:ext cx="2133600" cy="4064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EB2F104A-F503-45FE-8F3B-25A40F7874D6}"/>
              </a:ext>
            </a:extLst>
          </p:cNvPr>
          <p:cNvSpPr>
            <a:spLocks noGrp="1"/>
          </p:cNvSpPr>
          <p:nvPr>
            <p:ph sz="quarter" idx="19"/>
          </p:nvPr>
        </p:nvSpPr>
        <p:spPr>
          <a:xfrm>
            <a:off x="4274231" y="2249488"/>
            <a:ext cx="2133600" cy="4064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11BC0A8B-4A3C-4B4B-A4BF-8627B9CFC029}"/>
              </a:ext>
            </a:extLst>
          </p:cNvPr>
          <p:cNvSpPr>
            <a:spLocks noGrp="1"/>
          </p:cNvSpPr>
          <p:nvPr>
            <p:ph sz="quarter" idx="20"/>
          </p:nvPr>
        </p:nvSpPr>
        <p:spPr>
          <a:xfrm>
            <a:off x="4274231" y="2953205"/>
            <a:ext cx="2133600" cy="40640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19F3E930-758D-48EC-983A-9B25563CA2F9}"/>
              </a:ext>
            </a:extLst>
          </p:cNvPr>
          <p:cNvSpPr>
            <a:spLocks noGrp="1"/>
          </p:cNvSpPr>
          <p:nvPr>
            <p:ph sz="quarter" idx="21"/>
          </p:nvPr>
        </p:nvSpPr>
        <p:spPr>
          <a:xfrm>
            <a:off x="4274231" y="3570741"/>
            <a:ext cx="2133600" cy="40640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26CDF1DC-F89F-4FDE-82E1-CEA4DE4FAF4E}"/>
              </a:ext>
            </a:extLst>
          </p:cNvPr>
          <p:cNvSpPr>
            <a:spLocks noGrp="1"/>
          </p:cNvSpPr>
          <p:nvPr>
            <p:ph sz="quarter" idx="22"/>
          </p:nvPr>
        </p:nvSpPr>
        <p:spPr>
          <a:xfrm>
            <a:off x="4274231" y="4274458"/>
            <a:ext cx="2133600" cy="4064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27D18D7-F9F0-4423-BF55-CC1DBCFDAB55}"/>
              </a:ext>
            </a:extLst>
          </p:cNvPr>
          <p:cNvSpPr>
            <a:spLocks noGrp="1"/>
          </p:cNvSpPr>
          <p:nvPr>
            <p:ph sz="quarter" idx="23"/>
          </p:nvPr>
        </p:nvSpPr>
        <p:spPr>
          <a:xfrm>
            <a:off x="4274231" y="4912407"/>
            <a:ext cx="2133600" cy="40640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B2C55098-2569-4E8B-8887-B9EB505EA8BA}"/>
              </a:ext>
            </a:extLst>
          </p:cNvPr>
          <p:cNvSpPr>
            <a:spLocks noGrp="1"/>
          </p:cNvSpPr>
          <p:nvPr>
            <p:ph sz="quarter" idx="24"/>
          </p:nvPr>
        </p:nvSpPr>
        <p:spPr>
          <a:xfrm>
            <a:off x="4274231" y="5616124"/>
            <a:ext cx="2133600" cy="406400"/>
          </a:xfrm>
        </p:spPr>
        <p:txBody>
          <a:bodyPr/>
          <a:lstStyle>
            <a:lvl1pPr marL="0" indent="0">
              <a:buNone/>
              <a:defRPr/>
            </a:lvl1pPr>
          </a:lstStyle>
          <a:p>
            <a:pPr lvl="0"/>
            <a:endParaRPr lang="en-GB" dirty="0"/>
          </a:p>
        </p:txBody>
      </p:sp>
      <p:cxnSp>
        <p:nvCxnSpPr>
          <p:cNvPr id="23" name="Straight Connector 22">
            <a:extLst>
              <a:ext uri="{FF2B5EF4-FFF2-40B4-BE49-F238E27FC236}">
                <a16:creationId xmlns:a16="http://schemas.microsoft.com/office/drawing/2014/main" id="{8BBE0AB0-08EF-4A79-8220-9F9D360F04CB}"/>
              </a:ext>
              <a:ext uri="{C183D7F6-B498-43B3-948B-1728B52AA6E4}">
                <adec:decorative xmlns:adec="http://schemas.microsoft.com/office/drawing/2017/decorative" val="1"/>
              </a:ext>
            </a:extLst>
          </p:cNvPr>
          <p:cNvCxnSpPr>
            <a:cxnSpLocks/>
          </p:cNvCxnSpPr>
          <p:nvPr userDrawn="1"/>
        </p:nvCxnSpPr>
        <p:spPr>
          <a:xfrm>
            <a:off x="563369" y="1499134"/>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E53E72-6CAD-411D-8AB5-11665376B279}"/>
              </a:ext>
              <a:ext uri="{C183D7F6-B498-43B3-948B-1728B52AA6E4}">
                <adec:decorative xmlns:adec="http://schemas.microsoft.com/office/drawing/2017/decorative" val="1"/>
              </a:ext>
            </a:extLst>
          </p:cNvPr>
          <p:cNvCxnSpPr>
            <a:cxnSpLocks/>
          </p:cNvCxnSpPr>
          <p:nvPr userDrawn="1"/>
        </p:nvCxnSpPr>
        <p:spPr>
          <a:xfrm>
            <a:off x="563369" y="2832666"/>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840727-BA4F-49D9-85E3-02E82243C21E}"/>
              </a:ext>
              <a:ext uri="{C183D7F6-B498-43B3-948B-1728B52AA6E4}">
                <adec:decorative xmlns:adec="http://schemas.microsoft.com/office/drawing/2017/decorative" val="1"/>
              </a:ext>
            </a:extLst>
          </p:cNvPr>
          <p:cNvCxnSpPr>
            <a:cxnSpLocks/>
          </p:cNvCxnSpPr>
          <p:nvPr userDrawn="1"/>
        </p:nvCxnSpPr>
        <p:spPr>
          <a:xfrm>
            <a:off x="563369" y="4166198"/>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83FA14-2CB5-435C-983D-5F1281FFB82F}"/>
              </a:ext>
              <a:ext uri="{C183D7F6-B498-43B3-948B-1728B52AA6E4}">
                <adec:decorative xmlns:adec="http://schemas.microsoft.com/office/drawing/2017/decorative" val="1"/>
              </a:ext>
            </a:extLst>
          </p:cNvPr>
          <p:cNvCxnSpPr>
            <a:cxnSpLocks/>
          </p:cNvCxnSpPr>
          <p:nvPr userDrawn="1"/>
        </p:nvCxnSpPr>
        <p:spPr>
          <a:xfrm>
            <a:off x="563369" y="5499729"/>
            <a:ext cx="10972800" cy="0"/>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543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5662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77C25F48-6A28-415A-BDC4-795AB7AAE389}"/>
              </a:ext>
            </a:extLst>
          </p:cNvPr>
          <p:cNvSpPr>
            <a:spLocks noGrp="1"/>
          </p:cNvSpPr>
          <p:nvPr>
            <p:ph sz="quarter" idx="13"/>
          </p:nvPr>
        </p:nvSpPr>
        <p:spPr>
          <a:xfrm>
            <a:off x="563563" y="1897063"/>
            <a:ext cx="1797050" cy="355600"/>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DFE8A38B-2DA9-4A0C-9A18-BA17BD7BA57D}"/>
              </a:ext>
            </a:extLst>
          </p:cNvPr>
          <p:cNvSpPr>
            <a:spLocks noGrp="1"/>
          </p:cNvSpPr>
          <p:nvPr>
            <p:ph sz="quarter" idx="14"/>
          </p:nvPr>
        </p:nvSpPr>
        <p:spPr>
          <a:xfrm>
            <a:off x="563369" y="2557463"/>
            <a:ext cx="1797050" cy="355600"/>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8CE8B3A3-23D2-452C-BA8F-FE3128BF985F}"/>
              </a:ext>
            </a:extLst>
          </p:cNvPr>
          <p:cNvSpPr>
            <a:spLocks noGrp="1"/>
          </p:cNvSpPr>
          <p:nvPr>
            <p:ph sz="quarter" idx="15"/>
          </p:nvPr>
        </p:nvSpPr>
        <p:spPr>
          <a:xfrm>
            <a:off x="563369" y="3251200"/>
            <a:ext cx="1797050" cy="355600"/>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B3AF5B81-C0CA-4403-A27A-2D206DB68246}"/>
              </a:ext>
            </a:extLst>
          </p:cNvPr>
          <p:cNvSpPr>
            <a:spLocks noGrp="1"/>
          </p:cNvSpPr>
          <p:nvPr>
            <p:ph sz="quarter" idx="16"/>
          </p:nvPr>
        </p:nvSpPr>
        <p:spPr>
          <a:xfrm>
            <a:off x="563563" y="3944937"/>
            <a:ext cx="1797050" cy="355600"/>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2D911C42-04EB-47E8-B526-EBD6B9520521}"/>
              </a:ext>
            </a:extLst>
          </p:cNvPr>
          <p:cNvSpPr>
            <a:spLocks noGrp="1"/>
          </p:cNvSpPr>
          <p:nvPr>
            <p:ph sz="quarter" idx="17"/>
          </p:nvPr>
        </p:nvSpPr>
        <p:spPr>
          <a:xfrm>
            <a:off x="563369" y="4605337"/>
            <a:ext cx="1797050" cy="355600"/>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18BFFE5E-DBA7-4730-A027-6F1FE7A27474}"/>
              </a:ext>
            </a:extLst>
          </p:cNvPr>
          <p:cNvSpPr>
            <a:spLocks noGrp="1"/>
          </p:cNvSpPr>
          <p:nvPr>
            <p:ph sz="quarter" idx="18"/>
          </p:nvPr>
        </p:nvSpPr>
        <p:spPr>
          <a:xfrm>
            <a:off x="563369" y="5299074"/>
            <a:ext cx="1797050" cy="355600"/>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31846EF7-4E3B-479A-922C-3EB910796104}"/>
              </a:ext>
            </a:extLst>
          </p:cNvPr>
          <p:cNvSpPr>
            <a:spLocks noGrp="1"/>
          </p:cNvSpPr>
          <p:nvPr>
            <p:ph sz="quarter" idx="19"/>
          </p:nvPr>
        </p:nvSpPr>
        <p:spPr>
          <a:xfrm>
            <a:off x="3636584" y="1897063"/>
            <a:ext cx="1797050" cy="355600"/>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2E2534D9-0A34-4420-908D-00E5C8D6015D}"/>
              </a:ext>
            </a:extLst>
          </p:cNvPr>
          <p:cNvSpPr>
            <a:spLocks noGrp="1"/>
          </p:cNvSpPr>
          <p:nvPr>
            <p:ph sz="quarter" idx="20"/>
          </p:nvPr>
        </p:nvSpPr>
        <p:spPr>
          <a:xfrm>
            <a:off x="3636390" y="2557463"/>
            <a:ext cx="1797050" cy="355600"/>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3EFAD370-07F1-4338-BF43-15A6000F23C3}"/>
              </a:ext>
            </a:extLst>
          </p:cNvPr>
          <p:cNvSpPr>
            <a:spLocks noGrp="1"/>
          </p:cNvSpPr>
          <p:nvPr>
            <p:ph sz="quarter" idx="21"/>
          </p:nvPr>
        </p:nvSpPr>
        <p:spPr>
          <a:xfrm>
            <a:off x="3636390" y="3251200"/>
            <a:ext cx="1797050" cy="355600"/>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43A67BCE-0806-46B0-BD50-9E2C44588407}"/>
              </a:ext>
            </a:extLst>
          </p:cNvPr>
          <p:cNvSpPr>
            <a:spLocks noGrp="1"/>
          </p:cNvSpPr>
          <p:nvPr>
            <p:ph sz="quarter" idx="22"/>
          </p:nvPr>
        </p:nvSpPr>
        <p:spPr>
          <a:xfrm>
            <a:off x="3636584" y="3944937"/>
            <a:ext cx="1797050" cy="355600"/>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2D750B3-557A-4393-A203-62E3DB93EBDA}"/>
              </a:ext>
            </a:extLst>
          </p:cNvPr>
          <p:cNvSpPr>
            <a:spLocks noGrp="1"/>
          </p:cNvSpPr>
          <p:nvPr>
            <p:ph sz="quarter" idx="23"/>
          </p:nvPr>
        </p:nvSpPr>
        <p:spPr>
          <a:xfrm>
            <a:off x="3636390" y="4605337"/>
            <a:ext cx="1797050" cy="355600"/>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B73E9855-C23A-4C6B-8E1B-329AFC46BEAB}"/>
              </a:ext>
            </a:extLst>
          </p:cNvPr>
          <p:cNvSpPr>
            <a:spLocks noGrp="1"/>
          </p:cNvSpPr>
          <p:nvPr>
            <p:ph sz="quarter" idx="24"/>
          </p:nvPr>
        </p:nvSpPr>
        <p:spPr>
          <a:xfrm>
            <a:off x="3636390" y="5299074"/>
            <a:ext cx="1797050" cy="355600"/>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16291396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E8770E27-4413-49D3-A516-413040F4B5F7}"/>
              </a:ext>
            </a:extLst>
          </p:cNvPr>
          <p:cNvSpPr>
            <a:spLocks noGrp="1"/>
          </p:cNvSpPr>
          <p:nvPr>
            <p:ph sz="quarter" idx="13"/>
          </p:nvPr>
        </p:nvSpPr>
        <p:spPr>
          <a:xfrm>
            <a:off x="563369" y="5149620"/>
            <a:ext cx="1884362" cy="441325"/>
          </a:xfrm>
        </p:spPr>
        <p:txBody>
          <a:bodyPr/>
          <a:lstStyle>
            <a:lvl1pPr marL="0" indent="0">
              <a:buNone/>
              <a:defRPr/>
            </a:lvl1pPr>
          </a:lstStyle>
          <a:p>
            <a:pPr lvl="0"/>
            <a:endParaRPr lang="en-GB" dirty="0"/>
          </a:p>
        </p:txBody>
      </p:sp>
      <p:sp>
        <p:nvSpPr>
          <p:cNvPr id="7" name="Content Placeholder 4">
            <a:extLst>
              <a:ext uri="{FF2B5EF4-FFF2-40B4-BE49-F238E27FC236}">
                <a16:creationId xmlns:a16="http://schemas.microsoft.com/office/drawing/2014/main" id="{F635E704-84A6-4DA1-826A-65F8D4B66D73}"/>
              </a:ext>
            </a:extLst>
          </p:cNvPr>
          <p:cNvSpPr>
            <a:spLocks noGrp="1"/>
          </p:cNvSpPr>
          <p:nvPr>
            <p:ph sz="quarter" idx="14"/>
          </p:nvPr>
        </p:nvSpPr>
        <p:spPr>
          <a:xfrm>
            <a:off x="563369" y="5943439"/>
            <a:ext cx="1884362" cy="441325"/>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1DA2ADB3-8C10-4164-9074-F4ABF34920F0}"/>
              </a:ext>
            </a:extLst>
          </p:cNvPr>
          <p:cNvSpPr>
            <a:spLocks noGrp="1"/>
          </p:cNvSpPr>
          <p:nvPr>
            <p:ph sz="quarter" idx="15"/>
          </p:nvPr>
        </p:nvSpPr>
        <p:spPr>
          <a:xfrm>
            <a:off x="3149253" y="5195734"/>
            <a:ext cx="1884362" cy="441325"/>
          </a:xfrm>
        </p:spPr>
        <p:txBody>
          <a:bodyPr/>
          <a:lstStyle>
            <a:lvl1pPr marL="0" indent="0">
              <a:buNone/>
              <a:defRPr/>
            </a:lvl1pPr>
          </a:lstStyle>
          <a:p>
            <a:pPr lvl="0"/>
            <a:endParaRPr lang="en-GB" dirty="0"/>
          </a:p>
        </p:txBody>
      </p:sp>
      <p:sp>
        <p:nvSpPr>
          <p:cNvPr id="9" name="Content Placeholder 4">
            <a:extLst>
              <a:ext uri="{FF2B5EF4-FFF2-40B4-BE49-F238E27FC236}">
                <a16:creationId xmlns:a16="http://schemas.microsoft.com/office/drawing/2014/main" id="{4D4AEE1E-B634-47FA-926B-27FCA21B0106}"/>
              </a:ext>
            </a:extLst>
          </p:cNvPr>
          <p:cNvSpPr>
            <a:spLocks noGrp="1"/>
          </p:cNvSpPr>
          <p:nvPr>
            <p:ph sz="quarter" idx="16"/>
          </p:nvPr>
        </p:nvSpPr>
        <p:spPr>
          <a:xfrm>
            <a:off x="3149253" y="5989553"/>
            <a:ext cx="1884362" cy="441325"/>
          </a:xfrm>
        </p:spPr>
        <p:txBody>
          <a:bodyPr/>
          <a:lstStyle>
            <a:lvl1pPr marL="0" indent="0">
              <a:buNone/>
              <a:defRPr/>
            </a:lvl1pPr>
          </a:lstStyle>
          <a:p>
            <a:pPr lvl="0"/>
            <a:endParaRPr lang="en-GB" dirty="0"/>
          </a:p>
        </p:txBody>
      </p:sp>
      <p:sp>
        <p:nvSpPr>
          <p:cNvPr id="11" name="Content Placeholder 10">
            <a:extLst>
              <a:ext uri="{FF2B5EF4-FFF2-40B4-BE49-F238E27FC236}">
                <a16:creationId xmlns:a16="http://schemas.microsoft.com/office/drawing/2014/main" id="{5AA47A29-B09D-4188-BAA0-CF366C1B9B15}"/>
              </a:ext>
            </a:extLst>
          </p:cNvPr>
          <p:cNvSpPr>
            <a:spLocks noGrp="1"/>
          </p:cNvSpPr>
          <p:nvPr>
            <p:ph sz="quarter" idx="17"/>
          </p:nvPr>
        </p:nvSpPr>
        <p:spPr>
          <a:xfrm>
            <a:off x="5353050" y="6119813"/>
            <a:ext cx="2595563" cy="365125"/>
          </a:xfrm>
        </p:spPr>
        <p:txBody>
          <a:bodyPr/>
          <a:lstStyle>
            <a:lvl1pPr marL="0" indent="0">
              <a:buNone/>
              <a:defRPr/>
            </a:lvl1pPr>
          </a:lstStyle>
          <a:p>
            <a:pPr lvl="0"/>
            <a:endParaRPr lang="en-GB" dirty="0"/>
          </a:p>
        </p:txBody>
      </p:sp>
      <p:pic>
        <p:nvPicPr>
          <p:cNvPr id="12" name="Picture 11">
            <a:extLst>
              <a:ext uri="{FF2B5EF4-FFF2-40B4-BE49-F238E27FC236}">
                <a16:creationId xmlns:a16="http://schemas.microsoft.com/office/drawing/2014/main" id="{017F9F54-2B76-490E-926A-4D5560CFE887}"/>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val="0"/>
              </a:ext>
            </a:extLst>
          </a:blip>
          <a:srcRect/>
          <a:stretch/>
        </p:blipFill>
        <p:spPr>
          <a:xfrm>
            <a:off x="-9227" y="487"/>
            <a:ext cx="12201228" cy="6857513"/>
          </a:xfrm>
          <a:prstGeom prst="rect">
            <a:avLst/>
          </a:prstGeom>
        </p:spPr>
      </p:pic>
      <p:sp>
        <p:nvSpPr>
          <p:cNvPr id="4" name="Text Placeholder 3">
            <a:extLst>
              <a:ext uri="{FF2B5EF4-FFF2-40B4-BE49-F238E27FC236}">
                <a16:creationId xmlns:a16="http://schemas.microsoft.com/office/drawing/2014/main" id="{3CB38DEA-E2BA-4C8C-BB75-1C1E00C56777}"/>
              </a:ext>
            </a:extLst>
          </p:cNvPr>
          <p:cNvSpPr>
            <a:spLocks noGrp="1"/>
          </p:cNvSpPr>
          <p:nvPr>
            <p:ph type="body" sz="quarter" idx="18"/>
          </p:nvPr>
        </p:nvSpPr>
        <p:spPr>
          <a:xfrm>
            <a:off x="2032000" y="2527300"/>
            <a:ext cx="4851400"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55222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2224278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8533228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3BB6-8707-4396-BC2E-AD45B101DEEA}"/>
              </a:ext>
            </a:extLst>
          </p:cNvPr>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9B935895-E555-40DC-81E4-EA3BDB260384}"/>
              </a:ext>
            </a:extLst>
          </p:cNvPr>
          <p:cNvSpPr>
            <a:spLocks noGrp="1"/>
          </p:cNvSpPr>
          <p:nvPr>
            <p:ph sz="quarter" idx="13"/>
          </p:nvPr>
        </p:nvSpPr>
        <p:spPr>
          <a:xfrm>
            <a:off x="682625" y="2101850"/>
            <a:ext cx="2633663" cy="736600"/>
          </a:xfrm>
        </p:spPr>
        <p:txBody>
          <a:bodyPr/>
          <a:lstStyle>
            <a:lvl1pPr marL="0" indent="0">
              <a:buNone/>
              <a:defRPr/>
            </a:lvl1pPr>
          </a:lstStyle>
          <a:p>
            <a:pPr lvl="0"/>
            <a:endParaRPr lang="en-GB" dirty="0"/>
          </a:p>
        </p:txBody>
      </p:sp>
      <p:sp>
        <p:nvSpPr>
          <p:cNvPr id="7" name="Content Placeholder 5">
            <a:extLst>
              <a:ext uri="{FF2B5EF4-FFF2-40B4-BE49-F238E27FC236}">
                <a16:creationId xmlns:a16="http://schemas.microsoft.com/office/drawing/2014/main" id="{96F1A70A-4C30-47FB-818A-C61FE961760C}"/>
              </a:ext>
            </a:extLst>
          </p:cNvPr>
          <p:cNvSpPr>
            <a:spLocks noGrp="1"/>
          </p:cNvSpPr>
          <p:nvPr>
            <p:ph sz="quarter" idx="14"/>
          </p:nvPr>
        </p:nvSpPr>
        <p:spPr>
          <a:xfrm>
            <a:off x="682624" y="3429000"/>
            <a:ext cx="2633663" cy="736600"/>
          </a:xfrm>
        </p:spPr>
        <p:txBody>
          <a:bodyPr/>
          <a:lstStyle>
            <a:lvl1pPr marL="0" indent="0">
              <a:buNone/>
              <a:defRPr/>
            </a:lvl1pPr>
          </a:lstStyle>
          <a:p>
            <a:pPr lvl="0"/>
            <a:endParaRPr lang="en-GB" dirty="0"/>
          </a:p>
        </p:txBody>
      </p:sp>
      <p:sp>
        <p:nvSpPr>
          <p:cNvPr id="8" name="Content Placeholder 5">
            <a:extLst>
              <a:ext uri="{FF2B5EF4-FFF2-40B4-BE49-F238E27FC236}">
                <a16:creationId xmlns:a16="http://schemas.microsoft.com/office/drawing/2014/main" id="{7016CEE7-C6AF-4A90-83E9-5C7FBC485A2F}"/>
              </a:ext>
            </a:extLst>
          </p:cNvPr>
          <p:cNvSpPr>
            <a:spLocks noGrp="1"/>
          </p:cNvSpPr>
          <p:nvPr>
            <p:ph sz="quarter" idx="15"/>
          </p:nvPr>
        </p:nvSpPr>
        <p:spPr>
          <a:xfrm>
            <a:off x="4038601" y="2101850"/>
            <a:ext cx="2633663" cy="736600"/>
          </a:xfrm>
        </p:spPr>
        <p:txBody>
          <a:bodyPr/>
          <a:lstStyle>
            <a:lvl1pPr marL="0" indent="0">
              <a:buNone/>
              <a:defRPr/>
            </a:lvl1pPr>
          </a:lstStyle>
          <a:p>
            <a:pPr lvl="0"/>
            <a:endParaRPr lang="en-GB" dirty="0"/>
          </a:p>
        </p:txBody>
      </p:sp>
      <p:sp>
        <p:nvSpPr>
          <p:cNvPr id="9" name="Content Placeholder 5">
            <a:extLst>
              <a:ext uri="{FF2B5EF4-FFF2-40B4-BE49-F238E27FC236}">
                <a16:creationId xmlns:a16="http://schemas.microsoft.com/office/drawing/2014/main" id="{60D5ED69-5270-4C0D-A87E-9FBC9AE67CBC}"/>
              </a:ext>
            </a:extLst>
          </p:cNvPr>
          <p:cNvSpPr>
            <a:spLocks noGrp="1"/>
          </p:cNvSpPr>
          <p:nvPr>
            <p:ph sz="quarter" idx="16"/>
          </p:nvPr>
        </p:nvSpPr>
        <p:spPr>
          <a:xfrm>
            <a:off x="4038600" y="3429000"/>
            <a:ext cx="2633663" cy="736600"/>
          </a:xfrm>
        </p:spPr>
        <p:txBody>
          <a:bodyPr/>
          <a:lstStyle>
            <a:lvl1pPr marL="0" indent="0">
              <a:buNone/>
              <a:defRPr/>
            </a:lvl1pPr>
          </a:lstStyle>
          <a:p>
            <a:pPr lvl="0"/>
            <a:endParaRPr lang="en-GB" dirty="0"/>
          </a:p>
        </p:txBody>
      </p:sp>
      <p:sp>
        <p:nvSpPr>
          <p:cNvPr id="10" name="Content Placeholder 5">
            <a:extLst>
              <a:ext uri="{FF2B5EF4-FFF2-40B4-BE49-F238E27FC236}">
                <a16:creationId xmlns:a16="http://schemas.microsoft.com/office/drawing/2014/main" id="{CA44BD35-7721-42B2-B057-C172F60346DB}"/>
              </a:ext>
            </a:extLst>
          </p:cNvPr>
          <p:cNvSpPr>
            <a:spLocks noGrp="1"/>
          </p:cNvSpPr>
          <p:nvPr>
            <p:ph sz="quarter" idx="17"/>
          </p:nvPr>
        </p:nvSpPr>
        <p:spPr>
          <a:xfrm>
            <a:off x="7558882" y="2101850"/>
            <a:ext cx="2633663" cy="736600"/>
          </a:xfrm>
        </p:spPr>
        <p:txBody>
          <a:bodyPr/>
          <a:lstStyle>
            <a:lvl1pPr marL="0" indent="0">
              <a:buNone/>
              <a:defRPr/>
            </a:lvl1pPr>
          </a:lstStyle>
          <a:p>
            <a:pPr lvl="0"/>
            <a:endParaRPr lang="en-GB" dirty="0"/>
          </a:p>
        </p:txBody>
      </p:sp>
      <p:sp>
        <p:nvSpPr>
          <p:cNvPr id="11" name="Content Placeholder 5">
            <a:extLst>
              <a:ext uri="{FF2B5EF4-FFF2-40B4-BE49-F238E27FC236}">
                <a16:creationId xmlns:a16="http://schemas.microsoft.com/office/drawing/2014/main" id="{CEF63D7E-BB14-4A6A-9181-35D7216D8BC2}"/>
              </a:ext>
            </a:extLst>
          </p:cNvPr>
          <p:cNvSpPr>
            <a:spLocks noGrp="1"/>
          </p:cNvSpPr>
          <p:nvPr>
            <p:ph sz="quarter" idx="18"/>
          </p:nvPr>
        </p:nvSpPr>
        <p:spPr>
          <a:xfrm>
            <a:off x="7558881" y="3429000"/>
            <a:ext cx="2633663" cy="736600"/>
          </a:xfrm>
        </p:spPr>
        <p:txBody>
          <a:bodyPr/>
          <a:lstStyle>
            <a:lvl1pPr marL="0" indent="0">
              <a:buNone/>
              <a:defRPr/>
            </a:lvl1pPr>
          </a:lstStyle>
          <a:p>
            <a:pPr lvl="0"/>
            <a:endParaRPr lang="en-GB" dirty="0"/>
          </a:p>
        </p:txBody>
      </p:sp>
      <p:sp>
        <p:nvSpPr>
          <p:cNvPr id="12" name="Content Placeholder 5">
            <a:extLst>
              <a:ext uri="{FF2B5EF4-FFF2-40B4-BE49-F238E27FC236}">
                <a16:creationId xmlns:a16="http://schemas.microsoft.com/office/drawing/2014/main" id="{8B4A20F9-07BE-4784-BB2A-1AC2C28F9F22}"/>
              </a:ext>
            </a:extLst>
          </p:cNvPr>
          <p:cNvSpPr>
            <a:spLocks noGrp="1"/>
          </p:cNvSpPr>
          <p:nvPr>
            <p:ph sz="quarter" idx="19"/>
          </p:nvPr>
        </p:nvSpPr>
        <p:spPr>
          <a:xfrm>
            <a:off x="668325" y="4405312"/>
            <a:ext cx="2633663" cy="736600"/>
          </a:xfrm>
        </p:spPr>
        <p:txBody>
          <a:bodyPr/>
          <a:lstStyle>
            <a:lvl1pPr marL="0" indent="0">
              <a:buNone/>
              <a:defRPr/>
            </a:lvl1pPr>
          </a:lstStyle>
          <a:p>
            <a:pPr lvl="0"/>
            <a:endParaRPr lang="en-GB" dirty="0"/>
          </a:p>
        </p:txBody>
      </p:sp>
      <p:sp>
        <p:nvSpPr>
          <p:cNvPr id="13" name="Content Placeholder 5">
            <a:extLst>
              <a:ext uri="{FF2B5EF4-FFF2-40B4-BE49-F238E27FC236}">
                <a16:creationId xmlns:a16="http://schemas.microsoft.com/office/drawing/2014/main" id="{3750FF1F-7017-419E-9E87-C1660D8254D3}"/>
              </a:ext>
            </a:extLst>
          </p:cNvPr>
          <p:cNvSpPr>
            <a:spLocks noGrp="1"/>
          </p:cNvSpPr>
          <p:nvPr>
            <p:ph sz="quarter" idx="20"/>
          </p:nvPr>
        </p:nvSpPr>
        <p:spPr>
          <a:xfrm>
            <a:off x="668324" y="5732462"/>
            <a:ext cx="2633663" cy="736600"/>
          </a:xfrm>
        </p:spPr>
        <p:txBody>
          <a:bodyPr/>
          <a:lstStyle>
            <a:lvl1pPr marL="0" indent="0">
              <a:buNone/>
              <a:defRPr/>
            </a:lvl1pPr>
          </a:lstStyle>
          <a:p>
            <a:pPr lvl="0"/>
            <a:endParaRPr lang="en-GB" dirty="0"/>
          </a:p>
        </p:txBody>
      </p:sp>
      <p:sp>
        <p:nvSpPr>
          <p:cNvPr id="14" name="Content Placeholder 5">
            <a:extLst>
              <a:ext uri="{FF2B5EF4-FFF2-40B4-BE49-F238E27FC236}">
                <a16:creationId xmlns:a16="http://schemas.microsoft.com/office/drawing/2014/main" id="{41C9E1E4-7459-40C7-B009-43D8D4356C8E}"/>
              </a:ext>
            </a:extLst>
          </p:cNvPr>
          <p:cNvSpPr>
            <a:spLocks noGrp="1"/>
          </p:cNvSpPr>
          <p:nvPr>
            <p:ph sz="quarter" idx="21"/>
          </p:nvPr>
        </p:nvSpPr>
        <p:spPr>
          <a:xfrm>
            <a:off x="4506272" y="4321014"/>
            <a:ext cx="2633663" cy="736600"/>
          </a:xfrm>
        </p:spPr>
        <p:txBody>
          <a:bodyPr/>
          <a:lstStyle>
            <a:lvl1pPr marL="0" indent="0">
              <a:buNone/>
              <a:defRPr/>
            </a:lvl1pPr>
          </a:lstStyle>
          <a:p>
            <a:pPr lvl="0"/>
            <a:endParaRPr lang="en-GB" dirty="0"/>
          </a:p>
        </p:txBody>
      </p:sp>
      <p:sp>
        <p:nvSpPr>
          <p:cNvPr id="15" name="Content Placeholder 5">
            <a:extLst>
              <a:ext uri="{FF2B5EF4-FFF2-40B4-BE49-F238E27FC236}">
                <a16:creationId xmlns:a16="http://schemas.microsoft.com/office/drawing/2014/main" id="{191399C7-6AB9-41BB-BCAB-4FE32C573968}"/>
              </a:ext>
            </a:extLst>
          </p:cNvPr>
          <p:cNvSpPr>
            <a:spLocks noGrp="1"/>
          </p:cNvSpPr>
          <p:nvPr>
            <p:ph sz="quarter" idx="22"/>
          </p:nvPr>
        </p:nvSpPr>
        <p:spPr>
          <a:xfrm>
            <a:off x="4506271" y="5648164"/>
            <a:ext cx="2633663" cy="736600"/>
          </a:xfrm>
        </p:spPr>
        <p:txBody>
          <a:bodyPr/>
          <a:lstStyle>
            <a:lvl1pPr marL="0" indent="0">
              <a:buNone/>
              <a:defRPr/>
            </a:lvl1pPr>
          </a:lstStyle>
          <a:p>
            <a:pPr lvl="0"/>
            <a:endParaRPr lang="en-GB" dirty="0"/>
          </a:p>
        </p:txBody>
      </p:sp>
      <p:pic>
        <p:nvPicPr>
          <p:cNvPr id="18" name="Picture 4">
            <a:extLst>
              <a:ext uri="{FF2B5EF4-FFF2-40B4-BE49-F238E27FC236}">
                <a16:creationId xmlns:a16="http://schemas.microsoft.com/office/drawing/2014/main" id="{2B3A3A33-A126-462B-AB77-AE5F0D883075}"/>
              </a:ext>
              <a:ext uri="{C183D7F6-B498-43B3-948B-1728B52AA6E4}">
                <adec:decorative xmlns:adec="http://schemas.microsoft.com/office/drawing/2017/decorative" val="1"/>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491471" y="1116151"/>
            <a:ext cx="2467504" cy="10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833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C7CA0FC-3516-4156-BFFC-A002B1D2A829}"/>
              </a:ext>
            </a:extLst>
          </p:cNvPr>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ADD2385C-586F-4FEB-BA4C-A6FCE8087414}"/>
              </a:ext>
            </a:extLst>
          </p:cNvPr>
          <p:cNvSpPr>
            <a:spLocks noGrp="1"/>
          </p:cNvSpPr>
          <p:nvPr>
            <p:ph sz="quarter" idx="13"/>
          </p:nvPr>
        </p:nvSpPr>
        <p:spPr>
          <a:xfrm>
            <a:off x="558800" y="1119188"/>
            <a:ext cx="2989263" cy="463550"/>
          </a:xfrm>
        </p:spPr>
        <p:txBody>
          <a:bodyPr/>
          <a:lstStyle>
            <a:lvl1pPr marL="0" indent="0">
              <a:buNone/>
              <a:defRPr/>
            </a:lvl1pPr>
          </a:lstStyle>
          <a:p>
            <a:pPr lvl="0"/>
            <a:endParaRPr lang="en-GB" dirty="0"/>
          </a:p>
        </p:txBody>
      </p:sp>
      <p:sp>
        <p:nvSpPr>
          <p:cNvPr id="6" name="Content Placeholder 4">
            <a:extLst>
              <a:ext uri="{FF2B5EF4-FFF2-40B4-BE49-F238E27FC236}">
                <a16:creationId xmlns:a16="http://schemas.microsoft.com/office/drawing/2014/main" id="{FD25531A-654E-412F-B3F6-18ECECAF3729}"/>
              </a:ext>
            </a:extLst>
          </p:cNvPr>
          <p:cNvSpPr>
            <a:spLocks noGrp="1"/>
          </p:cNvSpPr>
          <p:nvPr>
            <p:ph sz="quarter" idx="14"/>
          </p:nvPr>
        </p:nvSpPr>
        <p:spPr>
          <a:xfrm>
            <a:off x="451893" y="1889884"/>
            <a:ext cx="2989263" cy="463550"/>
          </a:xfrm>
        </p:spPr>
        <p:txBody>
          <a:bodyPr/>
          <a:lstStyle>
            <a:lvl1pPr marL="0" indent="0">
              <a:buNone/>
              <a:defRPr/>
            </a:lvl1pPr>
          </a:lstStyle>
          <a:p>
            <a:pPr lvl="0"/>
            <a:endParaRPr lang="en-GB" dirty="0"/>
          </a:p>
        </p:txBody>
      </p:sp>
      <p:sp>
        <p:nvSpPr>
          <p:cNvPr id="7" name="Content Placeholder 4">
            <a:extLst>
              <a:ext uri="{FF2B5EF4-FFF2-40B4-BE49-F238E27FC236}">
                <a16:creationId xmlns:a16="http://schemas.microsoft.com/office/drawing/2014/main" id="{553CC97B-BFB6-4141-9537-615C274670AE}"/>
              </a:ext>
            </a:extLst>
          </p:cNvPr>
          <p:cNvSpPr>
            <a:spLocks noGrp="1"/>
          </p:cNvSpPr>
          <p:nvPr>
            <p:ph sz="quarter" idx="15"/>
          </p:nvPr>
        </p:nvSpPr>
        <p:spPr>
          <a:xfrm>
            <a:off x="558800" y="2660580"/>
            <a:ext cx="2989263" cy="463550"/>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F8E3E3E9-9916-42AE-A761-B3E3DE9A4EC4}"/>
              </a:ext>
            </a:extLst>
          </p:cNvPr>
          <p:cNvSpPr>
            <a:spLocks noGrp="1"/>
          </p:cNvSpPr>
          <p:nvPr>
            <p:ph sz="quarter" idx="16"/>
          </p:nvPr>
        </p:nvSpPr>
        <p:spPr>
          <a:xfrm>
            <a:off x="451893" y="3431276"/>
            <a:ext cx="2989263" cy="463550"/>
          </a:xfrm>
        </p:spPr>
        <p:txBody>
          <a:bodyPr/>
          <a:lstStyle>
            <a:lvl1pPr marL="0" indent="0">
              <a:buNone/>
              <a:defRPr/>
            </a:lvl1pPr>
          </a:lstStyle>
          <a:p>
            <a:pPr lvl="0"/>
            <a:endParaRPr lang="en-GB" dirty="0"/>
          </a:p>
        </p:txBody>
      </p:sp>
      <p:sp>
        <p:nvSpPr>
          <p:cNvPr id="9" name="Content Placeholder 4">
            <a:extLst>
              <a:ext uri="{FF2B5EF4-FFF2-40B4-BE49-F238E27FC236}">
                <a16:creationId xmlns:a16="http://schemas.microsoft.com/office/drawing/2014/main" id="{DC73B488-C0E6-40EC-9C36-4FF65471635F}"/>
              </a:ext>
            </a:extLst>
          </p:cNvPr>
          <p:cNvSpPr>
            <a:spLocks noGrp="1"/>
          </p:cNvSpPr>
          <p:nvPr>
            <p:ph sz="quarter" idx="17"/>
          </p:nvPr>
        </p:nvSpPr>
        <p:spPr>
          <a:xfrm>
            <a:off x="558800" y="4201972"/>
            <a:ext cx="2989263" cy="463550"/>
          </a:xfrm>
        </p:spPr>
        <p:txBody>
          <a:bodyPr/>
          <a:lstStyle>
            <a:lvl1pPr marL="0" indent="0">
              <a:buNone/>
              <a:defRPr/>
            </a:lvl1pPr>
          </a:lstStyle>
          <a:p>
            <a:pPr lvl="0"/>
            <a:endParaRPr lang="en-GB" dirty="0"/>
          </a:p>
        </p:txBody>
      </p:sp>
      <p:sp>
        <p:nvSpPr>
          <p:cNvPr id="10" name="Content Placeholder 4">
            <a:extLst>
              <a:ext uri="{FF2B5EF4-FFF2-40B4-BE49-F238E27FC236}">
                <a16:creationId xmlns:a16="http://schemas.microsoft.com/office/drawing/2014/main" id="{2C1D7ACE-F9D1-4380-93A4-85106D9A726F}"/>
              </a:ext>
            </a:extLst>
          </p:cNvPr>
          <p:cNvSpPr>
            <a:spLocks noGrp="1"/>
          </p:cNvSpPr>
          <p:nvPr>
            <p:ph sz="quarter" idx="18"/>
          </p:nvPr>
        </p:nvSpPr>
        <p:spPr>
          <a:xfrm>
            <a:off x="451893" y="4972668"/>
            <a:ext cx="2989263" cy="463550"/>
          </a:xfrm>
        </p:spPr>
        <p:txBody>
          <a:bodyPr/>
          <a:lstStyle>
            <a:lvl1pPr marL="0" indent="0">
              <a:buNone/>
              <a:defRPr/>
            </a:lvl1pPr>
          </a:lstStyle>
          <a:p>
            <a:pPr lvl="0"/>
            <a:endParaRPr lang="en-GB" dirty="0"/>
          </a:p>
        </p:txBody>
      </p:sp>
      <p:pic>
        <p:nvPicPr>
          <p:cNvPr id="22" name="Picture 4">
            <a:extLst>
              <a:ext uri="{FF2B5EF4-FFF2-40B4-BE49-F238E27FC236}">
                <a16:creationId xmlns:a16="http://schemas.microsoft.com/office/drawing/2014/main" id="{89033A9A-2220-407E-8EC4-FDAB667C096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9" y="1059002"/>
            <a:ext cx="2591012" cy="10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909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D4DB-5612-461F-B2C1-6403B995C34B}"/>
              </a:ext>
            </a:extLst>
          </p:cNvPr>
          <p:cNvSpPr>
            <a:spLocks noGrp="1"/>
          </p:cNvSpPr>
          <p:nvPr>
            <p:ph type="title"/>
          </p:nvPr>
        </p:nvSpPr>
        <p:spPr/>
        <p:txBody>
          <a:bodyPr/>
          <a:lstStyle/>
          <a:p>
            <a:r>
              <a:rPr lang="en-US"/>
              <a:t>Click to edit Master title style</a:t>
            </a:r>
            <a:endParaRPr lang="en-GB"/>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Footer Placeholder 4">
            <a:extLst>
              <a:ext uri="{FF2B5EF4-FFF2-40B4-BE49-F238E27FC236}">
                <a16:creationId xmlns:a16="http://schemas.microsoft.com/office/drawing/2014/main" id="{AE65443D-5AA8-494E-A2B3-BC1B89C92B71}"/>
              </a:ext>
            </a:extLst>
          </p:cNvPr>
          <p:cNvSpPr>
            <a:spLocks noGrp="1"/>
          </p:cNvSpPr>
          <p:nvPr>
            <p:ph type="ftr" sz="quarter" idx="13"/>
          </p:nvPr>
        </p:nvSpPr>
        <p:spPr/>
        <p:txBody>
          <a:bodyPr/>
          <a:lstStyle/>
          <a:p>
            <a:r>
              <a:rPr lang="en-IN"/>
              <a:t>Microsoft Confidential</a:t>
            </a:r>
          </a:p>
        </p:txBody>
      </p:sp>
      <p:sp>
        <p:nvSpPr>
          <p:cNvPr id="7" name="Content Placeholder 6">
            <a:extLst>
              <a:ext uri="{FF2B5EF4-FFF2-40B4-BE49-F238E27FC236}">
                <a16:creationId xmlns:a16="http://schemas.microsoft.com/office/drawing/2014/main" id="{42718C07-6894-4404-A40B-BCB522114736}"/>
              </a:ext>
            </a:extLst>
          </p:cNvPr>
          <p:cNvSpPr>
            <a:spLocks noGrp="1"/>
          </p:cNvSpPr>
          <p:nvPr>
            <p:ph sz="quarter" idx="14"/>
          </p:nvPr>
        </p:nvSpPr>
        <p:spPr>
          <a:xfrm>
            <a:off x="1262063" y="2133600"/>
            <a:ext cx="1858962" cy="434975"/>
          </a:xfrm>
        </p:spPr>
        <p:txBody>
          <a:bodyPr/>
          <a:lstStyle>
            <a:lvl1pPr marL="0" indent="0">
              <a:buNone/>
              <a:defRPr/>
            </a:lvl1pPr>
          </a:lstStyle>
          <a:p>
            <a:pPr lvl="0"/>
            <a:endParaRPr lang="en-GB" dirty="0"/>
          </a:p>
        </p:txBody>
      </p:sp>
      <p:sp>
        <p:nvSpPr>
          <p:cNvPr id="8" name="Content Placeholder 6">
            <a:extLst>
              <a:ext uri="{FF2B5EF4-FFF2-40B4-BE49-F238E27FC236}">
                <a16:creationId xmlns:a16="http://schemas.microsoft.com/office/drawing/2014/main" id="{5E2F4749-D7EF-4B07-8C90-6D54566F0364}"/>
              </a:ext>
            </a:extLst>
          </p:cNvPr>
          <p:cNvSpPr>
            <a:spLocks noGrp="1"/>
          </p:cNvSpPr>
          <p:nvPr>
            <p:ph sz="quarter" idx="15"/>
          </p:nvPr>
        </p:nvSpPr>
        <p:spPr>
          <a:xfrm>
            <a:off x="1262063" y="2795133"/>
            <a:ext cx="1858962" cy="434975"/>
          </a:xfrm>
        </p:spPr>
        <p:txBody>
          <a:bodyPr/>
          <a:lstStyle>
            <a:lvl1pPr marL="0" indent="0">
              <a:buNone/>
              <a:defRPr/>
            </a:lvl1pPr>
          </a:lstStyle>
          <a:p>
            <a:pPr lvl="0"/>
            <a:endParaRPr lang="en-GB" dirty="0"/>
          </a:p>
        </p:txBody>
      </p:sp>
      <p:sp>
        <p:nvSpPr>
          <p:cNvPr id="9" name="Content Placeholder 6">
            <a:extLst>
              <a:ext uri="{FF2B5EF4-FFF2-40B4-BE49-F238E27FC236}">
                <a16:creationId xmlns:a16="http://schemas.microsoft.com/office/drawing/2014/main" id="{3EDA9105-31E3-4942-8FE8-C15A27B8211D}"/>
              </a:ext>
            </a:extLst>
          </p:cNvPr>
          <p:cNvSpPr>
            <a:spLocks noGrp="1"/>
          </p:cNvSpPr>
          <p:nvPr>
            <p:ph sz="quarter" idx="16"/>
          </p:nvPr>
        </p:nvSpPr>
        <p:spPr>
          <a:xfrm>
            <a:off x="1262063" y="3410405"/>
            <a:ext cx="1858962" cy="434975"/>
          </a:xfrm>
        </p:spPr>
        <p:txBody>
          <a:bodyPr/>
          <a:lstStyle>
            <a:lvl1pPr marL="0" indent="0">
              <a:buNone/>
              <a:defRPr/>
            </a:lvl1pPr>
          </a:lstStyle>
          <a:p>
            <a:pPr lvl="0"/>
            <a:endParaRPr lang="en-GB" dirty="0"/>
          </a:p>
        </p:txBody>
      </p:sp>
      <p:sp>
        <p:nvSpPr>
          <p:cNvPr id="10" name="Content Placeholder 6">
            <a:extLst>
              <a:ext uri="{FF2B5EF4-FFF2-40B4-BE49-F238E27FC236}">
                <a16:creationId xmlns:a16="http://schemas.microsoft.com/office/drawing/2014/main" id="{BFC2A59A-29D7-4F73-A109-922FE9CC1F54}"/>
              </a:ext>
            </a:extLst>
          </p:cNvPr>
          <p:cNvSpPr>
            <a:spLocks noGrp="1"/>
          </p:cNvSpPr>
          <p:nvPr>
            <p:ph sz="quarter" idx="17"/>
          </p:nvPr>
        </p:nvSpPr>
        <p:spPr>
          <a:xfrm>
            <a:off x="1262063" y="4071938"/>
            <a:ext cx="1858962" cy="434975"/>
          </a:xfrm>
        </p:spPr>
        <p:txBody>
          <a:bodyPr/>
          <a:lstStyle>
            <a:lvl1pPr marL="0" indent="0">
              <a:buNone/>
              <a:defRPr/>
            </a:lvl1pPr>
          </a:lstStyle>
          <a:p>
            <a:pPr lvl="0"/>
            <a:endParaRPr lang="en-GB" dirty="0"/>
          </a:p>
        </p:txBody>
      </p:sp>
      <p:sp>
        <p:nvSpPr>
          <p:cNvPr id="11" name="Content Placeholder 6">
            <a:extLst>
              <a:ext uri="{FF2B5EF4-FFF2-40B4-BE49-F238E27FC236}">
                <a16:creationId xmlns:a16="http://schemas.microsoft.com/office/drawing/2014/main" id="{E283EB32-007E-4B3B-B947-06ABE18F9AC0}"/>
              </a:ext>
            </a:extLst>
          </p:cNvPr>
          <p:cNvSpPr>
            <a:spLocks noGrp="1"/>
          </p:cNvSpPr>
          <p:nvPr>
            <p:ph sz="quarter" idx="18"/>
          </p:nvPr>
        </p:nvSpPr>
        <p:spPr>
          <a:xfrm>
            <a:off x="1262063" y="4884057"/>
            <a:ext cx="1858962" cy="434975"/>
          </a:xfrm>
        </p:spPr>
        <p:txBody>
          <a:bodyPr/>
          <a:lstStyle>
            <a:lvl1pPr marL="0" indent="0">
              <a:buNone/>
              <a:defRPr/>
            </a:lvl1pPr>
          </a:lstStyle>
          <a:p>
            <a:pPr lvl="0"/>
            <a:endParaRPr lang="en-GB" dirty="0"/>
          </a:p>
        </p:txBody>
      </p:sp>
      <p:sp>
        <p:nvSpPr>
          <p:cNvPr id="12" name="Content Placeholder 6">
            <a:extLst>
              <a:ext uri="{FF2B5EF4-FFF2-40B4-BE49-F238E27FC236}">
                <a16:creationId xmlns:a16="http://schemas.microsoft.com/office/drawing/2014/main" id="{A99289B9-94E9-4BFD-BAF9-FEB00EC60415}"/>
              </a:ext>
            </a:extLst>
          </p:cNvPr>
          <p:cNvSpPr>
            <a:spLocks noGrp="1"/>
          </p:cNvSpPr>
          <p:nvPr>
            <p:ph sz="quarter" idx="19"/>
          </p:nvPr>
        </p:nvSpPr>
        <p:spPr>
          <a:xfrm>
            <a:off x="1262063" y="5545590"/>
            <a:ext cx="1858962" cy="434975"/>
          </a:xfrm>
        </p:spPr>
        <p:txBody>
          <a:bodyPr/>
          <a:lstStyle>
            <a:lvl1pPr marL="0" indent="0">
              <a:buNone/>
              <a:defRPr/>
            </a:lvl1pPr>
          </a:lstStyle>
          <a:p>
            <a:pPr lvl="0"/>
            <a:endParaRPr lang="en-GB" dirty="0"/>
          </a:p>
        </p:txBody>
      </p:sp>
      <p:sp>
        <p:nvSpPr>
          <p:cNvPr id="14" name="Google Shape;698;p126">
            <a:extLst>
              <a:ext uri="{FF2B5EF4-FFF2-40B4-BE49-F238E27FC236}">
                <a16:creationId xmlns:a16="http://schemas.microsoft.com/office/drawing/2014/main" id="{6D4BB778-782C-45D6-89C4-4740AE6BC5D7}"/>
              </a:ext>
              <a:ext uri="{C183D7F6-B498-43B3-948B-1728B52AA6E4}">
                <adec:decorative xmlns:adec="http://schemas.microsoft.com/office/drawing/2017/decorative" val="1"/>
              </a:ext>
            </a:extLst>
          </p:cNvPr>
          <p:cNvSpPr txBox="1">
            <a:spLocks/>
          </p:cNvSpPr>
          <p:nvPr/>
        </p:nvSpPr>
        <p:spPr>
          <a:xfrm>
            <a:off x="609599" y="1310559"/>
            <a:ext cx="6119974" cy="2637771"/>
          </a:xfrm>
          <a:prstGeom prst="rect">
            <a:avLst/>
          </a:prstGeom>
        </p:spPr>
        <p:txBody>
          <a:bodyPr spcFirstLastPara="1"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5" name="Picture 4">
            <a:extLst>
              <a:ext uri="{FF2B5EF4-FFF2-40B4-BE49-F238E27FC236}">
                <a16:creationId xmlns:a16="http://schemas.microsoft.com/office/drawing/2014/main" id="{BBB6E085-1BAD-4EE5-A605-EA4F941AA82F}"/>
              </a:ext>
              <a:ext uri="{C183D7F6-B498-43B3-948B-1728B52AA6E4}">
                <adec:decorative xmlns:adec="http://schemas.microsoft.com/office/drawing/2017/decorative" val="1"/>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9" y="1059002"/>
            <a:ext cx="2467504" cy="10312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F248CC3-E06F-4899-A4B8-CBE2A80E44A9}"/>
              </a:ext>
              <a:ext uri="{C183D7F6-B498-43B3-948B-1728B52AA6E4}">
                <adec:decorative xmlns:adec="http://schemas.microsoft.com/office/drawing/2017/decorative" val="1"/>
              </a:ext>
            </a:extLst>
          </p:cNvPr>
          <p:cNvSpPr/>
          <p:nvPr/>
        </p:nvSpPr>
        <p:spPr>
          <a:xfrm>
            <a:off x="597647" y="5145134"/>
            <a:ext cx="5991412" cy="338554"/>
          </a:xfrm>
          <a:prstGeom prst="rect">
            <a:avLst/>
          </a:prstGeom>
        </p:spPr>
        <p:txBody>
          <a:bodyPr wrap="square" lIns="0">
            <a:spAutoFit/>
          </a:bodyPr>
          <a:lstStyle/>
          <a:p>
            <a:pPr>
              <a:spcBef>
                <a:spcPts val="600"/>
              </a:spcBef>
              <a:spcAft>
                <a:spcPts val="600"/>
              </a:spcAft>
            </a:pPr>
            <a:endParaRPr kumimoji="0" lang="en-US" sz="1600" b="1" i="0" u="none" strike="noStrike" kern="1200" cap="none" spc="0" normalizeH="0" baseline="0" noProof="0" dirty="0">
              <a:ln>
                <a:noFill/>
              </a:ln>
              <a:solidFill>
                <a:srgbClr val="000000"/>
              </a:solidFill>
              <a:effectLst/>
              <a:uLnTx/>
              <a:uFillTx/>
              <a:latin typeface="Segoe UI"/>
              <a:ea typeface="+mn-ea"/>
              <a:cs typeface="Arial"/>
            </a:endParaRPr>
          </a:p>
        </p:txBody>
      </p:sp>
    </p:spTree>
    <p:extLst>
      <p:ext uri="{BB962C8B-B14F-4D97-AF65-F5344CB8AC3E}">
        <p14:creationId xmlns:p14="http://schemas.microsoft.com/office/powerpoint/2010/main" val="94034736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40444915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93471664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3389710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23298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68887219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973948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5890094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54995759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28865876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527820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8743383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88401074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232065"/>
      </p:ext>
    </p:extLst>
  </p:cSld>
  <p:clrMapOvr>
    <a:overrideClrMapping bg1="dk1" tx1="lt1" bg2="dk2" tx2="lt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9" name="Freeform: Shape 8" hidden="1">
            <a:extLst>
              <a:ext uri="{FF2B5EF4-FFF2-40B4-BE49-F238E27FC236}">
                <a16:creationId xmlns:a16="http://schemas.microsoft.com/office/drawing/2014/main" id="{CADAB30E-A5BE-4BDE-8420-731E8A2CBAB7}"/>
              </a:ext>
            </a:extLst>
          </p:cNvPr>
          <p:cNvSpPr/>
          <p:nvPr userDrawn="1"/>
        </p:nvSpPr>
        <p:spPr bwMode="auto">
          <a:xfrm>
            <a:off x="11552528" y="6444813"/>
            <a:ext cx="209939" cy="60462"/>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2E9728EE-5632-4821-AC37-7C6FC0171993}"/>
              </a:ext>
            </a:extLst>
          </p:cNvPr>
          <p:cNvSpPr txBox="1"/>
          <p:nvPr userDrawn="1"/>
        </p:nvSpPr>
        <p:spPr>
          <a:xfrm>
            <a:off x="436382" y="64309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Tree>
    <p:extLst>
      <p:ext uri="{BB962C8B-B14F-4D97-AF65-F5344CB8AC3E}">
        <p14:creationId xmlns:p14="http://schemas.microsoft.com/office/powerpoint/2010/main" val="166978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53253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0">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9C360081-4E16-4B7E-823C-BC54E00F2888}"/>
              </a:ext>
            </a:extLst>
          </p:cNvPr>
          <p:cNvSpPr>
            <a:spLocks noGrp="1"/>
          </p:cNvSpPr>
          <p:nvPr>
            <p:ph sz="quarter" idx="11"/>
          </p:nvPr>
        </p:nvSpPr>
        <p:spPr>
          <a:xfrm>
            <a:off x="1016000" y="4411663"/>
            <a:ext cx="2263775" cy="471487"/>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CBD11974-F8EE-407E-ACE7-52ED44329A5A}"/>
              </a:ext>
            </a:extLst>
          </p:cNvPr>
          <p:cNvSpPr>
            <a:spLocks noGrp="1"/>
          </p:cNvSpPr>
          <p:nvPr>
            <p:ph sz="quarter" idx="12"/>
          </p:nvPr>
        </p:nvSpPr>
        <p:spPr>
          <a:xfrm>
            <a:off x="1015999" y="5185540"/>
            <a:ext cx="2263775" cy="471487"/>
          </a:xfrm>
        </p:spPr>
        <p:txBody>
          <a:bodyPr/>
          <a:lstStyle>
            <a:lvl1pPr marL="0" indent="0">
              <a:buNone/>
              <a:defRPr/>
            </a:lvl1pPr>
          </a:lstStyle>
          <a:p>
            <a:pPr lvl="0"/>
            <a:endParaRPr lang="en-GB" dirty="0"/>
          </a:p>
        </p:txBody>
      </p:sp>
      <p:grpSp>
        <p:nvGrpSpPr>
          <p:cNvPr id="17" name="Group 16">
            <a:extLst>
              <a:ext uri="{FF2B5EF4-FFF2-40B4-BE49-F238E27FC236}">
                <a16:creationId xmlns:a16="http://schemas.microsoft.com/office/drawing/2014/main" id="{61B386BD-4722-4CA5-977C-927F7A440F1F}"/>
              </a:ext>
              <a:ext uri="{C183D7F6-B498-43B3-948B-1728B52AA6E4}">
                <adec:decorative xmlns:adec="http://schemas.microsoft.com/office/drawing/2017/decorative" val="1"/>
              </a:ext>
            </a:extLst>
          </p:cNvPr>
          <p:cNvGrpSpPr/>
          <p:nvPr userDrawn="1"/>
        </p:nvGrpSpPr>
        <p:grpSpPr>
          <a:xfrm>
            <a:off x="430366" y="2282825"/>
            <a:ext cx="953491" cy="953491"/>
            <a:chOff x="430366" y="2282825"/>
            <a:chExt cx="953491" cy="953491"/>
          </a:xfrm>
        </p:grpSpPr>
        <p:sp>
          <p:nvSpPr>
            <p:cNvPr id="18" name="Oval 17">
              <a:extLst>
                <a:ext uri="{FF2B5EF4-FFF2-40B4-BE49-F238E27FC236}">
                  <a16:creationId xmlns:a16="http://schemas.microsoft.com/office/drawing/2014/main" id="{85A38E57-E110-4C32-ABF3-609EB1E5FF31}"/>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9" name="Graphic 47" descr="scales, legal">
              <a:extLst>
                <a:ext uri="{FF2B5EF4-FFF2-40B4-BE49-F238E27FC236}">
                  <a16:creationId xmlns:a16="http://schemas.microsoft.com/office/drawing/2014/main" id="{73B657FE-1FC3-4401-869E-20092762D54A}"/>
                </a:ext>
              </a:extLst>
            </p:cNvPr>
            <p:cNvGrpSpPr/>
            <p:nvPr/>
          </p:nvGrpSpPr>
          <p:grpSpPr>
            <a:xfrm>
              <a:off x="644227" y="2491992"/>
              <a:ext cx="525768" cy="535157"/>
              <a:chOff x="5308375" y="2612462"/>
              <a:chExt cx="387070" cy="393982"/>
            </a:xfrm>
          </p:grpSpPr>
          <p:sp>
            <p:nvSpPr>
              <p:cNvPr id="20" name="Freeform: Shape 19">
                <a:extLst>
                  <a:ext uri="{FF2B5EF4-FFF2-40B4-BE49-F238E27FC236}">
                    <a16:creationId xmlns:a16="http://schemas.microsoft.com/office/drawing/2014/main" id="{619789D3-5352-4FED-A11C-CB2A8FBBE62E}"/>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A70709A8-3DDC-43FE-B467-65CABFC1FE13}"/>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2" name="Oval 21">
            <a:extLst>
              <a:ext uri="{FF2B5EF4-FFF2-40B4-BE49-F238E27FC236}">
                <a16:creationId xmlns:a16="http://schemas.microsoft.com/office/drawing/2014/main" id="{0712AA03-4509-4154-BE57-E98E7328F6CC}"/>
              </a:ext>
              <a:ext uri="{C183D7F6-B498-43B3-948B-1728B52AA6E4}">
                <adec:decorative xmlns:adec="http://schemas.microsoft.com/office/drawing/2017/decorative" val="1"/>
              </a:ext>
            </a:extLst>
          </p:cNvPr>
          <p:cNvSpPr/>
          <p:nvPr userDrawn="1"/>
        </p:nvSpPr>
        <p:spPr bwMode="auto">
          <a:xfrm>
            <a:off x="324438" y="2102017"/>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FF0EDF6F-3E85-4E75-81A3-31E1EDE36256}"/>
              </a:ext>
              <a:ext uri="{C183D7F6-B498-43B3-948B-1728B52AA6E4}">
                <adec:decorative xmlns:adec="http://schemas.microsoft.com/office/drawing/2017/decorative" val="1"/>
              </a:ext>
            </a:extLst>
          </p:cNvPr>
          <p:cNvGrpSpPr/>
          <p:nvPr userDrawn="1"/>
        </p:nvGrpSpPr>
        <p:grpSpPr>
          <a:xfrm>
            <a:off x="1535149" y="2274091"/>
            <a:ext cx="978698" cy="978698"/>
            <a:chOff x="1535149" y="2274091"/>
            <a:chExt cx="978698" cy="978698"/>
          </a:xfrm>
        </p:grpSpPr>
        <p:grpSp>
          <p:nvGrpSpPr>
            <p:cNvPr id="24" name="Group 23">
              <a:extLst>
                <a:ext uri="{FF2B5EF4-FFF2-40B4-BE49-F238E27FC236}">
                  <a16:creationId xmlns:a16="http://schemas.microsoft.com/office/drawing/2014/main" id="{D78DF6DA-B3A9-41AC-A6B0-B8496D7DEEB2}"/>
                </a:ext>
              </a:extLst>
            </p:cNvPr>
            <p:cNvGrpSpPr/>
            <p:nvPr/>
          </p:nvGrpSpPr>
          <p:grpSpPr>
            <a:xfrm>
              <a:off x="1547752" y="2286694"/>
              <a:ext cx="953491" cy="953491"/>
              <a:chOff x="327220" y="2274420"/>
              <a:chExt cx="953491" cy="953491"/>
            </a:xfrm>
          </p:grpSpPr>
          <p:sp>
            <p:nvSpPr>
              <p:cNvPr id="26" name="Oval 25">
                <a:extLst>
                  <a:ext uri="{FF2B5EF4-FFF2-40B4-BE49-F238E27FC236}">
                    <a16:creationId xmlns:a16="http://schemas.microsoft.com/office/drawing/2014/main" id="{7866CAF3-D454-4FEE-97AD-887F08491EF8}"/>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0A2CAC0E-5A9E-41B0-9F93-F47FD1A75E19}"/>
                  </a:ext>
                </a:extLst>
              </p:cNvPr>
              <p:cNvGrpSpPr/>
              <p:nvPr/>
            </p:nvGrpSpPr>
            <p:grpSpPr>
              <a:xfrm>
                <a:off x="584626" y="2513802"/>
                <a:ext cx="438679" cy="474726"/>
                <a:chOff x="626659" y="2551425"/>
                <a:chExt cx="375389" cy="406235"/>
              </a:xfrm>
            </p:grpSpPr>
            <p:sp>
              <p:nvSpPr>
                <p:cNvPr id="28" name="Freeform: Shape 27">
                  <a:extLst>
                    <a:ext uri="{FF2B5EF4-FFF2-40B4-BE49-F238E27FC236}">
                      <a16:creationId xmlns:a16="http://schemas.microsoft.com/office/drawing/2014/main" id="{2F5EE88F-7731-4070-A0F5-B40DF7D6F389}"/>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53307C86-85C8-4C09-A551-7B37812EE463}"/>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55E2797-02DF-4240-91D1-CAE43B9FD009}"/>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Freeform 137">
                  <a:extLst>
                    <a:ext uri="{FF2B5EF4-FFF2-40B4-BE49-F238E27FC236}">
                      <a16:creationId xmlns:a16="http://schemas.microsoft.com/office/drawing/2014/main" id="{CAA37E06-5C84-4877-B9F9-B23328C47C84}"/>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5" name="Oval 24">
              <a:extLst>
                <a:ext uri="{FF2B5EF4-FFF2-40B4-BE49-F238E27FC236}">
                  <a16:creationId xmlns:a16="http://schemas.microsoft.com/office/drawing/2014/main" id="{E5268E71-85EE-4684-BDE5-332ED42391E9}"/>
                </a:ext>
                <a:ext uri="{C183D7F6-B498-43B3-948B-1728B52AA6E4}">
                  <adec:decorative xmlns:adec="http://schemas.microsoft.com/office/drawing/2017/decorative" val="1"/>
                </a:ext>
              </a:extLst>
            </p:cNvPr>
            <p:cNvSpPr/>
            <p:nvPr/>
          </p:nvSpPr>
          <p:spPr bwMode="auto">
            <a:xfrm>
              <a:off x="1535149" y="2274091"/>
              <a:ext cx="978698" cy="97869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2" name="Text Placeholder 3">
            <a:extLst>
              <a:ext uri="{FF2B5EF4-FFF2-40B4-BE49-F238E27FC236}">
                <a16:creationId xmlns:a16="http://schemas.microsoft.com/office/drawing/2014/main" id="{773DF13D-37A3-4477-9B76-3AF56BBC4A93}"/>
              </a:ext>
            </a:extLst>
          </p:cNvPr>
          <p:cNvSpPr>
            <a:spLocks noGrp="1"/>
          </p:cNvSpPr>
          <p:nvPr>
            <p:ph type="body" sz="quarter" idx="13"/>
          </p:nvPr>
        </p:nvSpPr>
        <p:spPr>
          <a:xfrm>
            <a:off x="434975" y="681809"/>
            <a:ext cx="8426450" cy="430887"/>
          </a:xfrm>
        </p:spPr>
        <p:txBody>
          <a:bodyPr/>
          <a:lstStyle/>
          <a:p>
            <a:endParaRPr lang="en-GB" dirty="0"/>
          </a:p>
        </p:txBody>
      </p:sp>
      <p:grpSp>
        <p:nvGrpSpPr>
          <p:cNvPr id="33" name="Group 32">
            <a:extLst>
              <a:ext uri="{FF2B5EF4-FFF2-40B4-BE49-F238E27FC236}">
                <a16:creationId xmlns:a16="http://schemas.microsoft.com/office/drawing/2014/main" id="{AADD70CF-EF6A-446C-9828-51CD1F1589B9}"/>
              </a:ext>
              <a:ext uri="{C183D7F6-B498-43B3-948B-1728B52AA6E4}">
                <adec:decorative xmlns:adec="http://schemas.microsoft.com/office/drawing/2017/decorative" val="1"/>
              </a:ext>
            </a:extLst>
          </p:cNvPr>
          <p:cNvGrpSpPr/>
          <p:nvPr userDrawn="1"/>
        </p:nvGrpSpPr>
        <p:grpSpPr>
          <a:xfrm>
            <a:off x="436382" y="6430905"/>
            <a:ext cx="11326085" cy="94962"/>
            <a:chOff x="445128" y="6559056"/>
            <a:chExt cx="11553197" cy="96856"/>
          </a:xfrm>
        </p:grpSpPr>
        <p:sp>
          <p:nvSpPr>
            <p:cNvPr id="34" name="TextBox 33">
              <a:extLst>
                <a:ext uri="{FF2B5EF4-FFF2-40B4-BE49-F238E27FC236}">
                  <a16:creationId xmlns:a16="http://schemas.microsoft.com/office/drawing/2014/main" id="{201D0E06-B040-4BE7-84D2-9591F88569A6}"/>
                </a:ext>
                <a:ext uri="{C183D7F6-B498-43B3-948B-1728B52AA6E4}">
                  <adec:decorative xmlns:adec="http://schemas.microsoft.com/office/drawing/2017/decorative" val="1"/>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35" name="Freeform: Shape 34">
              <a:extLst>
                <a:ext uri="{FF2B5EF4-FFF2-40B4-BE49-F238E27FC236}">
                  <a16:creationId xmlns:a16="http://schemas.microsoft.com/office/drawing/2014/main" id="{A3E2A3E0-D6E3-4D90-8845-AC67A5D5AF66}"/>
                </a:ext>
                <a:ext uri="{C183D7F6-B498-43B3-948B-1728B52AA6E4}">
                  <adec:decorative xmlns:adec="http://schemas.microsoft.com/office/drawing/2017/decorative" val="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827041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5">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6E343643-45B3-4E6C-BC12-358781A85369}"/>
              </a:ext>
            </a:extLst>
          </p:cNvPr>
          <p:cNvSpPr>
            <a:spLocks noGrp="1"/>
          </p:cNvSpPr>
          <p:nvPr>
            <p:ph sz="quarter" idx="11"/>
          </p:nvPr>
        </p:nvSpPr>
        <p:spPr>
          <a:xfrm>
            <a:off x="2060575" y="4484688"/>
            <a:ext cx="2178050" cy="493712"/>
          </a:xfrm>
        </p:spPr>
        <p:txBody>
          <a:bodyPr/>
          <a:lstStyle>
            <a:lvl1pPr marL="0" indent="0">
              <a:buNone/>
              <a:defRPr/>
            </a:lvl1pPr>
          </a:lstStyle>
          <a:p>
            <a:pPr lvl="0"/>
            <a:endParaRPr lang="en-GB" dirty="0"/>
          </a:p>
        </p:txBody>
      </p:sp>
      <p:sp>
        <p:nvSpPr>
          <p:cNvPr id="8" name="Content Placeholder 4">
            <a:extLst>
              <a:ext uri="{FF2B5EF4-FFF2-40B4-BE49-F238E27FC236}">
                <a16:creationId xmlns:a16="http://schemas.microsoft.com/office/drawing/2014/main" id="{A63A81D7-DA7C-495E-BBDC-E7CC9E1EDCDE}"/>
              </a:ext>
            </a:extLst>
          </p:cNvPr>
          <p:cNvSpPr>
            <a:spLocks noGrp="1"/>
          </p:cNvSpPr>
          <p:nvPr>
            <p:ph sz="quarter" idx="12"/>
          </p:nvPr>
        </p:nvSpPr>
        <p:spPr>
          <a:xfrm>
            <a:off x="2060575" y="5195888"/>
            <a:ext cx="2178050" cy="493712"/>
          </a:xfrm>
        </p:spPr>
        <p:txBody>
          <a:bodyPr/>
          <a:lstStyle>
            <a:lvl1pPr marL="0" indent="0">
              <a:buNone/>
              <a:defRPr/>
            </a:lvl1pPr>
          </a:lstStyle>
          <a:p>
            <a:pPr lvl="0"/>
            <a:endParaRPr lang="en-GB" dirty="0"/>
          </a:p>
        </p:txBody>
      </p:sp>
      <p:grpSp>
        <p:nvGrpSpPr>
          <p:cNvPr id="12" name="Group 11">
            <a:extLst>
              <a:ext uri="{FF2B5EF4-FFF2-40B4-BE49-F238E27FC236}">
                <a16:creationId xmlns:a16="http://schemas.microsoft.com/office/drawing/2014/main" id="{BF6DC2E7-97B3-477E-9053-D7B861A27C33}"/>
              </a:ext>
              <a:ext uri="{C183D7F6-B498-43B3-948B-1728B52AA6E4}">
                <adec:decorative xmlns:adec="http://schemas.microsoft.com/office/drawing/2017/decorative" val="1"/>
              </a:ext>
            </a:extLst>
          </p:cNvPr>
          <p:cNvGrpSpPr/>
          <p:nvPr userDrawn="1"/>
        </p:nvGrpSpPr>
        <p:grpSpPr>
          <a:xfrm>
            <a:off x="2555672" y="2246864"/>
            <a:ext cx="1168328" cy="1168328"/>
            <a:chOff x="2555672" y="2246864"/>
            <a:chExt cx="1168328" cy="1168328"/>
          </a:xfrm>
        </p:grpSpPr>
        <p:grpSp>
          <p:nvGrpSpPr>
            <p:cNvPr id="13" name="!!Group 4">
              <a:extLst>
                <a:ext uri="{FF2B5EF4-FFF2-40B4-BE49-F238E27FC236}">
                  <a16:creationId xmlns:a16="http://schemas.microsoft.com/office/drawing/2014/main" id="{463E2C29-EBBE-4975-879D-9A608F69786E}"/>
                </a:ext>
              </a:extLst>
            </p:cNvPr>
            <p:cNvGrpSpPr/>
            <p:nvPr/>
          </p:nvGrpSpPr>
          <p:grpSpPr>
            <a:xfrm>
              <a:off x="2689247" y="2286693"/>
              <a:ext cx="953491" cy="953491"/>
              <a:chOff x="9338694" y="2228640"/>
              <a:chExt cx="1445504" cy="1445504"/>
            </a:xfrm>
          </p:grpSpPr>
          <p:sp>
            <p:nvSpPr>
              <p:cNvPr id="15" name="Oval 14">
                <a:extLst>
                  <a:ext uri="{FF2B5EF4-FFF2-40B4-BE49-F238E27FC236}">
                    <a16:creationId xmlns:a16="http://schemas.microsoft.com/office/drawing/2014/main" id="{960AF19F-8B39-4976-A8F4-DE9F4FD84D07}"/>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733D4A31-FAB8-4E85-9CE7-6A4E75F83F07}"/>
                  </a:ext>
                </a:extLst>
              </p:cNvPr>
              <p:cNvGrpSpPr/>
              <p:nvPr/>
            </p:nvGrpSpPr>
            <p:grpSpPr>
              <a:xfrm>
                <a:off x="9728721" y="2507777"/>
                <a:ext cx="665417" cy="887219"/>
                <a:chOff x="11329483" y="1155806"/>
                <a:chExt cx="659423" cy="879230"/>
              </a:xfrm>
            </p:grpSpPr>
            <p:sp>
              <p:nvSpPr>
                <p:cNvPr id="17" name="Freeform: Shape 16">
                  <a:extLst>
                    <a:ext uri="{FF2B5EF4-FFF2-40B4-BE49-F238E27FC236}">
                      <a16:creationId xmlns:a16="http://schemas.microsoft.com/office/drawing/2014/main" id="{F5EBC64D-3B06-4C33-81B2-E81070AD108C}"/>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BED9DA6-9875-44A4-B665-BAAB8610F59A}"/>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4" name="Oval 13">
              <a:extLst>
                <a:ext uri="{FF2B5EF4-FFF2-40B4-BE49-F238E27FC236}">
                  <a16:creationId xmlns:a16="http://schemas.microsoft.com/office/drawing/2014/main" id="{A4038174-347B-49DE-8148-B8F700466CB9}"/>
                </a:ext>
                <a:ext uri="{C183D7F6-B498-43B3-948B-1728B52AA6E4}">
                  <adec:decorative xmlns:adec="http://schemas.microsoft.com/office/drawing/2017/decorative" val="1"/>
                </a:ext>
              </a:extLst>
            </p:cNvPr>
            <p:cNvSpPr/>
            <p:nvPr/>
          </p:nvSpPr>
          <p:spPr bwMode="auto">
            <a:xfrm>
              <a:off x="2555672" y="2246864"/>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16C0970C-ABB9-43BF-901E-D7CC5C945A46}"/>
              </a:ext>
              <a:ext uri="{C183D7F6-B498-43B3-948B-1728B52AA6E4}">
                <adec:decorative xmlns:adec="http://schemas.microsoft.com/office/drawing/2017/decorative" val="1"/>
              </a:ext>
            </a:extLst>
          </p:cNvPr>
          <p:cNvGrpSpPr/>
          <p:nvPr userDrawn="1"/>
        </p:nvGrpSpPr>
        <p:grpSpPr>
          <a:xfrm>
            <a:off x="430366" y="2282825"/>
            <a:ext cx="953491" cy="953491"/>
            <a:chOff x="430366" y="2282825"/>
            <a:chExt cx="953491" cy="953491"/>
          </a:xfrm>
        </p:grpSpPr>
        <p:sp>
          <p:nvSpPr>
            <p:cNvPr id="27" name="Oval 26">
              <a:extLst>
                <a:ext uri="{FF2B5EF4-FFF2-40B4-BE49-F238E27FC236}">
                  <a16:creationId xmlns:a16="http://schemas.microsoft.com/office/drawing/2014/main" id="{95A1815D-2FAF-43DA-BF49-D88E6570DA6A}"/>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8" name="Graphic 47" descr="scales, legal">
              <a:extLst>
                <a:ext uri="{FF2B5EF4-FFF2-40B4-BE49-F238E27FC236}">
                  <a16:creationId xmlns:a16="http://schemas.microsoft.com/office/drawing/2014/main" id="{FFA0417F-12A4-425F-AEAB-9D094E02EC40}"/>
                </a:ext>
              </a:extLst>
            </p:cNvPr>
            <p:cNvGrpSpPr/>
            <p:nvPr/>
          </p:nvGrpSpPr>
          <p:grpSpPr>
            <a:xfrm>
              <a:off x="644227" y="2491992"/>
              <a:ext cx="525768" cy="535157"/>
              <a:chOff x="5308375" y="2612462"/>
              <a:chExt cx="387070" cy="393982"/>
            </a:xfrm>
          </p:grpSpPr>
          <p:sp>
            <p:nvSpPr>
              <p:cNvPr id="29" name="Freeform: Shape 28">
                <a:extLst>
                  <a:ext uri="{FF2B5EF4-FFF2-40B4-BE49-F238E27FC236}">
                    <a16:creationId xmlns:a16="http://schemas.microsoft.com/office/drawing/2014/main" id="{44D1C213-2D00-47D4-8C92-DC52665D4678}"/>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33B09A7E-81B9-4718-BE42-C46BF1655EA5}"/>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31" name="Oval 30">
            <a:extLst>
              <a:ext uri="{FF2B5EF4-FFF2-40B4-BE49-F238E27FC236}">
                <a16:creationId xmlns:a16="http://schemas.microsoft.com/office/drawing/2014/main" id="{48E0A08B-82E6-4FC8-9636-32D48C7A20AC}"/>
              </a:ext>
              <a:ext uri="{C183D7F6-B498-43B3-948B-1728B52AA6E4}">
                <adec:decorative xmlns:adec="http://schemas.microsoft.com/office/drawing/2017/decorative" val="1"/>
              </a:ext>
            </a:extLst>
          </p:cNvPr>
          <p:cNvSpPr/>
          <p:nvPr userDrawn="1"/>
        </p:nvSpPr>
        <p:spPr bwMode="auto">
          <a:xfrm>
            <a:off x="324438" y="2102017"/>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4C520ACC-1F5F-4067-B81C-860C4BFBB6E3}"/>
              </a:ext>
              <a:ext uri="{C183D7F6-B498-43B3-948B-1728B52AA6E4}">
                <adec:decorative xmlns:adec="http://schemas.microsoft.com/office/drawing/2017/decorative" val="1"/>
              </a:ext>
            </a:extLst>
          </p:cNvPr>
          <p:cNvGrpSpPr/>
          <p:nvPr userDrawn="1"/>
        </p:nvGrpSpPr>
        <p:grpSpPr>
          <a:xfrm>
            <a:off x="436382" y="6430905"/>
            <a:ext cx="11326085" cy="94962"/>
            <a:chOff x="445128" y="6559056"/>
            <a:chExt cx="11553197" cy="96856"/>
          </a:xfrm>
        </p:grpSpPr>
        <p:sp>
          <p:nvSpPr>
            <p:cNvPr id="21" name="TextBox 20">
              <a:extLst>
                <a:ext uri="{FF2B5EF4-FFF2-40B4-BE49-F238E27FC236}">
                  <a16:creationId xmlns:a16="http://schemas.microsoft.com/office/drawing/2014/main" id="{D18F82C0-63CD-4DB1-87C1-FFF11E66F27B}"/>
                </a:ext>
                <a:ext uri="{C183D7F6-B498-43B3-948B-1728B52AA6E4}">
                  <adec:decorative xmlns:adec="http://schemas.microsoft.com/office/drawing/2017/decorative" val="1"/>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22" name="Freeform: Shape 21">
              <a:extLst>
                <a:ext uri="{FF2B5EF4-FFF2-40B4-BE49-F238E27FC236}">
                  <a16:creationId xmlns:a16="http://schemas.microsoft.com/office/drawing/2014/main" id="{83ACA4D2-B7AC-484F-AF47-03C696D8476A}"/>
                </a:ext>
                <a:ext uri="{C183D7F6-B498-43B3-948B-1728B52AA6E4}">
                  <adec:decorative xmlns:adec="http://schemas.microsoft.com/office/drawing/2017/decorative" val="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797084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8">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
        <p:nvSpPr>
          <p:cNvPr id="5" name="Content Placeholder 4">
            <a:extLst>
              <a:ext uri="{FF2B5EF4-FFF2-40B4-BE49-F238E27FC236}">
                <a16:creationId xmlns:a16="http://schemas.microsoft.com/office/drawing/2014/main" id="{66A75648-C421-4760-A152-9218971C5251}"/>
              </a:ext>
            </a:extLst>
          </p:cNvPr>
          <p:cNvSpPr>
            <a:spLocks noGrp="1"/>
          </p:cNvSpPr>
          <p:nvPr>
            <p:ph sz="quarter" idx="11"/>
          </p:nvPr>
        </p:nvSpPr>
        <p:spPr>
          <a:xfrm>
            <a:off x="996950" y="4352925"/>
            <a:ext cx="1936750" cy="332004"/>
          </a:xfrm>
        </p:spPr>
        <p:txBody>
          <a:bodyPr/>
          <a:lstStyle>
            <a:lvl1pPr marL="0" indent="0">
              <a:buNone/>
              <a:defRPr/>
            </a:lvl1pPr>
          </a:lstStyle>
          <a:p>
            <a:pPr lvl="0"/>
            <a:endParaRPr lang="en-GB" dirty="0"/>
          </a:p>
        </p:txBody>
      </p:sp>
      <p:sp>
        <p:nvSpPr>
          <p:cNvPr id="11" name="Content Placeholder 4">
            <a:extLst>
              <a:ext uri="{FF2B5EF4-FFF2-40B4-BE49-F238E27FC236}">
                <a16:creationId xmlns:a16="http://schemas.microsoft.com/office/drawing/2014/main" id="{89E5C808-5D87-4F73-9B2E-1C3BCCAEBCA2}"/>
              </a:ext>
            </a:extLst>
          </p:cNvPr>
          <p:cNvSpPr>
            <a:spLocks noGrp="1"/>
          </p:cNvSpPr>
          <p:nvPr>
            <p:ph sz="quarter" idx="12"/>
          </p:nvPr>
        </p:nvSpPr>
        <p:spPr>
          <a:xfrm>
            <a:off x="996950" y="5059911"/>
            <a:ext cx="1936750" cy="332004"/>
          </a:xfrm>
        </p:spPr>
        <p:txBody>
          <a:bodyPr/>
          <a:lstStyle>
            <a:lvl1pPr marL="0" indent="0">
              <a:buNone/>
              <a:defRPr/>
            </a:lvl1pPr>
          </a:lstStyle>
          <a:p>
            <a:pPr lvl="0"/>
            <a:endParaRPr lang="en-GB" dirty="0"/>
          </a:p>
        </p:txBody>
      </p:sp>
      <p:grpSp>
        <p:nvGrpSpPr>
          <p:cNvPr id="12" name="Group 11">
            <a:extLst>
              <a:ext uri="{FF2B5EF4-FFF2-40B4-BE49-F238E27FC236}">
                <a16:creationId xmlns:a16="http://schemas.microsoft.com/office/drawing/2014/main" id="{C98C4391-D48C-4395-9DBF-EF592354615B}"/>
              </a:ext>
              <a:ext uri="{C183D7F6-B498-43B3-948B-1728B52AA6E4}">
                <adec:decorative xmlns:adec="http://schemas.microsoft.com/office/drawing/2017/decorative" val="1"/>
              </a:ext>
            </a:extLst>
          </p:cNvPr>
          <p:cNvGrpSpPr/>
          <p:nvPr userDrawn="1"/>
        </p:nvGrpSpPr>
        <p:grpSpPr>
          <a:xfrm>
            <a:off x="2555672" y="2246864"/>
            <a:ext cx="1168328" cy="1168328"/>
            <a:chOff x="2555672" y="2246864"/>
            <a:chExt cx="1168328" cy="1168328"/>
          </a:xfrm>
        </p:grpSpPr>
        <p:grpSp>
          <p:nvGrpSpPr>
            <p:cNvPr id="13" name="!!Group 4">
              <a:extLst>
                <a:ext uri="{FF2B5EF4-FFF2-40B4-BE49-F238E27FC236}">
                  <a16:creationId xmlns:a16="http://schemas.microsoft.com/office/drawing/2014/main" id="{44511C6E-1022-45DD-A93E-524E58F1B0B2}"/>
                </a:ext>
              </a:extLst>
            </p:cNvPr>
            <p:cNvGrpSpPr/>
            <p:nvPr/>
          </p:nvGrpSpPr>
          <p:grpSpPr>
            <a:xfrm>
              <a:off x="2689247" y="2286693"/>
              <a:ext cx="953491" cy="953491"/>
              <a:chOff x="9338694" y="2228640"/>
              <a:chExt cx="1445504" cy="1445504"/>
            </a:xfrm>
          </p:grpSpPr>
          <p:sp>
            <p:nvSpPr>
              <p:cNvPr id="15" name="Oval 14">
                <a:extLst>
                  <a:ext uri="{FF2B5EF4-FFF2-40B4-BE49-F238E27FC236}">
                    <a16:creationId xmlns:a16="http://schemas.microsoft.com/office/drawing/2014/main" id="{0E361E88-EA06-410D-91C3-ABC271253471}"/>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436710FB-89E8-4004-AC8A-121D56D84BBF}"/>
                  </a:ext>
                </a:extLst>
              </p:cNvPr>
              <p:cNvGrpSpPr/>
              <p:nvPr/>
            </p:nvGrpSpPr>
            <p:grpSpPr>
              <a:xfrm>
                <a:off x="9728721" y="2507777"/>
                <a:ext cx="665417" cy="887219"/>
                <a:chOff x="11329483" y="1155806"/>
                <a:chExt cx="659423" cy="879230"/>
              </a:xfrm>
            </p:grpSpPr>
            <p:sp>
              <p:nvSpPr>
                <p:cNvPr id="17" name="Freeform: Shape 16">
                  <a:extLst>
                    <a:ext uri="{FF2B5EF4-FFF2-40B4-BE49-F238E27FC236}">
                      <a16:creationId xmlns:a16="http://schemas.microsoft.com/office/drawing/2014/main" id="{35EFA783-C0F2-4297-A4EF-5DB623435688}"/>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84848E9-F9F8-4276-9CB4-C12B04298881}"/>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4" name="Oval 13">
              <a:extLst>
                <a:ext uri="{FF2B5EF4-FFF2-40B4-BE49-F238E27FC236}">
                  <a16:creationId xmlns:a16="http://schemas.microsoft.com/office/drawing/2014/main" id="{AA18318C-C2D7-4242-A915-B5F024ADE4A2}"/>
                </a:ext>
                <a:ext uri="{C183D7F6-B498-43B3-948B-1728B52AA6E4}">
                  <adec:decorative xmlns:adec="http://schemas.microsoft.com/office/drawing/2017/decorative" val="1"/>
                </a:ext>
              </a:extLst>
            </p:cNvPr>
            <p:cNvSpPr/>
            <p:nvPr/>
          </p:nvSpPr>
          <p:spPr bwMode="auto">
            <a:xfrm>
              <a:off x="2555672" y="2246864"/>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DA594601-2319-48C6-93BD-CBA46B054D3B}"/>
              </a:ext>
              <a:ext uri="{C183D7F6-B498-43B3-948B-1728B52AA6E4}">
                <adec:decorative xmlns:adec="http://schemas.microsoft.com/office/drawing/2017/decorative" val="1"/>
              </a:ext>
            </a:extLst>
          </p:cNvPr>
          <p:cNvGrpSpPr/>
          <p:nvPr userDrawn="1"/>
        </p:nvGrpSpPr>
        <p:grpSpPr>
          <a:xfrm>
            <a:off x="1440333" y="2184515"/>
            <a:ext cx="1168328" cy="1168328"/>
            <a:chOff x="1423461" y="2184515"/>
            <a:chExt cx="1168328" cy="1168328"/>
          </a:xfrm>
        </p:grpSpPr>
        <p:grpSp>
          <p:nvGrpSpPr>
            <p:cNvPr id="20" name="Group 19">
              <a:extLst>
                <a:ext uri="{FF2B5EF4-FFF2-40B4-BE49-F238E27FC236}">
                  <a16:creationId xmlns:a16="http://schemas.microsoft.com/office/drawing/2014/main" id="{5B635DC1-4870-48BD-9220-3B0E32E24312}"/>
                </a:ext>
              </a:extLst>
            </p:cNvPr>
            <p:cNvGrpSpPr/>
            <p:nvPr/>
          </p:nvGrpSpPr>
          <p:grpSpPr>
            <a:xfrm>
              <a:off x="1530880" y="2286694"/>
              <a:ext cx="953491" cy="953491"/>
              <a:chOff x="327220" y="2274420"/>
              <a:chExt cx="953491" cy="953491"/>
            </a:xfrm>
          </p:grpSpPr>
          <p:sp>
            <p:nvSpPr>
              <p:cNvPr id="22" name="Oval 21">
                <a:extLst>
                  <a:ext uri="{FF2B5EF4-FFF2-40B4-BE49-F238E27FC236}">
                    <a16:creationId xmlns:a16="http://schemas.microsoft.com/office/drawing/2014/main" id="{0E5014AD-3B7B-41DC-8E73-C0A696D5F017}"/>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66639F1D-E719-4406-8C17-FC92F417C7F0}"/>
                  </a:ext>
                </a:extLst>
              </p:cNvPr>
              <p:cNvGrpSpPr/>
              <p:nvPr/>
            </p:nvGrpSpPr>
            <p:grpSpPr>
              <a:xfrm>
                <a:off x="584626" y="2513802"/>
                <a:ext cx="438679" cy="474726"/>
                <a:chOff x="626659" y="2551425"/>
                <a:chExt cx="375389" cy="406235"/>
              </a:xfrm>
            </p:grpSpPr>
            <p:sp>
              <p:nvSpPr>
                <p:cNvPr id="24" name="Freeform: Shape 23">
                  <a:extLst>
                    <a:ext uri="{FF2B5EF4-FFF2-40B4-BE49-F238E27FC236}">
                      <a16:creationId xmlns:a16="http://schemas.microsoft.com/office/drawing/2014/main" id="{01E7FBD8-DDDE-4609-8BDA-862772BCBE54}"/>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8C5120A-6B85-4775-8747-DD0EF2333651}"/>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6CDF744-2E07-4876-95CE-3ABF98578549}"/>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Freeform 137">
                  <a:extLst>
                    <a:ext uri="{FF2B5EF4-FFF2-40B4-BE49-F238E27FC236}">
                      <a16:creationId xmlns:a16="http://schemas.microsoft.com/office/drawing/2014/main" id="{44BE2976-3C77-4F58-99C7-8F48778A644D}"/>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1" name="Oval 20">
              <a:extLst>
                <a:ext uri="{FF2B5EF4-FFF2-40B4-BE49-F238E27FC236}">
                  <a16:creationId xmlns:a16="http://schemas.microsoft.com/office/drawing/2014/main" id="{08CB427D-5A1C-4EF6-99A7-573A47C51F16}"/>
                </a:ext>
                <a:ext uri="{C183D7F6-B498-43B3-948B-1728B52AA6E4}">
                  <adec:decorative xmlns:adec="http://schemas.microsoft.com/office/drawing/2017/decorative" val="1"/>
                </a:ext>
              </a:extLst>
            </p:cNvPr>
            <p:cNvSpPr/>
            <p:nvPr/>
          </p:nvSpPr>
          <p:spPr bwMode="auto">
            <a:xfrm>
              <a:off x="1423461" y="2184515"/>
              <a:ext cx="1168328" cy="1168328"/>
            </a:xfrm>
            <a:prstGeom prst="ellipse">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6A957170-6939-4BCC-9190-51EBB41C26F1}"/>
              </a:ext>
            </a:extLst>
          </p:cNvPr>
          <p:cNvSpPr>
            <a:spLocks noGrp="1"/>
          </p:cNvSpPr>
          <p:nvPr>
            <p:ph type="body" sz="quarter" idx="13"/>
          </p:nvPr>
        </p:nvSpPr>
        <p:spPr>
          <a:xfrm>
            <a:off x="5727700" y="4017963"/>
            <a:ext cx="3284538" cy="137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D731634F-61B2-4750-BAF5-D708716FBDD1}"/>
              </a:ext>
            </a:extLst>
          </p:cNvPr>
          <p:cNvSpPr>
            <a:spLocks noGrp="1"/>
          </p:cNvSpPr>
          <p:nvPr>
            <p:ph type="body" sz="quarter" idx="14"/>
          </p:nvPr>
        </p:nvSpPr>
        <p:spPr>
          <a:xfrm>
            <a:off x="5727700" y="576263"/>
            <a:ext cx="4489450" cy="134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764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9693945"/>
      </p:ext>
    </p:extLst>
  </p:cSld>
  <p:clrMapOvr>
    <a:overrideClrMapping bg1="dk1" tx1="lt1" bg2="dk2" tx2="lt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4105033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55935768"/>
      </p:ext>
    </p:extLst>
  </p:cSld>
  <p:clrMapOvr>
    <a:overrideClrMapping bg1="dk1" tx1="lt1" bg2="dk2" tx2="lt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0462179"/>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5937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295485805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56413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04832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822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924"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838671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04589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3/28/2022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48494928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2363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4574536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7893382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2792327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0354526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8093912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04052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21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322689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16143497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57838528"/>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382491339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260050267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89467627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54545831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9244136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63188237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55250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44037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782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9928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398210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9575722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43223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10" name="Rectangle 9">
            <a:extLst>
              <a:ext uri="{FF2B5EF4-FFF2-40B4-BE49-F238E27FC236}">
                <a16:creationId xmlns:a16="http://schemas.microsoft.com/office/drawing/2014/main" id="{9502E967-82E2-475C-809C-67BE2281A974}"/>
              </a:ext>
              <a:ext uri="{C183D7F6-B498-43B3-948B-1728B52AA6E4}">
                <adec:decorative xmlns:adec="http://schemas.microsoft.com/office/drawing/2017/decorative" val="1"/>
              </a:ext>
            </a:extLst>
          </p:cNvPr>
          <p:cNvSpPr/>
          <p:nvPr userDrawn="1"/>
        </p:nvSpPr>
        <p:spPr bwMode="auto">
          <a:xfrm>
            <a:off x="5295900" y="0"/>
            <a:ext cx="6896100" cy="68702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55BE7557-75B4-4BBE-BD69-289FA7C40180}"/>
              </a:ext>
            </a:extLst>
          </p:cNvPr>
          <p:cNvSpPr>
            <a:spLocks noGrp="1"/>
          </p:cNvSpPr>
          <p:nvPr>
            <p:ph sz="quarter" idx="10"/>
          </p:nvPr>
        </p:nvSpPr>
        <p:spPr>
          <a:xfrm>
            <a:off x="1657350" y="5086350"/>
            <a:ext cx="2952750" cy="400050"/>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4EA33159-42F3-4198-A37C-6970D648F7D1}"/>
              </a:ext>
            </a:extLst>
          </p:cNvPr>
          <p:cNvSpPr>
            <a:spLocks noGrp="1"/>
          </p:cNvSpPr>
          <p:nvPr>
            <p:ph sz="quarter" idx="11"/>
          </p:nvPr>
        </p:nvSpPr>
        <p:spPr>
          <a:xfrm>
            <a:off x="1657350" y="5753100"/>
            <a:ext cx="2952750" cy="400050"/>
          </a:xfrm>
        </p:spPr>
        <p:txBody>
          <a:bodyPr/>
          <a:lstStyle>
            <a:lvl1pPr marL="0" indent="0">
              <a:buNone/>
              <a:defRPr/>
            </a:lvl1pPr>
          </a:lstStyle>
          <a:p>
            <a:pPr lvl="0"/>
            <a:endParaRPr lang="en-GB" dirty="0"/>
          </a:p>
        </p:txBody>
      </p:sp>
      <p:sp>
        <p:nvSpPr>
          <p:cNvPr id="6" name="Text Placeholder 5">
            <a:extLst>
              <a:ext uri="{FF2B5EF4-FFF2-40B4-BE49-F238E27FC236}">
                <a16:creationId xmlns:a16="http://schemas.microsoft.com/office/drawing/2014/main" id="{B55A6F8F-1394-4E7D-9939-C2B9C181597A}"/>
              </a:ext>
            </a:extLst>
          </p:cNvPr>
          <p:cNvSpPr>
            <a:spLocks noGrp="1"/>
          </p:cNvSpPr>
          <p:nvPr>
            <p:ph type="body" sz="quarter" idx="12"/>
          </p:nvPr>
        </p:nvSpPr>
        <p:spPr>
          <a:xfrm>
            <a:off x="5980113" y="1960563"/>
            <a:ext cx="3692525" cy="239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1BE7EB7-6C5B-442F-976C-B8AB3E39EDDD}"/>
              </a:ext>
            </a:extLst>
          </p:cNvPr>
          <p:cNvSpPr>
            <a:spLocks noGrp="1"/>
          </p:cNvSpPr>
          <p:nvPr>
            <p:ph type="body" sz="quarter" idx="13"/>
          </p:nvPr>
        </p:nvSpPr>
        <p:spPr>
          <a:xfrm>
            <a:off x="1098550" y="800100"/>
            <a:ext cx="2190750" cy="1160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057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088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3266311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6193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53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031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9">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7B805F5-3BB8-4500-B00C-B7C4A6C4BF9C}"/>
              </a:ext>
            </a:extLst>
          </p:cNvPr>
          <p:cNvSpPr>
            <a:spLocks noGrp="1"/>
          </p:cNvSpPr>
          <p:nvPr>
            <p:ph sz="quarter" idx="10"/>
          </p:nvPr>
        </p:nvSpPr>
        <p:spPr>
          <a:xfrm>
            <a:off x="723900" y="2171700"/>
            <a:ext cx="198120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74368C69-8F66-4F80-96E9-7329A4F6AA0A}"/>
              </a:ext>
            </a:extLst>
          </p:cNvPr>
          <p:cNvSpPr>
            <a:spLocks noGrp="1"/>
          </p:cNvSpPr>
          <p:nvPr>
            <p:ph sz="quarter" idx="11"/>
          </p:nvPr>
        </p:nvSpPr>
        <p:spPr>
          <a:xfrm>
            <a:off x="723900" y="3154224"/>
            <a:ext cx="198120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4278AE08-7298-40AE-9AF0-623E3AADBF3D}"/>
              </a:ext>
            </a:extLst>
          </p:cNvPr>
          <p:cNvSpPr>
            <a:spLocks noGrp="1"/>
          </p:cNvSpPr>
          <p:nvPr>
            <p:ph sz="quarter" idx="12"/>
          </p:nvPr>
        </p:nvSpPr>
        <p:spPr>
          <a:xfrm>
            <a:off x="723900" y="4324350"/>
            <a:ext cx="198120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3EB4C3F1-8F3A-40E8-9DB1-A07C2D0E06B2}"/>
              </a:ext>
            </a:extLst>
          </p:cNvPr>
          <p:cNvSpPr>
            <a:spLocks noGrp="1"/>
          </p:cNvSpPr>
          <p:nvPr>
            <p:ph sz="quarter" idx="13"/>
          </p:nvPr>
        </p:nvSpPr>
        <p:spPr>
          <a:xfrm>
            <a:off x="723900" y="5306874"/>
            <a:ext cx="1981200" cy="627864"/>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3447683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3305998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508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504780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45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68953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0317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9403-1882-4BAE-A9CC-5CF53971071B}"/>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9F82258B-0FF4-4AFC-8489-16F30DA138D3}"/>
              </a:ext>
            </a:extLst>
          </p:cNvPr>
          <p:cNvSpPr>
            <a:spLocks noGrp="1"/>
          </p:cNvSpPr>
          <p:nvPr>
            <p:ph sz="quarter" idx="10"/>
          </p:nvPr>
        </p:nvSpPr>
        <p:spPr>
          <a:xfrm>
            <a:off x="660400" y="1927225"/>
            <a:ext cx="233680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38B44158-45DB-4AD7-878E-53CBC595411C}"/>
              </a:ext>
            </a:extLst>
          </p:cNvPr>
          <p:cNvSpPr>
            <a:spLocks noGrp="1"/>
          </p:cNvSpPr>
          <p:nvPr>
            <p:ph sz="quarter" idx="11"/>
          </p:nvPr>
        </p:nvSpPr>
        <p:spPr>
          <a:xfrm>
            <a:off x="660400" y="2784675"/>
            <a:ext cx="233680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E55DE3CD-41C3-4733-AC82-3D131055320B}"/>
              </a:ext>
            </a:extLst>
          </p:cNvPr>
          <p:cNvSpPr>
            <a:spLocks noGrp="1"/>
          </p:cNvSpPr>
          <p:nvPr>
            <p:ph sz="quarter" idx="12"/>
          </p:nvPr>
        </p:nvSpPr>
        <p:spPr>
          <a:xfrm>
            <a:off x="660400" y="3642125"/>
            <a:ext cx="233680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8A878094-5BD8-4034-AD37-B450DE95CC58}"/>
              </a:ext>
            </a:extLst>
          </p:cNvPr>
          <p:cNvSpPr>
            <a:spLocks noGrp="1"/>
          </p:cNvSpPr>
          <p:nvPr>
            <p:ph sz="quarter" idx="13"/>
          </p:nvPr>
        </p:nvSpPr>
        <p:spPr>
          <a:xfrm>
            <a:off x="660400" y="4499575"/>
            <a:ext cx="2336800"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5CA96CD-3FC0-4336-862B-0A3A6CD11619}"/>
              </a:ext>
            </a:extLst>
          </p:cNvPr>
          <p:cNvSpPr>
            <a:spLocks noGrp="1"/>
          </p:cNvSpPr>
          <p:nvPr>
            <p:ph sz="quarter" idx="14"/>
          </p:nvPr>
        </p:nvSpPr>
        <p:spPr>
          <a:xfrm>
            <a:off x="660400" y="5348589"/>
            <a:ext cx="2336800"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4CE1436B-6688-460A-8238-628710C35E23}"/>
              </a:ext>
            </a:extLst>
          </p:cNvPr>
          <p:cNvSpPr>
            <a:spLocks noGrp="1"/>
          </p:cNvSpPr>
          <p:nvPr>
            <p:ph sz="quarter" idx="15"/>
          </p:nvPr>
        </p:nvSpPr>
        <p:spPr>
          <a:xfrm>
            <a:off x="660400" y="6189167"/>
            <a:ext cx="2336800"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6950A842-E24B-4CFB-9A53-DF76451FF3A1}"/>
              </a:ext>
            </a:extLst>
          </p:cNvPr>
          <p:cNvSpPr>
            <a:spLocks noGrp="1"/>
          </p:cNvSpPr>
          <p:nvPr>
            <p:ph sz="quarter" idx="16"/>
          </p:nvPr>
        </p:nvSpPr>
        <p:spPr>
          <a:xfrm>
            <a:off x="3133969" y="1299361"/>
            <a:ext cx="2336800" cy="627864"/>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E0259237-6066-4D85-92F7-89DC8F3082E7}"/>
              </a:ext>
            </a:extLst>
          </p:cNvPr>
          <p:cNvSpPr>
            <a:spLocks noGrp="1"/>
          </p:cNvSpPr>
          <p:nvPr>
            <p:ph sz="quarter" idx="17"/>
          </p:nvPr>
        </p:nvSpPr>
        <p:spPr>
          <a:xfrm>
            <a:off x="3133969" y="2156811"/>
            <a:ext cx="2336800" cy="627864"/>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9824E5A1-5079-4F79-B306-22117DBDB97B}"/>
              </a:ext>
            </a:extLst>
          </p:cNvPr>
          <p:cNvSpPr>
            <a:spLocks noGrp="1"/>
          </p:cNvSpPr>
          <p:nvPr>
            <p:ph sz="quarter" idx="18"/>
          </p:nvPr>
        </p:nvSpPr>
        <p:spPr>
          <a:xfrm>
            <a:off x="3133969" y="3014261"/>
            <a:ext cx="2336800" cy="627864"/>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A1521CB1-1965-4C6E-807B-26FC2F6E89F5}"/>
              </a:ext>
            </a:extLst>
          </p:cNvPr>
          <p:cNvSpPr>
            <a:spLocks noGrp="1"/>
          </p:cNvSpPr>
          <p:nvPr>
            <p:ph sz="quarter" idx="19"/>
          </p:nvPr>
        </p:nvSpPr>
        <p:spPr>
          <a:xfrm>
            <a:off x="3133969" y="3871711"/>
            <a:ext cx="2336800" cy="627864"/>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F413C4EE-30A5-42B7-B97D-81A193766CD6}"/>
              </a:ext>
            </a:extLst>
          </p:cNvPr>
          <p:cNvSpPr>
            <a:spLocks noGrp="1"/>
          </p:cNvSpPr>
          <p:nvPr>
            <p:ph sz="quarter" idx="20"/>
          </p:nvPr>
        </p:nvSpPr>
        <p:spPr>
          <a:xfrm>
            <a:off x="3133969" y="4720725"/>
            <a:ext cx="2336800" cy="627864"/>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B9F09AE0-6BD5-4A26-A645-0815BBBA96D9}"/>
              </a:ext>
            </a:extLst>
          </p:cNvPr>
          <p:cNvSpPr>
            <a:spLocks noGrp="1"/>
          </p:cNvSpPr>
          <p:nvPr>
            <p:ph sz="quarter" idx="21"/>
          </p:nvPr>
        </p:nvSpPr>
        <p:spPr>
          <a:xfrm>
            <a:off x="3133969" y="5561303"/>
            <a:ext cx="2336800" cy="627864"/>
          </a:xfrm>
        </p:spPr>
        <p:txBody>
          <a:bodyPr/>
          <a:lstStyle>
            <a:lvl1pPr marL="0" indent="0">
              <a:buNone/>
              <a:defRPr/>
            </a:lvl1pPr>
          </a:lstStyle>
          <a:p>
            <a:pPr lvl="0"/>
            <a:endParaRPr lang="en-GB" dirty="0"/>
          </a:p>
        </p:txBody>
      </p:sp>
      <p:sp>
        <p:nvSpPr>
          <p:cNvPr id="16" name="Content Placeholder 3">
            <a:extLst>
              <a:ext uri="{FF2B5EF4-FFF2-40B4-BE49-F238E27FC236}">
                <a16:creationId xmlns:a16="http://schemas.microsoft.com/office/drawing/2014/main" id="{118AB10B-6F3E-40EF-9536-F3D151E5447C}"/>
              </a:ext>
            </a:extLst>
          </p:cNvPr>
          <p:cNvSpPr>
            <a:spLocks noGrp="1"/>
          </p:cNvSpPr>
          <p:nvPr>
            <p:ph sz="quarter" idx="22"/>
          </p:nvPr>
        </p:nvSpPr>
        <p:spPr>
          <a:xfrm>
            <a:off x="5607538" y="1528947"/>
            <a:ext cx="2336800" cy="627864"/>
          </a:xfrm>
        </p:spPr>
        <p:txBody>
          <a:bodyPr/>
          <a:lstStyle>
            <a:lvl1pPr marL="0" indent="0">
              <a:buNone/>
              <a:defRPr/>
            </a:lvl1pPr>
          </a:lstStyle>
          <a:p>
            <a:pPr lvl="0"/>
            <a:endParaRPr lang="en-GB" dirty="0"/>
          </a:p>
        </p:txBody>
      </p:sp>
      <p:sp>
        <p:nvSpPr>
          <p:cNvPr id="17" name="Content Placeholder 3">
            <a:extLst>
              <a:ext uri="{FF2B5EF4-FFF2-40B4-BE49-F238E27FC236}">
                <a16:creationId xmlns:a16="http://schemas.microsoft.com/office/drawing/2014/main" id="{4BFB3F13-F551-4693-8B28-B1851FA4A07E}"/>
              </a:ext>
            </a:extLst>
          </p:cNvPr>
          <p:cNvSpPr>
            <a:spLocks noGrp="1"/>
          </p:cNvSpPr>
          <p:nvPr>
            <p:ph sz="quarter" idx="23"/>
          </p:nvPr>
        </p:nvSpPr>
        <p:spPr>
          <a:xfrm>
            <a:off x="5607538" y="2386397"/>
            <a:ext cx="2336800" cy="627864"/>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134A8BED-5516-4FF8-BBCC-4BD9DCCE5C95}"/>
              </a:ext>
            </a:extLst>
          </p:cNvPr>
          <p:cNvSpPr>
            <a:spLocks noGrp="1"/>
          </p:cNvSpPr>
          <p:nvPr>
            <p:ph sz="quarter" idx="24"/>
          </p:nvPr>
        </p:nvSpPr>
        <p:spPr>
          <a:xfrm>
            <a:off x="5607538" y="3243847"/>
            <a:ext cx="2336800" cy="627864"/>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0D60B4FE-A77D-4D0D-8B5B-FD664126E917}"/>
              </a:ext>
            </a:extLst>
          </p:cNvPr>
          <p:cNvSpPr>
            <a:spLocks noGrp="1"/>
          </p:cNvSpPr>
          <p:nvPr>
            <p:ph sz="quarter" idx="25"/>
          </p:nvPr>
        </p:nvSpPr>
        <p:spPr>
          <a:xfrm>
            <a:off x="5607538" y="4101297"/>
            <a:ext cx="2336800" cy="627864"/>
          </a:xfrm>
        </p:spPr>
        <p:txBody>
          <a:bodyPr/>
          <a:lstStyle>
            <a:lvl1pPr marL="0" indent="0">
              <a:buNone/>
              <a:defRPr/>
            </a:lvl1pPr>
          </a:lstStyle>
          <a:p>
            <a:pPr lvl="0"/>
            <a:endParaRPr lang="en-GB" dirty="0"/>
          </a:p>
        </p:txBody>
      </p:sp>
      <p:sp>
        <p:nvSpPr>
          <p:cNvPr id="20" name="Content Placeholder 3">
            <a:extLst>
              <a:ext uri="{FF2B5EF4-FFF2-40B4-BE49-F238E27FC236}">
                <a16:creationId xmlns:a16="http://schemas.microsoft.com/office/drawing/2014/main" id="{95688CAD-2E61-467F-95F4-5E1DDC45F359}"/>
              </a:ext>
            </a:extLst>
          </p:cNvPr>
          <p:cNvSpPr>
            <a:spLocks noGrp="1"/>
          </p:cNvSpPr>
          <p:nvPr>
            <p:ph sz="quarter" idx="26"/>
          </p:nvPr>
        </p:nvSpPr>
        <p:spPr>
          <a:xfrm>
            <a:off x="5607538" y="4950311"/>
            <a:ext cx="2336800" cy="627864"/>
          </a:xfrm>
        </p:spPr>
        <p:txBody>
          <a:bodyPr/>
          <a:lstStyle>
            <a:lvl1pPr marL="0" indent="0">
              <a:buNone/>
              <a:defRPr/>
            </a:lvl1pPr>
          </a:lstStyle>
          <a:p>
            <a:pPr lvl="0"/>
            <a:endParaRPr lang="en-GB" dirty="0"/>
          </a:p>
        </p:txBody>
      </p:sp>
      <p:sp>
        <p:nvSpPr>
          <p:cNvPr id="21" name="Content Placeholder 3">
            <a:extLst>
              <a:ext uri="{FF2B5EF4-FFF2-40B4-BE49-F238E27FC236}">
                <a16:creationId xmlns:a16="http://schemas.microsoft.com/office/drawing/2014/main" id="{412F958B-D3EF-4D1F-9961-365E00009245}"/>
              </a:ext>
            </a:extLst>
          </p:cNvPr>
          <p:cNvSpPr>
            <a:spLocks noGrp="1"/>
          </p:cNvSpPr>
          <p:nvPr>
            <p:ph sz="quarter" idx="27"/>
          </p:nvPr>
        </p:nvSpPr>
        <p:spPr>
          <a:xfrm>
            <a:off x="5607538" y="5790889"/>
            <a:ext cx="2336800" cy="627864"/>
          </a:xfrm>
        </p:spPr>
        <p:txBody>
          <a:bodyPr/>
          <a:lstStyle>
            <a:lvl1pPr marL="0" indent="0">
              <a:buNone/>
              <a:defRPr/>
            </a:lvl1pPr>
          </a:lstStyle>
          <a:p>
            <a:pPr lvl="0"/>
            <a:endParaRPr lang="en-GB" dirty="0"/>
          </a:p>
        </p:txBody>
      </p:sp>
      <p:sp>
        <p:nvSpPr>
          <p:cNvPr id="22" name="Content Placeholder 3">
            <a:extLst>
              <a:ext uri="{FF2B5EF4-FFF2-40B4-BE49-F238E27FC236}">
                <a16:creationId xmlns:a16="http://schemas.microsoft.com/office/drawing/2014/main" id="{F53088E0-FEFC-4D2B-98C9-30EBED661AE6}"/>
              </a:ext>
            </a:extLst>
          </p:cNvPr>
          <p:cNvSpPr>
            <a:spLocks noGrp="1"/>
          </p:cNvSpPr>
          <p:nvPr>
            <p:ph sz="quarter" idx="28"/>
          </p:nvPr>
        </p:nvSpPr>
        <p:spPr>
          <a:xfrm>
            <a:off x="8217876" y="1758533"/>
            <a:ext cx="2336800" cy="627864"/>
          </a:xfrm>
        </p:spPr>
        <p:txBody>
          <a:bodyPr/>
          <a:lstStyle>
            <a:lvl1pPr marL="0" indent="0">
              <a:buNone/>
              <a:defRPr/>
            </a:lvl1pPr>
          </a:lstStyle>
          <a:p>
            <a:pPr lvl="0"/>
            <a:endParaRPr lang="en-GB" dirty="0"/>
          </a:p>
        </p:txBody>
      </p:sp>
      <p:sp>
        <p:nvSpPr>
          <p:cNvPr id="23" name="Content Placeholder 3">
            <a:extLst>
              <a:ext uri="{FF2B5EF4-FFF2-40B4-BE49-F238E27FC236}">
                <a16:creationId xmlns:a16="http://schemas.microsoft.com/office/drawing/2014/main" id="{B801844B-F45A-4971-B5A0-5F9D01A4E545}"/>
              </a:ext>
            </a:extLst>
          </p:cNvPr>
          <p:cNvSpPr>
            <a:spLocks noGrp="1"/>
          </p:cNvSpPr>
          <p:nvPr>
            <p:ph sz="quarter" idx="29"/>
          </p:nvPr>
        </p:nvSpPr>
        <p:spPr>
          <a:xfrm>
            <a:off x="8217876" y="2615983"/>
            <a:ext cx="2336800" cy="627864"/>
          </a:xfrm>
        </p:spPr>
        <p:txBody>
          <a:bodyPr/>
          <a:lstStyle>
            <a:lvl1pPr marL="0" indent="0">
              <a:buNone/>
              <a:defRPr/>
            </a:lvl1pPr>
          </a:lstStyle>
          <a:p>
            <a:pPr lvl="0"/>
            <a:endParaRPr lang="en-GB" dirty="0"/>
          </a:p>
        </p:txBody>
      </p:sp>
      <p:sp>
        <p:nvSpPr>
          <p:cNvPr id="24" name="Content Placeholder 3">
            <a:extLst>
              <a:ext uri="{FF2B5EF4-FFF2-40B4-BE49-F238E27FC236}">
                <a16:creationId xmlns:a16="http://schemas.microsoft.com/office/drawing/2014/main" id="{B30D4D66-164F-439A-9073-9CB0307B7D6C}"/>
              </a:ext>
            </a:extLst>
          </p:cNvPr>
          <p:cNvSpPr>
            <a:spLocks noGrp="1"/>
          </p:cNvSpPr>
          <p:nvPr>
            <p:ph sz="quarter" idx="30"/>
          </p:nvPr>
        </p:nvSpPr>
        <p:spPr>
          <a:xfrm>
            <a:off x="8217876" y="3473433"/>
            <a:ext cx="2336800" cy="627864"/>
          </a:xfrm>
        </p:spPr>
        <p:txBody>
          <a:bodyPr/>
          <a:lstStyle>
            <a:lvl1pPr marL="0" indent="0">
              <a:buNone/>
              <a:defRPr/>
            </a:lvl1pPr>
          </a:lstStyle>
          <a:p>
            <a:pPr lvl="0"/>
            <a:endParaRPr lang="en-GB" dirty="0"/>
          </a:p>
        </p:txBody>
      </p:sp>
      <p:sp>
        <p:nvSpPr>
          <p:cNvPr id="25" name="Content Placeholder 3">
            <a:extLst>
              <a:ext uri="{FF2B5EF4-FFF2-40B4-BE49-F238E27FC236}">
                <a16:creationId xmlns:a16="http://schemas.microsoft.com/office/drawing/2014/main" id="{97404508-D413-4DE5-8DC6-B1FBD4BCB2DF}"/>
              </a:ext>
            </a:extLst>
          </p:cNvPr>
          <p:cNvSpPr>
            <a:spLocks noGrp="1"/>
          </p:cNvSpPr>
          <p:nvPr>
            <p:ph sz="quarter" idx="31"/>
          </p:nvPr>
        </p:nvSpPr>
        <p:spPr>
          <a:xfrm>
            <a:off x="8217876" y="4330883"/>
            <a:ext cx="2336800" cy="627864"/>
          </a:xfrm>
        </p:spPr>
        <p:txBody>
          <a:bodyPr/>
          <a:lstStyle>
            <a:lvl1pPr marL="0" indent="0">
              <a:buNone/>
              <a:defRPr/>
            </a:lvl1pPr>
          </a:lstStyle>
          <a:p>
            <a:pPr lvl="0"/>
            <a:endParaRPr lang="en-GB" dirty="0"/>
          </a:p>
        </p:txBody>
      </p:sp>
      <p:sp>
        <p:nvSpPr>
          <p:cNvPr id="26" name="Content Placeholder 3">
            <a:extLst>
              <a:ext uri="{FF2B5EF4-FFF2-40B4-BE49-F238E27FC236}">
                <a16:creationId xmlns:a16="http://schemas.microsoft.com/office/drawing/2014/main" id="{A583B530-F590-4A3B-A706-7F1BCA06C02A}"/>
              </a:ext>
            </a:extLst>
          </p:cNvPr>
          <p:cNvSpPr>
            <a:spLocks noGrp="1"/>
          </p:cNvSpPr>
          <p:nvPr>
            <p:ph sz="quarter" idx="32"/>
          </p:nvPr>
        </p:nvSpPr>
        <p:spPr>
          <a:xfrm>
            <a:off x="8217876" y="5179897"/>
            <a:ext cx="2336800" cy="627864"/>
          </a:xfrm>
        </p:spPr>
        <p:txBody>
          <a:bodyPr/>
          <a:lstStyle>
            <a:lvl1pPr marL="0" indent="0">
              <a:buNone/>
              <a:defRPr/>
            </a:lvl1pPr>
          </a:lstStyle>
          <a:p>
            <a:pPr lvl="0"/>
            <a:endParaRPr lang="en-GB" dirty="0"/>
          </a:p>
        </p:txBody>
      </p:sp>
      <p:sp>
        <p:nvSpPr>
          <p:cNvPr id="27" name="Content Placeholder 3">
            <a:extLst>
              <a:ext uri="{FF2B5EF4-FFF2-40B4-BE49-F238E27FC236}">
                <a16:creationId xmlns:a16="http://schemas.microsoft.com/office/drawing/2014/main" id="{1897532B-A3AF-4D40-8D40-821585E31E4B}"/>
              </a:ext>
            </a:extLst>
          </p:cNvPr>
          <p:cNvSpPr>
            <a:spLocks noGrp="1"/>
          </p:cNvSpPr>
          <p:nvPr>
            <p:ph sz="quarter" idx="33"/>
          </p:nvPr>
        </p:nvSpPr>
        <p:spPr>
          <a:xfrm>
            <a:off x="8217876" y="6020475"/>
            <a:ext cx="2336800" cy="627864"/>
          </a:xfrm>
        </p:spPr>
        <p:txBody>
          <a:bodyPr/>
          <a:lstStyle>
            <a:lvl1pPr marL="0" indent="0">
              <a:buNone/>
              <a:defRPr/>
            </a:lvl1pPr>
          </a:lstStyle>
          <a:p>
            <a:pPr lvl="0"/>
            <a:endParaRPr lang="en-GB" dirty="0"/>
          </a:p>
        </p:txBody>
      </p:sp>
      <p:sp>
        <p:nvSpPr>
          <p:cNvPr id="28" name="Content Placeholder 3">
            <a:extLst>
              <a:ext uri="{FF2B5EF4-FFF2-40B4-BE49-F238E27FC236}">
                <a16:creationId xmlns:a16="http://schemas.microsoft.com/office/drawing/2014/main" id="{F8C99009-C2F1-491C-970A-25F889150FD7}"/>
              </a:ext>
            </a:extLst>
          </p:cNvPr>
          <p:cNvSpPr>
            <a:spLocks noGrp="1"/>
          </p:cNvSpPr>
          <p:nvPr>
            <p:ph sz="quarter" idx="34"/>
          </p:nvPr>
        </p:nvSpPr>
        <p:spPr>
          <a:xfrm>
            <a:off x="10691445" y="1713925"/>
            <a:ext cx="2336800" cy="627864"/>
          </a:xfrm>
        </p:spPr>
        <p:txBody>
          <a:bodyPr/>
          <a:lstStyle>
            <a:lvl1pPr marL="0" indent="0">
              <a:buNone/>
              <a:defRPr/>
            </a:lvl1pPr>
          </a:lstStyle>
          <a:p>
            <a:pPr lvl="0"/>
            <a:endParaRPr lang="en-GB" dirty="0"/>
          </a:p>
        </p:txBody>
      </p:sp>
      <p:sp>
        <p:nvSpPr>
          <p:cNvPr id="29" name="Content Placeholder 3">
            <a:extLst>
              <a:ext uri="{FF2B5EF4-FFF2-40B4-BE49-F238E27FC236}">
                <a16:creationId xmlns:a16="http://schemas.microsoft.com/office/drawing/2014/main" id="{641A9248-A6D2-4CFA-B8B6-36E3C88322B8}"/>
              </a:ext>
            </a:extLst>
          </p:cNvPr>
          <p:cNvSpPr>
            <a:spLocks noGrp="1"/>
          </p:cNvSpPr>
          <p:nvPr>
            <p:ph sz="quarter" idx="35"/>
          </p:nvPr>
        </p:nvSpPr>
        <p:spPr>
          <a:xfrm>
            <a:off x="10691445" y="2571375"/>
            <a:ext cx="2336800" cy="627864"/>
          </a:xfrm>
        </p:spPr>
        <p:txBody>
          <a:bodyPr/>
          <a:lstStyle>
            <a:lvl1pPr marL="0" indent="0">
              <a:buNone/>
              <a:defRPr/>
            </a:lvl1pPr>
          </a:lstStyle>
          <a:p>
            <a:pPr lvl="0"/>
            <a:endParaRPr lang="en-GB" dirty="0"/>
          </a:p>
        </p:txBody>
      </p:sp>
      <p:sp>
        <p:nvSpPr>
          <p:cNvPr id="30" name="Content Placeholder 3">
            <a:extLst>
              <a:ext uri="{FF2B5EF4-FFF2-40B4-BE49-F238E27FC236}">
                <a16:creationId xmlns:a16="http://schemas.microsoft.com/office/drawing/2014/main" id="{AA3A1B74-B287-428F-9713-163D69EAED84}"/>
              </a:ext>
            </a:extLst>
          </p:cNvPr>
          <p:cNvSpPr>
            <a:spLocks noGrp="1"/>
          </p:cNvSpPr>
          <p:nvPr>
            <p:ph sz="quarter" idx="36"/>
          </p:nvPr>
        </p:nvSpPr>
        <p:spPr>
          <a:xfrm>
            <a:off x="10691445" y="3428825"/>
            <a:ext cx="2336800" cy="627864"/>
          </a:xfrm>
        </p:spPr>
        <p:txBody>
          <a:bodyPr/>
          <a:lstStyle>
            <a:lvl1pPr marL="0" indent="0">
              <a:buNone/>
              <a:defRPr/>
            </a:lvl1pPr>
          </a:lstStyle>
          <a:p>
            <a:pPr lvl="0"/>
            <a:endParaRPr lang="en-GB" dirty="0"/>
          </a:p>
        </p:txBody>
      </p:sp>
      <p:sp>
        <p:nvSpPr>
          <p:cNvPr id="31" name="Content Placeholder 3">
            <a:extLst>
              <a:ext uri="{FF2B5EF4-FFF2-40B4-BE49-F238E27FC236}">
                <a16:creationId xmlns:a16="http://schemas.microsoft.com/office/drawing/2014/main" id="{D17DE4A1-8972-4690-A1E3-D285A680EE05}"/>
              </a:ext>
            </a:extLst>
          </p:cNvPr>
          <p:cNvSpPr>
            <a:spLocks noGrp="1"/>
          </p:cNvSpPr>
          <p:nvPr>
            <p:ph sz="quarter" idx="37"/>
          </p:nvPr>
        </p:nvSpPr>
        <p:spPr>
          <a:xfrm>
            <a:off x="10691445" y="4286275"/>
            <a:ext cx="2336800" cy="627864"/>
          </a:xfrm>
        </p:spPr>
        <p:txBody>
          <a:bodyPr/>
          <a:lstStyle>
            <a:lvl1pPr marL="0" indent="0">
              <a:buNone/>
              <a:defRPr/>
            </a:lvl1pPr>
          </a:lstStyle>
          <a:p>
            <a:pPr lvl="0"/>
            <a:endParaRPr lang="en-GB" dirty="0"/>
          </a:p>
        </p:txBody>
      </p:sp>
      <p:sp>
        <p:nvSpPr>
          <p:cNvPr id="32" name="Content Placeholder 3">
            <a:extLst>
              <a:ext uri="{FF2B5EF4-FFF2-40B4-BE49-F238E27FC236}">
                <a16:creationId xmlns:a16="http://schemas.microsoft.com/office/drawing/2014/main" id="{185D71F5-967E-4CF6-8E5C-A469C5D65B28}"/>
              </a:ext>
            </a:extLst>
          </p:cNvPr>
          <p:cNvSpPr>
            <a:spLocks noGrp="1"/>
          </p:cNvSpPr>
          <p:nvPr>
            <p:ph sz="quarter" idx="38"/>
          </p:nvPr>
        </p:nvSpPr>
        <p:spPr>
          <a:xfrm>
            <a:off x="10691445" y="5135289"/>
            <a:ext cx="2336800" cy="627864"/>
          </a:xfrm>
        </p:spPr>
        <p:txBody>
          <a:bodyPr/>
          <a:lstStyle>
            <a:lvl1pPr marL="0" indent="0">
              <a:buNone/>
              <a:defRPr/>
            </a:lvl1pPr>
          </a:lstStyle>
          <a:p>
            <a:pPr lvl="0"/>
            <a:endParaRPr lang="en-GB" dirty="0"/>
          </a:p>
        </p:txBody>
      </p:sp>
      <p:sp>
        <p:nvSpPr>
          <p:cNvPr id="33" name="Content Placeholder 3">
            <a:extLst>
              <a:ext uri="{FF2B5EF4-FFF2-40B4-BE49-F238E27FC236}">
                <a16:creationId xmlns:a16="http://schemas.microsoft.com/office/drawing/2014/main" id="{48C1C71D-BDDE-4FC7-B9DA-F7274080B8D4}"/>
              </a:ext>
            </a:extLst>
          </p:cNvPr>
          <p:cNvSpPr>
            <a:spLocks noGrp="1"/>
          </p:cNvSpPr>
          <p:nvPr>
            <p:ph sz="quarter" idx="39"/>
          </p:nvPr>
        </p:nvSpPr>
        <p:spPr>
          <a:xfrm>
            <a:off x="10691445" y="5975867"/>
            <a:ext cx="2336800" cy="627864"/>
          </a:xfrm>
        </p:spPr>
        <p:txBody>
          <a:bodyPr/>
          <a:lstStyle>
            <a:lvl1pPr marL="0" indent="0">
              <a:buNone/>
              <a:defRPr/>
            </a:lvl1pPr>
          </a:lstStyle>
          <a:p>
            <a:pPr lvl="0"/>
            <a:endParaRPr lang="en-GB" dirty="0"/>
          </a:p>
        </p:txBody>
      </p:sp>
      <p:sp>
        <p:nvSpPr>
          <p:cNvPr id="34" name="Rectangle 33">
            <a:extLst>
              <a:ext uri="{FF2B5EF4-FFF2-40B4-BE49-F238E27FC236}">
                <a16:creationId xmlns:a16="http://schemas.microsoft.com/office/drawing/2014/main" id="{CD476C42-1613-4904-A0C8-89633DECC1F7}"/>
              </a:ext>
              <a:ext uri="{C183D7F6-B498-43B3-948B-1728B52AA6E4}">
                <adec:decorative xmlns:adec="http://schemas.microsoft.com/office/drawing/2017/decorative" val="1"/>
              </a:ext>
            </a:extLst>
          </p:cNvPr>
          <p:cNvSpPr/>
          <p:nvPr userDrawn="1"/>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CA567A8F-7B7D-4E46-B787-CC442308039F}"/>
              </a:ext>
              <a:ext uri="{C183D7F6-B498-43B3-948B-1728B52AA6E4}">
                <adec:decorative xmlns:adec="http://schemas.microsoft.com/office/drawing/2017/decorative" val="1"/>
              </a:ext>
            </a:extLst>
          </p:cNvPr>
          <p:cNvSpPr/>
          <p:nvPr userDrawn="1"/>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47708776-FEAF-4144-A61F-97DC4111EA1F}"/>
              </a:ext>
              <a:ext uri="{C183D7F6-B498-43B3-948B-1728B52AA6E4}">
                <adec:decorative xmlns:adec="http://schemas.microsoft.com/office/drawing/2017/decorative" val="1"/>
              </a:ext>
            </a:extLst>
          </p:cNvPr>
          <p:cNvSpPr/>
          <p:nvPr userDrawn="1"/>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ABAF32D-BA6C-4EE0-A195-DD9CC9ED34A7}"/>
              </a:ext>
              <a:ext uri="{C183D7F6-B498-43B3-948B-1728B52AA6E4}">
                <adec:decorative xmlns:adec="http://schemas.microsoft.com/office/drawing/2017/decorative" val="1"/>
              </a:ext>
            </a:extLst>
          </p:cNvPr>
          <p:cNvSpPr/>
          <p:nvPr userDrawn="1"/>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5172E2B7-5E3D-48D1-B691-FFC095B3F059}"/>
              </a:ext>
              <a:ext uri="{C183D7F6-B498-43B3-948B-1728B52AA6E4}">
                <adec:decorative xmlns:adec="http://schemas.microsoft.com/office/drawing/2017/decorative" val="1"/>
              </a:ext>
            </a:extLst>
          </p:cNvPr>
          <p:cNvSpPr/>
          <p:nvPr userDrawn="1"/>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22786B88-A118-48E5-8997-24F95BF9CA3A}"/>
              </a:ext>
              <a:ext uri="{C183D7F6-B498-43B3-948B-1728B52AA6E4}">
                <adec:decorative xmlns:adec="http://schemas.microsoft.com/office/drawing/2017/decorative" val="1"/>
              </a:ext>
            </a:extLst>
          </p:cNvPr>
          <p:cNvSpPr/>
          <p:nvPr userDrawn="1"/>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BAE774C-85D9-49AC-A3A4-8E0322156016}"/>
              </a:ext>
              <a:ext uri="{C183D7F6-B498-43B3-948B-1728B52AA6E4}">
                <adec:decorative xmlns:adec="http://schemas.microsoft.com/office/drawing/2017/decorative" val="1"/>
              </a:ext>
            </a:extLst>
          </p:cNvPr>
          <p:cNvSpPr/>
          <p:nvPr userDrawn="1"/>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91D1483-ECA1-43F0-9FC6-58CA1DA9EC12}"/>
              </a:ext>
              <a:ext uri="{C183D7F6-B498-43B3-948B-1728B52AA6E4}">
                <adec:decorative xmlns:adec="http://schemas.microsoft.com/office/drawing/2017/decorative" val="1"/>
              </a:ext>
            </a:extLst>
          </p:cNvPr>
          <p:cNvSpPr/>
          <p:nvPr userDrawn="1"/>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B9B85814-1081-46D2-9A35-9482DB97E56D}"/>
              </a:ext>
              <a:ext uri="{C183D7F6-B498-43B3-948B-1728B52AA6E4}">
                <adec:decorative xmlns:adec="http://schemas.microsoft.com/office/drawing/2017/decorative" val="1"/>
              </a:ext>
            </a:extLst>
          </p:cNvPr>
          <p:cNvSpPr/>
          <p:nvPr userDrawn="1"/>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3F52A2A6-4938-46DE-A402-2748D21F4BE2}"/>
              </a:ext>
              <a:ext uri="{C183D7F6-B498-43B3-948B-1728B52AA6E4}">
                <adec:decorative xmlns:adec="http://schemas.microsoft.com/office/drawing/2017/decorative" val="1"/>
              </a:ext>
            </a:extLst>
          </p:cNvPr>
          <p:cNvGrpSpPr/>
          <p:nvPr userDrawn="1"/>
        </p:nvGrpSpPr>
        <p:grpSpPr>
          <a:xfrm>
            <a:off x="673759" y="3965487"/>
            <a:ext cx="8734364" cy="2495656"/>
            <a:chOff x="673759" y="3965487"/>
            <a:chExt cx="8734364" cy="2495656"/>
          </a:xfrm>
        </p:grpSpPr>
        <p:sp>
          <p:nvSpPr>
            <p:cNvPr id="43" name="TextBox 42">
              <a:extLst>
                <a:ext uri="{FF2B5EF4-FFF2-40B4-BE49-F238E27FC236}">
                  <a16:creationId xmlns:a16="http://schemas.microsoft.com/office/drawing/2014/main" id="{073C8CC9-C54E-4F3E-8A9D-81BF0E8174FA}"/>
                </a:ext>
                <a:ext uri="{C183D7F6-B498-43B3-948B-1728B52AA6E4}">
                  <adec:decorative xmlns:adec="http://schemas.microsoft.com/office/drawing/2017/decorative" val="1"/>
                </a:ext>
              </a:extLst>
            </p:cNvPr>
            <p:cNvSpPr txBox="1"/>
            <p:nvPr/>
          </p:nvSpPr>
          <p:spPr>
            <a:xfrm>
              <a:off x="673759" y="3965487"/>
              <a:ext cx="8734364" cy="2495656"/>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44" name="TextBox 43">
              <a:extLst>
                <a:ext uri="{FF2B5EF4-FFF2-40B4-BE49-F238E27FC236}">
                  <a16:creationId xmlns:a16="http://schemas.microsoft.com/office/drawing/2014/main" id="{18C65425-B47E-4FEC-896A-7780DB4996B1}"/>
                </a:ext>
                <a:ext uri="{C183D7F6-B498-43B3-948B-1728B52AA6E4}">
                  <adec:decorative xmlns:adec="http://schemas.microsoft.com/office/drawing/2017/decorative" val="1"/>
                </a:ext>
              </a:extLst>
            </p:cNvPr>
            <p:cNvSpPr txBox="1"/>
            <p:nvPr/>
          </p:nvSpPr>
          <p:spPr>
            <a:xfrm>
              <a:off x="3776676" y="5953283"/>
              <a:ext cx="2537761" cy="30986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5" name="TextBox 44">
              <a:extLst>
                <a:ext uri="{FF2B5EF4-FFF2-40B4-BE49-F238E27FC236}">
                  <a16:creationId xmlns:a16="http://schemas.microsoft.com/office/drawing/2014/main" id="{A630D17B-C429-4D6C-945A-77DB826284EE}"/>
                </a:ext>
                <a:ext uri="{C183D7F6-B498-43B3-948B-1728B52AA6E4}">
                  <adec:decorative xmlns:adec="http://schemas.microsoft.com/office/drawing/2017/decorative" val="1"/>
                </a:ext>
              </a:extLst>
            </p:cNvPr>
            <p:cNvSpPr txBox="1"/>
            <p:nvPr/>
          </p:nvSpPr>
          <p:spPr>
            <a:xfrm>
              <a:off x="6605720" y="5953283"/>
              <a:ext cx="2478816" cy="30986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6" name="TextBox 45">
              <a:extLst>
                <a:ext uri="{FF2B5EF4-FFF2-40B4-BE49-F238E27FC236}">
                  <a16:creationId xmlns:a16="http://schemas.microsoft.com/office/drawing/2014/main" id="{6D093632-D6AA-44FF-AD67-965EA34B2B28}"/>
                </a:ext>
                <a:ext uri="{C183D7F6-B498-43B3-948B-1728B52AA6E4}">
                  <adec:decorative xmlns:adec="http://schemas.microsoft.com/office/drawing/2017/decorative" val="1"/>
                </a:ext>
              </a:extLst>
            </p:cNvPr>
            <p:cNvSpPr txBox="1"/>
            <p:nvPr/>
          </p:nvSpPr>
          <p:spPr>
            <a:xfrm>
              <a:off x="998619" y="5953283"/>
              <a:ext cx="2486775" cy="319624"/>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endParaRPr kumimoji="0" lang="en-US" sz="933" b="1" i="0" u="none" strike="noStrike" kern="0" cap="none" spc="0" normalizeH="0" baseline="0" noProof="0" dirty="0">
                <a:ln>
                  <a:noFill/>
                </a:ln>
                <a:effectLst/>
                <a:uLnTx/>
                <a:uFillTx/>
                <a:latin typeface="Segoe UI"/>
                <a:ea typeface="+mn-ea"/>
                <a:cs typeface="Segoe UI Semilight" panose="020B0402040204020203" pitchFamily="34" charset="0"/>
              </a:endParaRPr>
            </a:p>
          </p:txBody>
        </p:sp>
        <p:sp>
          <p:nvSpPr>
            <p:cNvPr id="47" name="TextBox 46">
              <a:extLst>
                <a:ext uri="{FF2B5EF4-FFF2-40B4-BE49-F238E27FC236}">
                  <a16:creationId xmlns:a16="http://schemas.microsoft.com/office/drawing/2014/main" id="{9DAAFD88-87B2-482B-B0C2-9FC513888700}"/>
                </a:ext>
                <a:ext uri="{C183D7F6-B498-43B3-948B-1728B52AA6E4}">
                  <adec:decorative xmlns:adec="http://schemas.microsoft.com/office/drawing/2017/decorative" val="1"/>
                </a:ext>
              </a:extLst>
            </p:cNvPr>
            <p:cNvSpPr txBox="1"/>
            <p:nvPr/>
          </p:nvSpPr>
          <p:spPr>
            <a:xfrm>
              <a:off x="728016" y="4389316"/>
              <a:ext cx="8648592" cy="932231"/>
            </a:xfrm>
            <a:prstGeom prst="rect">
              <a:avLst/>
            </a:prstGeom>
            <a:solidFill>
              <a:schemeClr val="bg2">
                <a:lumMod val="10000"/>
                <a:alpha val="10196"/>
              </a:scheme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57465405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2FA7-2C77-48E1-AACA-23202140FD6F}"/>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B2241FF7-E024-4A05-8EE8-787601189E5D}"/>
              </a:ext>
            </a:extLst>
          </p:cNvPr>
          <p:cNvSpPr>
            <a:spLocks noGrp="1"/>
          </p:cNvSpPr>
          <p:nvPr>
            <p:ph sz="quarter" idx="10"/>
          </p:nvPr>
        </p:nvSpPr>
        <p:spPr>
          <a:xfrm>
            <a:off x="1117600" y="1871663"/>
            <a:ext cx="2452688"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6917BFF3-1E8D-4A01-BB68-5BE77B7A5396}"/>
              </a:ext>
            </a:extLst>
          </p:cNvPr>
          <p:cNvSpPr>
            <a:spLocks noGrp="1"/>
          </p:cNvSpPr>
          <p:nvPr>
            <p:ph sz="quarter" idx="11"/>
          </p:nvPr>
        </p:nvSpPr>
        <p:spPr>
          <a:xfrm>
            <a:off x="1117600" y="2801136"/>
            <a:ext cx="2452688"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D9152AE3-993E-4F64-9F36-1B871D7822B1}"/>
              </a:ext>
            </a:extLst>
          </p:cNvPr>
          <p:cNvSpPr>
            <a:spLocks noGrp="1"/>
          </p:cNvSpPr>
          <p:nvPr>
            <p:ph sz="quarter" idx="12"/>
          </p:nvPr>
        </p:nvSpPr>
        <p:spPr>
          <a:xfrm>
            <a:off x="1117600" y="3730609"/>
            <a:ext cx="2452688"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27C3DE35-A973-494B-8782-BAE2CFAE4A05}"/>
              </a:ext>
            </a:extLst>
          </p:cNvPr>
          <p:cNvSpPr>
            <a:spLocks noGrp="1"/>
          </p:cNvSpPr>
          <p:nvPr>
            <p:ph sz="quarter" idx="13"/>
          </p:nvPr>
        </p:nvSpPr>
        <p:spPr>
          <a:xfrm>
            <a:off x="1117600" y="4660082"/>
            <a:ext cx="2452688"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DD0C9D69-76F1-40FC-B854-3BDDE30CE45D}"/>
              </a:ext>
            </a:extLst>
          </p:cNvPr>
          <p:cNvSpPr>
            <a:spLocks noGrp="1"/>
          </p:cNvSpPr>
          <p:nvPr>
            <p:ph sz="quarter" idx="14"/>
          </p:nvPr>
        </p:nvSpPr>
        <p:spPr>
          <a:xfrm>
            <a:off x="1117600" y="5387392"/>
            <a:ext cx="2452688"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9D28AA79-8E66-4D86-B956-EA44799FC527}"/>
              </a:ext>
            </a:extLst>
          </p:cNvPr>
          <p:cNvSpPr>
            <a:spLocks noGrp="1"/>
          </p:cNvSpPr>
          <p:nvPr>
            <p:ph sz="quarter" idx="15"/>
          </p:nvPr>
        </p:nvSpPr>
        <p:spPr>
          <a:xfrm>
            <a:off x="1117600" y="6316865"/>
            <a:ext cx="2452688"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816907CE-409B-469A-9265-F3910C74F7C9}"/>
              </a:ext>
            </a:extLst>
          </p:cNvPr>
          <p:cNvSpPr>
            <a:spLocks noGrp="1"/>
          </p:cNvSpPr>
          <p:nvPr>
            <p:ph sz="quarter" idx="16"/>
          </p:nvPr>
        </p:nvSpPr>
        <p:spPr>
          <a:xfrm>
            <a:off x="4013200" y="6015256"/>
            <a:ext cx="2452688" cy="627864"/>
          </a:xfrm>
        </p:spPr>
        <p:txBody>
          <a:bodyPr/>
          <a:lstStyle>
            <a:lvl1pPr marL="0" indent="0">
              <a:buNone/>
              <a:defRPr/>
            </a:lvl1pPr>
          </a:lstStyle>
          <a:p>
            <a:pPr lvl="0"/>
            <a:endParaRPr lang="en-GB" dirty="0"/>
          </a:p>
        </p:txBody>
      </p:sp>
      <p:sp>
        <p:nvSpPr>
          <p:cNvPr id="11" name="AutoShape 2">
            <a:extLst>
              <a:ext uri="{FF2B5EF4-FFF2-40B4-BE49-F238E27FC236}">
                <a16:creationId xmlns:a16="http://schemas.microsoft.com/office/drawing/2014/main" id="{958C4201-E2DA-42B3-B336-252B2C7F3434}"/>
              </a:ext>
              <a:ext uri="{C183D7F6-B498-43B3-948B-1728B52AA6E4}">
                <adec:decorative xmlns:adec="http://schemas.microsoft.com/office/drawing/2017/decorative" val="1"/>
              </a:ext>
            </a:extLst>
          </p:cNvPr>
          <p:cNvSpPr>
            <a:spLocks noChangeAspect="1" noChangeArrowheads="1"/>
          </p:cNvSpPr>
          <p:nvPr userDrawn="1"/>
        </p:nvSpPr>
        <p:spPr bwMode="auto">
          <a:xfrm>
            <a:off x="5847736" y="31168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 Placeholder 11">
            <a:extLst>
              <a:ext uri="{FF2B5EF4-FFF2-40B4-BE49-F238E27FC236}">
                <a16:creationId xmlns:a16="http://schemas.microsoft.com/office/drawing/2014/main" id="{1CC6FFC5-9219-490E-A79D-B29CB3DB55D9}"/>
              </a:ext>
            </a:extLst>
          </p:cNvPr>
          <p:cNvSpPr>
            <a:spLocks noGrp="1"/>
          </p:cNvSpPr>
          <p:nvPr>
            <p:ph type="body" sz="quarter" idx="17"/>
          </p:nvPr>
        </p:nvSpPr>
        <p:spPr>
          <a:xfrm>
            <a:off x="4013200" y="1744663"/>
            <a:ext cx="2339975"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D22A9357-2652-4906-A59F-7258C69193EA}"/>
              </a:ext>
            </a:extLst>
          </p:cNvPr>
          <p:cNvSpPr>
            <a:spLocks noGrp="1"/>
          </p:cNvSpPr>
          <p:nvPr>
            <p:ph type="body" sz="quarter" idx="18"/>
          </p:nvPr>
        </p:nvSpPr>
        <p:spPr>
          <a:xfrm>
            <a:off x="6978650" y="1744663"/>
            <a:ext cx="2670175" cy="167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a:extLst>
              <a:ext uri="{FF2B5EF4-FFF2-40B4-BE49-F238E27FC236}">
                <a16:creationId xmlns:a16="http://schemas.microsoft.com/office/drawing/2014/main" id="{56274C33-347C-46DB-ACEC-AB39A7E7BC8F}"/>
              </a:ext>
            </a:extLst>
          </p:cNvPr>
          <p:cNvSpPr>
            <a:spLocks noGrp="1"/>
          </p:cNvSpPr>
          <p:nvPr>
            <p:ph type="body" sz="quarter" idx="19"/>
          </p:nvPr>
        </p:nvSpPr>
        <p:spPr>
          <a:xfrm>
            <a:off x="7435850" y="4357688"/>
            <a:ext cx="2452688" cy="1344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00969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BCB0B-8FDA-4822-9753-A8B2E58F11E1}"/>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F1FC6777-72E8-480A-A159-49F789408F32}"/>
              </a:ext>
            </a:extLst>
          </p:cNvPr>
          <p:cNvSpPr>
            <a:spLocks noGrp="1"/>
          </p:cNvSpPr>
          <p:nvPr>
            <p:ph sz="quarter" idx="10"/>
          </p:nvPr>
        </p:nvSpPr>
        <p:spPr>
          <a:xfrm>
            <a:off x="476250" y="1619250"/>
            <a:ext cx="1924050" cy="627864"/>
          </a:xfrm>
        </p:spPr>
        <p:txBody>
          <a:bodyPr/>
          <a:lstStyle>
            <a:lvl1pPr marL="0" indent="0">
              <a:buNone/>
              <a:defRPr/>
            </a:lvl1pPr>
          </a:lstStyle>
          <a:p>
            <a:pPr lvl="0"/>
            <a:endParaRPr lang="en-GB" dirty="0"/>
          </a:p>
        </p:txBody>
      </p:sp>
      <p:sp>
        <p:nvSpPr>
          <p:cNvPr id="5" name="Content Placeholder 3">
            <a:extLst>
              <a:ext uri="{FF2B5EF4-FFF2-40B4-BE49-F238E27FC236}">
                <a16:creationId xmlns:a16="http://schemas.microsoft.com/office/drawing/2014/main" id="{B82DD57C-0311-4284-BA1B-AA1F257A6E44}"/>
              </a:ext>
            </a:extLst>
          </p:cNvPr>
          <p:cNvSpPr>
            <a:spLocks noGrp="1"/>
          </p:cNvSpPr>
          <p:nvPr>
            <p:ph sz="quarter" idx="11"/>
          </p:nvPr>
        </p:nvSpPr>
        <p:spPr>
          <a:xfrm>
            <a:off x="476250" y="2515656"/>
            <a:ext cx="1924050" cy="627864"/>
          </a:xfrm>
        </p:spPr>
        <p:txBody>
          <a:bodyPr/>
          <a:lstStyle>
            <a:lvl1pPr marL="0" indent="0">
              <a:buNone/>
              <a:defRPr/>
            </a:lvl1pPr>
          </a:lstStyle>
          <a:p>
            <a:pPr lvl="0"/>
            <a:endParaRPr lang="en-GB" dirty="0"/>
          </a:p>
        </p:txBody>
      </p:sp>
      <p:sp>
        <p:nvSpPr>
          <p:cNvPr id="6" name="Content Placeholder 3">
            <a:extLst>
              <a:ext uri="{FF2B5EF4-FFF2-40B4-BE49-F238E27FC236}">
                <a16:creationId xmlns:a16="http://schemas.microsoft.com/office/drawing/2014/main" id="{D6771D0D-E9FA-425A-9540-6EDF7746A150}"/>
              </a:ext>
            </a:extLst>
          </p:cNvPr>
          <p:cNvSpPr>
            <a:spLocks noGrp="1"/>
          </p:cNvSpPr>
          <p:nvPr>
            <p:ph sz="quarter" idx="12"/>
          </p:nvPr>
        </p:nvSpPr>
        <p:spPr>
          <a:xfrm>
            <a:off x="476250" y="3429000"/>
            <a:ext cx="1924050" cy="627864"/>
          </a:xfrm>
        </p:spPr>
        <p:txBody>
          <a:bodyPr/>
          <a:lstStyle>
            <a:lvl1pPr marL="0" indent="0">
              <a:buNone/>
              <a:defRPr/>
            </a:lvl1pPr>
          </a:lstStyle>
          <a:p>
            <a:pPr lvl="0"/>
            <a:endParaRPr lang="en-GB" dirty="0"/>
          </a:p>
        </p:txBody>
      </p:sp>
      <p:sp>
        <p:nvSpPr>
          <p:cNvPr id="7" name="Content Placeholder 3">
            <a:extLst>
              <a:ext uri="{FF2B5EF4-FFF2-40B4-BE49-F238E27FC236}">
                <a16:creationId xmlns:a16="http://schemas.microsoft.com/office/drawing/2014/main" id="{A45E85BB-8E58-4CB3-BD9D-56412876EB63}"/>
              </a:ext>
            </a:extLst>
          </p:cNvPr>
          <p:cNvSpPr>
            <a:spLocks noGrp="1"/>
          </p:cNvSpPr>
          <p:nvPr>
            <p:ph sz="quarter" idx="13"/>
          </p:nvPr>
        </p:nvSpPr>
        <p:spPr>
          <a:xfrm>
            <a:off x="476250" y="4325406"/>
            <a:ext cx="1924050" cy="627864"/>
          </a:xfrm>
        </p:spPr>
        <p:txBody>
          <a:bodyPr/>
          <a:lstStyle>
            <a:lvl1pPr marL="0" indent="0">
              <a:buNone/>
              <a:defRPr/>
            </a:lvl1pPr>
          </a:lstStyle>
          <a:p>
            <a:pPr lvl="0"/>
            <a:endParaRPr lang="en-GB" dirty="0"/>
          </a:p>
        </p:txBody>
      </p:sp>
      <p:sp>
        <p:nvSpPr>
          <p:cNvPr id="8" name="Content Placeholder 3">
            <a:extLst>
              <a:ext uri="{FF2B5EF4-FFF2-40B4-BE49-F238E27FC236}">
                <a16:creationId xmlns:a16="http://schemas.microsoft.com/office/drawing/2014/main" id="{045030CF-DCD8-48BC-AE7A-F81EAA1F9EF8}"/>
              </a:ext>
            </a:extLst>
          </p:cNvPr>
          <p:cNvSpPr>
            <a:spLocks noGrp="1"/>
          </p:cNvSpPr>
          <p:nvPr>
            <p:ph sz="quarter" idx="14"/>
          </p:nvPr>
        </p:nvSpPr>
        <p:spPr>
          <a:xfrm>
            <a:off x="476250" y="5221812"/>
            <a:ext cx="1924050" cy="627864"/>
          </a:xfrm>
        </p:spPr>
        <p:txBody>
          <a:bodyPr/>
          <a:lstStyle>
            <a:lvl1pPr marL="0" indent="0">
              <a:buNone/>
              <a:defRPr/>
            </a:lvl1pPr>
          </a:lstStyle>
          <a:p>
            <a:pPr lvl="0"/>
            <a:endParaRPr lang="en-GB" dirty="0"/>
          </a:p>
        </p:txBody>
      </p:sp>
      <p:sp>
        <p:nvSpPr>
          <p:cNvPr id="9" name="Content Placeholder 3">
            <a:extLst>
              <a:ext uri="{FF2B5EF4-FFF2-40B4-BE49-F238E27FC236}">
                <a16:creationId xmlns:a16="http://schemas.microsoft.com/office/drawing/2014/main" id="{2FF12FAC-F39A-46BB-9A9E-054A05D2E329}"/>
              </a:ext>
            </a:extLst>
          </p:cNvPr>
          <p:cNvSpPr>
            <a:spLocks noGrp="1"/>
          </p:cNvSpPr>
          <p:nvPr>
            <p:ph sz="quarter" idx="15"/>
          </p:nvPr>
        </p:nvSpPr>
        <p:spPr>
          <a:xfrm>
            <a:off x="476250" y="6118218"/>
            <a:ext cx="1924050" cy="627864"/>
          </a:xfrm>
        </p:spPr>
        <p:txBody>
          <a:bodyPr/>
          <a:lstStyle>
            <a:lvl1pPr marL="0" indent="0">
              <a:buNone/>
              <a:defRPr/>
            </a:lvl1pPr>
          </a:lstStyle>
          <a:p>
            <a:pPr lvl="0"/>
            <a:endParaRPr lang="en-GB" dirty="0"/>
          </a:p>
        </p:txBody>
      </p:sp>
      <p:sp>
        <p:nvSpPr>
          <p:cNvPr id="10" name="Content Placeholder 3">
            <a:extLst>
              <a:ext uri="{FF2B5EF4-FFF2-40B4-BE49-F238E27FC236}">
                <a16:creationId xmlns:a16="http://schemas.microsoft.com/office/drawing/2014/main" id="{32E16AC5-40FD-4AA7-94B5-732E8BE4CCC7}"/>
              </a:ext>
            </a:extLst>
          </p:cNvPr>
          <p:cNvSpPr>
            <a:spLocks noGrp="1"/>
          </p:cNvSpPr>
          <p:nvPr>
            <p:ph sz="quarter" idx="16"/>
          </p:nvPr>
        </p:nvSpPr>
        <p:spPr>
          <a:xfrm>
            <a:off x="2990850" y="1441657"/>
            <a:ext cx="1924050" cy="627864"/>
          </a:xfrm>
        </p:spPr>
        <p:txBody>
          <a:bodyPr/>
          <a:lstStyle>
            <a:lvl1pPr marL="0" indent="0">
              <a:buNone/>
              <a:defRPr/>
            </a:lvl1pPr>
          </a:lstStyle>
          <a:p>
            <a:pPr lvl="0"/>
            <a:endParaRPr lang="en-GB" dirty="0"/>
          </a:p>
        </p:txBody>
      </p:sp>
      <p:sp>
        <p:nvSpPr>
          <p:cNvPr id="11" name="Content Placeholder 3">
            <a:extLst>
              <a:ext uri="{FF2B5EF4-FFF2-40B4-BE49-F238E27FC236}">
                <a16:creationId xmlns:a16="http://schemas.microsoft.com/office/drawing/2014/main" id="{D8CDBC0C-F666-4585-9583-57DF327C728F}"/>
              </a:ext>
            </a:extLst>
          </p:cNvPr>
          <p:cNvSpPr>
            <a:spLocks noGrp="1"/>
          </p:cNvSpPr>
          <p:nvPr>
            <p:ph sz="quarter" idx="17"/>
          </p:nvPr>
        </p:nvSpPr>
        <p:spPr>
          <a:xfrm>
            <a:off x="2990850" y="2338063"/>
            <a:ext cx="1924050" cy="627864"/>
          </a:xfrm>
        </p:spPr>
        <p:txBody>
          <a:bodyPr/>
          <a:lstStyle>
            <a:lvl1pPr marL="0" indent="0">
              <a:buNone/>
              <a:defRPr/>
            </a:lvl1pPr>
          </a:lstStyle>
          <a:p>
            <a:pPr lvl="0"/>
            <a:endParaRPr lang="en-GB" dirty="0"/>
          </a:p>
        </p:txBody>
      </p:sp>
      <p:sp>
        <p:nvSpPr>
          <p:cNvPr id="12" name="Content Placeholder 3">
            <a:extLst>
              <a:ext uri="{FF2B5EF4-FFF2-40B4-BE49-F238E27FC236}">
                <a16:creationId xmlns:a16="http://schemas.microsoft.com/office/drawing/2014/main" id="{C1B022F6-75F8-4E2E-8A61-9C3850F89894}"/>
              </a:ext>
            </a:extLst>
          </p:cNvPr>
          <p:cNvSpPr>
            <a:spLocks noGrp="1"/>
          </p:cNvSpPr>
          <p:nvPr>
            <p:ph sz="quarter" idx="18"/>
          </p:nvPr>
        </p:nvSpPr>
        <p:spPr>
          <a:xfrm>
            <a:off x="2990850" y="3251407"/>
            <a:ext cx="1924050" cy="627864"/>
          </a:xfrm>
        </p:spPr>
        <p:txBody>
          <a:bodyPr/>
          <a:lstStyle>
            <a:lvl1pPr marL="0" indent="0">
              <a:buNone/>
              <a:defRPr/>
            </a:lvl1pPr>
          </a:lstStyle>
          <a:p>
            <a:pPr lvl="0"/>
            <a:endParaRPr lang="en-GB" dirty="0"/>
          </a:p>
        </p:txBody>
      </p:sp>
      <p:sp>
        <p:nvSpPr>
          <p:cNvPr id="13" name="Content Placeholder 3">
            <a:extLst>
              <a:ext uri="{FF2B5EF4-FFF2-40B4-BE49-F238E27FC236}">
                <a16:creationId xmlns:a16="http://schemas.microsoft.com/office/drawing/2014/main" id="{C546C6AC-9DF3-448E-A6A6-5ED993C2CFD2}"/>
              </a:ext>
            </a:extLst>
          </p:cNvPr>
          <p:cNvSpPr>
            <a:spLocks noGrp="1"/>
          </p:cNvSpPr>
          <p:nvPr>
            <p:ph sz="quarter" idx="19"/>
          </p:nvPr>
        </p:nvSpPr>
        <p:spPr>
          <a:xfrm>
            <a:off x="2990850" y="4147813"/>
            <a:ext cx="1924050" cy="627864"/>
          </a:xfrm>
        </p:spPr>
        <p:txBody>
          <a:bodyPr/>
          <a:lstStyle>
            <a:lvl1pPr marL="0" indent="0">
              <a:buNone/>
              <a:defRPr/>
            </a:lvl1pPr>
          </a:lstStyle>
          <a:p>
            <a:pPr lvl="0"/>
            <a:endParaRPr lang="en-GB" dirty="0"/>
          </a:p>
        </p:txBody>
      </p:sp>
      <p:sp>
        <p:nvSpPr>
          <p:cNvPr id="14" name="Content Placeholder 3">
            <a:extLst>
              <a:ext uri="{FF2B5EF4-FFF2-40B4-BE49-F238E27FC236}">
                <a16:creationId xmlns:a16="http://schemas.microsoft.com/office/drawing/2014/main" id="{8817A646-7776-4C91-878D-A4CDE6438348}"/>
              </a:ext>
            </a:extLst>
          </p:cNvPr>
          <p:cNvSpPr>
            <a:spLocks noGrp="1"/>
          </p:cNvSpPr>
          <p:nvPr>
            <p:ph sz="quarter" idx="20"/>
          </p:nvPr>
        </p:nvSpPr>
        <p:spPr>
          <a:xfrm>
            <a:off x="2990850" y="5044219"/>
            <a:ext cx="1924050" cy="627864"/>
          </a:xfrm>
        </p:spPr>
        <p:txBody>
          <a:bodyPr/>
          <a:lstStyle>
            <a:lvl1pPr marL="0" indent="0">
              <a:buNone/>
              <a:defRPr/>
            </a:lvl1pPr>
          </a:lstStyle>
          <a:p>
            <a:pPr lvl="0"/>
            <a:endParaRPr lang="en-GB" dirty="0"/>
          </a:p>
        </p:txBody>
      </p:sp>
      <p:sp>
        <p:nvSpPr>
          <p:cNvPr id="15" name="Content Placeholder 3">
            <a:extLst>
              <a:ext uri="{FF2B5EF4-FFF2-40B4-BE49-F238E27FC236}">
                <a16:creationId xmlns:a16="http://schemas.microsoft.com/office/drawing/2014/main" id="{0A89B66C-7735-44C4-94C9-0C98991C4BBE}"/>
              </a:ext>
            </a:extLst>
          </p:cNvPr>
          <p:cNvSpPr>
            <a:spLocks noGrp="1"/>
          </p:cNvSpPr>
          <p:nvPr>
            <p:ph sz="quarter" idx="21"/>
          </p:nvPr>
        </p:nvSpPr>
        <p:spPr>
          <a:xfrm>
            <a:off x="2990850" y="5940625"/>
            <a:ext cx="1924050" cy="627864"/>
          </a:xfrm>
        </p:spPr>
        <p:txBody>
          <a:bodyPr/>
          <a:lstStyle>
            <a:lvl1pPr marL="0" indent="0">
              <a:buNone/>
              <a:defRPr/>
            </a:lvl1pPr>
          </a:lstStyle>
          <a:p>
            <a:pPr lvl="0"/>
            <a:endParaRPr lang="en-GB" dirty="0"/>
          </a:p>
        </p:txBody>
      </p:sp>
      <p:sp>
        <p:nvSpPr>
          <p:cNvPr id="18" name="Content Placeholder 3">
            <a:extLst>
              <a:ext uri="{FF2B5EF4-FFF2-40B4-BE49-F238E27FC236}">
                <a16:creationId xmlns:a16="http://schemas.microsoft.com/office/drawing/2014/main" id="{D5E1387D-770C-4460-B4DA-81589E6DFFEE}"/>
              </a:ext>
            </a:extLst>
          </p:cNvPr>
          <p:cNvSpPr>
            <a:spLocks noGrp="1"/>
          </p:cNvSpPr>
          <p:nvPr>
            <p:ph sz="quarter" idx="22"/>
          </p:nvPr>
        </p:nvSpPr>
        <p:spPr>
          <a:xfrm>
            <a:off x="5505450" y="4907880"/>
            <a:ext cx="1924050" cy="627864"/>
          </a:xfrm>
        </p:spPr>
        <p:txBody>
          <a:bodyPr/>
          <a:lstStyle>
            <a:lvl1pPr marL="0" indent="0">
              <a:buNone/>
              <a:defRPr/>
            </a:lvl1pPr>
          </a:lstStyle>
          <a:p>
            <a:pPr lvl="0"/>
            <a:endParaRPr lang="en-GB" dirty="0"/>
          </a:p>
        </p:txBody>
      </p:sp>
      <p:sp>
        <p:nvSpPr>
          <p:cNvPr id="19" name="Content Placeholder 3">
            <a:extLst>
              <a:ext uri="{FF2B5EF4-FFF2-40B4-BE49-F238E27FC236}">
                <a16:creationId xmlns:a16="http://schemas.microsoft.com/office/drawing/2014/main" id="{2B5A8000-903C-4D28-B494-65563A96C3A3}"/>
              </a:ext>
            </a:extLst>
          </p:cNvPr>
          <p:cNvSpPr>
            <a:spLocks noGrp="1"/>
          </p:cNvSpPr>
          <p:nvPr>
            <p:ph sz="quarter" idx="23"/>
          </p:nvPr>
        </p:nvSpPr>
        <p:spPr>
          <a:xfrm>
            <a:off x="5505450" y="5804286"/>
            <a:ext cx="1924050" cy="627864"/>
          </a:xfrm>
        </p:spPr>
        <p:txBody>
          <a:bodyPr/>
          <a:lstStyle>
            <a:lvl1pPr marL="0" indent="0">
              <a:buNone/>
              <a:defRPr/>
            </a:lvl1pPr>
          </a:lstStyle>
          <a:p>
            <a:pPr lvl="0"/>
            <a:endParaRPr lang="en-GB" dirty="0"/>
          </a:p>
        </p:txBody>
      </p:sp>
      <p:pic>
        <p:nvPicPr>
          <p:cNvPr id="23" name="Picture 22">
            <a:extLst>
              <a:ext uri="{FF2B5EF4-FFF2-40B4-BE49-F238E27FC236}">
                <a16:creationId xmlns:a16="http://schemas.microsoft.com/office/drawing/2014/main" id="{69599658-0695-44B2-A129-090E55AA5F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0444" y="2995296"/>
            <a:ext cx="366944" cy="366944"/>
          </a:xfrm>
          <a:prstGeom prst="rect">
            <a:avLst/>
          </a:prstGeom>
        </p:spPr>
      </p:pic>
      <p:pic>
        <p:nvPicPr>
          <p:cNvPr id="24" name="Picture 2">
            <a:extLst>
              <a:ext uri="{FF2B5EF4-FFF2-40B4-BE49-F238E27FC236}">
                <a16:creationId xmlns:a16="http://schemas.microsoft.com/office/drawing/2014/main" id="{21261E87-4D23-4E2B-9394-41A9C62761E9}"/>
              </a:ext>
              <a:ext uri="{C183D7F6-B498-43B3-948B-1728B52AA6E4}">
                <adec:decorative xmlns:adec="http://schemas.microsoft.com/office/drawing/2017/decorative" val="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0609" y="5143182"/>
            <a:ext cx="342102" cy="342102"/>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A227601-32EA-4A85-88D6-D31608B05BED}"/>
              </a:ext>
              <a:ext uri="{C183D7F6-B498-43B3-948B-1728B52AA6E4}">
                <adec:decorative xmlns:adec="http://schemas.microsoft.com/office/drawing/2017/decorative" val="1"/>
              </a:ext>
            </a:extLst>
          </p:cNvPr>
          <p:cNvSpPr/>
          <p:nvPr userDrawn="1"/>
        </p:nvSpPr>
        <p:spPr bwMode="auto">
          <a:xfrm>
            <a:off x="4040777" y="63957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543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00"/>
                                  </p:stCondLst>
                                  <p:childTnLst>
                                    <p:animMotion origin="layout" path="M 8.33333E-7 4.07407E-6 L 8.33333E-7 0.03541 " pathEditMode="relative" rAng="0" ptsTypes="AA">
                                      <p:cBhvr>
                                        <p:cTn id="9" dur="500" spd="-100000" fill="hold"/>
                                        <p:tgtEl>
                                          <p:spTgt spid="23"/>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200"/>
                                  </p:stCondLst>
                                  <p:childTnLst>
                                    <p:animMotion origin="layout" path="M -1.04167E-6 -2.59259E-6 L -1.04167E-6 0.03542 " pathEditMode="relative" rAng="0" ptsTypes="AA">
                                      <p:cBhvr>
                                        <p:cTn id="14" dur="5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703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4696750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551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85629735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5965333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6723368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1890852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61126321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361604974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3362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687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5955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0382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23070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09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1F10C397-2AE0-4E09-A9E0-8B519FC4EFE5}"/>
              </a:ext>
            </a:extLst>
          </p:cNvPr>
          <p:cNvSpPr>
            <a:spLocks noGrp="1"/>
          </p:cNvSpPr>
          <p:nvPr>
            <p:ph sz="quarter" idx="11"/>
          </p:nvPr>
        </p:nvSpPr>
        <p:spPr>
          <a:xfrm>
            <a:off x="731838" y="4233863"/>
            <a:ext cx="1955800" cy="627864"/>
          </a:xfrm>
        </p:spPr>
        <p:txBody>
          <a:bodyPr/>
          <a:lstStyle>
            <a:lvl1pPr marL="0" indent="0">
              <a:buNone/>
              <a:defRPr/>
            </a:lvl1pPr>
          </a:lstStyle>
          <a:p>
            <a:pPr lvl="0"/>
            <a:endParaRPr lang="en-GB" dirty="0"/>
          </a:p>
        </p:txBody>
      </p:sp>
      <p:sp>
        <p:nvSpPr>
          <p:cNvPr id="6" name="Content Placeholder 2">
            <a:extLst>
              <a:ext uri="{FF2B5EF4-FFF2-40B4-BE49-F238E27FC236}">
                <a16:creationId xmlns:a16="http://schemas.microsoft.com/office/drawing/2014/main" id="{F04BDE92-835B-4B08-8253-61162DFEE6BB}"/>
              </a:ext>
            </a:extLst>
          </p:cNvPr>
          <p:cNvSpPr>
            <a:spLocks noGrp="1"/>
          </p:cNvSpPr>
          <p:nvPr>
            <p:ph sz="quarter" idx="12"/>
          </p:nvPr>
        </p:nvSpPr>
        <p:spPr>
          <a:xfrm>
            <a:off x="731838" y="5041043"/>
            <a:ext cx="1955800" cy="627864"/>
          </a:xfrm>
        </p:spPr>
        <p:txBody>
          <a:bodyPr/>
          <a:lstStyle>
            <a:lvl1pPr marL="0" indent="0">
              <a:buNone/>
              <a:defRPr/>
            </a:lvl1pPr>
          </a:lstStyle>
          <a:p>
            <a:pPr lvl="0"/>
            <a:endParaRPr lang="en-GB" dirty="0"/>
          </a:p>
        </p:txBody>
      </p:sp>
      <p:sp>
        <p:nvSpPr>
          <p:cNvPr id="8" name="Content Placeholder 2">
            <a:extLst>
              <a:ext uri="{FF2B5EF4-FFF2-40B4-BE49-F238E27FC236}">
                <a16:creationId xmlns:a16="http://schemas.microsoft.com/office/drawing/2014/main" id="{C3F52DD8-E260-4B76-8008-678184FC90B7}"/>
              </a:ext>
            </a:extLst>
          </p:cNvPr>
          <p:cNvSpPr>
            <a:spLocks noGrp="1"/>
          </p:cNvSpPr>
          <p:nvPr>
            <p:ph sz="quarter" idx="13"/>
          </p:nvPr>
        </p:nvSpPr>
        <p:spPr>
          <a:xfrm>
            <a:off x="3360152" y="4233863"/>
            <a:ext cx="1955800" cy="627864"/>
          </a:xfrm>
        </p:spPr>
        <p:txBody>
          <a:bodyPr/>
          <a:lstStyle>
            <a:lvl1pPr marL="0" indent="0">
              <a:buNone/>
              <a:defRPr/>
            </a:lvl1pPr>
          </a:lstStyle>
          <a:p>
            <a:pPr lvl="0"/>
            <a:endParaRPr lang="en-GB" dirty="0"/>
          </a:p>
        </p:txBody>
      </p:sp>
      <p:sp>
        <p:nvSpPr>
          <p:cNvPr id="9" name="Content Placeholder 2">
            <a:extLst>
              <a:ext uri="{FF2B5EF4-FFF2-40B4-BE49-F238E27FC236}">
                <a16:creationId xmlns:a16="http://schemas.microsoft.com/office/drawing/2014/main" id="{C6694FC8-7FDE-4ABE-AB20-28DAAB57434E}"/>
              </a:ext>
            </a:extLst>
          </p:cNvPr>
          <p:cNvSpPr>
            <a:spLocks noGrp="1"/>
          </p:cNvSpPr>
          <p:nvPr>
            <p:ph sz="quarter" idx="14"/>
          </p:nvPr>
        </p:nvSpPr>
        <p:spPr>
          <a:xfrm>
            <a:off x="3360152" y="5041043"/>
            <a:ext cx="1955800" cy="627864"/>
          </a:xfrm>
        </p:spPr>
        <p:txBody>
          <a:bodyPr/>
          <a:lstStyle>
            <a:lvl1pPr marL="0" indent="0">
              <a:buNone/>
              <a:defRPr/>
            </a:lvl1pPr>
          </a:lstStyle>
          <a:p>
            <a:pPr lvl="0"/>
            <a:endParaRPr lang="en-GB" dirty="0"/>
          </a:p>
        </p:txBody>
      </p:sp>
      <p:sp>
        <p:nvSpPr>
          <p:cNvPr id="10" name="Content Placeholder 2">
            <a:extLst>
              <a:ext uri="{FF2B5EF4-FFF2-40B4-BE49-F238E27FC236}">
                <a16:creationId xmlns:a16="http://schemas.microsoft.com/office/drawing/2014/main" id="{B7FCF7C2-24E1-49E9-897F-A24FD356ACFD}"/>
              </a:ext>
            </a:extLst>
          </p:cNvPr>
          <p:cNvSpPr>
            <a:spLocks noGrp="1"/>
          </p:cNvSpPr>
          <p:nvPr>
            <p:ph sz="quarter" idx="15"/>
          </p:nvPr>
        </p:nvSpPr>
        <p:spPr>
          <a:xfrm>
            <a:off x="5765728" y="4233863"/>
            <a:ext cx="1955800" cy="627864"/>
          </a:xfrm>
        </p:spPr>
        <p:txBody>
          <a:bodyPr/>
          <a:lstStyle>
            <a:lvl1pPr marL="0" indent="0">
              <a:buNone/>
              <a:defRPr/>
            </a:lvl1pPr>
          </a:lstStyle>
          <a:p>
            <a:pPr lvl="0"/>
            <a:endParaRPr lang="en-GB" dirty="0"/>
          </a:p>
        </p:txBody>
      </p:sp>
      <p:sp>
        <p:nvSpPr>
          <p:cNvPr id="11" name="Content Placeholder 2">
            <a:extLst>
              <a:ext uri="{FF2B5EF4-FFF2-40B4-BE49-F238E27FC236}">
                <a16:creationId xmlns:a16="http://schemas.microsoft.com/office/drawing/2014/main" id="{5788EEC4-2F36-4CC2-BB9D-A6196CE3E814}"/>
              </a:ext>
            </a:extLst>
          </p:cNvPr>
          <p:cNvSpPr>
            <a:spLocks noGrp="1"/>
          </p:cNvSpPr>
          <p:nvPr>
            <p:ph sz="quarter" idx="16"/>
          </p:nvPr>
        </p:nvSpPr>
        <p:spPr>
          <a:xfrm>
            <a:off x="5765728" y="5041043"/>
            <a:ext cx="1955800" cy="627864"/>
          </a:xfrm>
        </p:spPr>
        <p:txBody>
          <a:bodyPr/>
          <a:lstStyle>
            <a:lvl1pPr marL="0" indent="0">
              <a:buNone/>
              <a:defRPr/>
            </a:lvl1pPr>
          </a:lstStyle>
          <a:p>
            <a:pPr lvl="0"/>
            <a:endParaRPr lang="en-GB" dirty="0"/>
          </a:p>
        </p:txBody>
      </p:sp>
      <p:sp>
        <p:nvSpPr>
          <p:cNvPr id="5" name="Text Placeholder 4">
            <a:extLst>
              <a:ext uri="{FF2B5EF4-FFF2-40B4-BE49-F238E27FC236}">
                <a16:creationId xmlns:a16="http://schemas.microsoft.com/office/drawing/2014/main" id="{A059A8B3-F92E-4F6B-ACBD-D32BDBD10C12}"/>
              </a:ext>
            </a:extLst>
          </p:cNvPr>
          <p:cNvSpPr>
            <a:spLocks noGrp="1"/>
          </p:cNvSpPr>
          <p:nvPr>
            <p:ph type="body" sz="quarter" idx="17"/>
          </p:nvPr>
        </p:nvSpPr>
        <p:spPr>
          <a:xfrm>
            <a:off x="7086600" y="2335213"/>
            <a:ext cx="3438525" cy="1511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159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rcRect/>
          <a:stretch/>
        </p:blipFill>
        <p:spPr bwMode="invGray">
          <a:xfrm>
            <a:off x="1"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3206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8108">
                      <a:schemeClr val="accent1"/>
                    </a:gs>
                    <a:gs pos="61000">
                      <a:schemeClr val="accent1"/>
                    </a:gs>
                  </a:gsLst>
                  <a:lin ang="5400000" scaled="1"/>
                </a:gradFill>
                <a:latin typeface="+mj-lt"/>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16216">
                      <a:schemeClr val="tx1"/>
                    </a:gs>
                    <a:gs pos="31000">
                      <a:schemeClr val="tx1"/>
                    </a:gs>
                  </a:gsLst>
                  <a:lin ang="5400000" scaled="1"/>
                </a:gradFill>
                <a:latin typeface="Segoe UI Semibold" panose="020B0702040204020203" pitchFamily="34" charset="0"/>
                <a:cs typeface="Segoe UI Semibold" panose="020B07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60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16216">
                      <a:schemeClr val="tx1"/>
                    </a:gs>
                    <a:gs pos="31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16216">
                      <a:schemeClr val="tx1"/>
                    </a:gs>
                    <a:gs pos="31000">
                      <a:schemeClr val="tx1"/>
                    </a:gs>
                  </a:gsLst>
                  <a:lin ang="5400000" scaled="1"/>
                </a:gradFill>
              </a:defRPr>
            </a:lvl1pPr>
            <a:lvl2pPr>
              <a:defRPr>
                <a:gradFill>
                  <a:gsLst>
                    <a:gs pos="16216">
                      <a:schemeClr val="tx1"/>
                    </a:gs>
                    <a:gs pos="31000">
                      <a:schemeClr val="tx1"/>
                    </a:gs>
                  </a:gsLst>
                  <a:lin ang="5400000" scaled="1"/>
                </a:gradFill>
              </a:defRPr>
            </a:lvl2pPr>
            <a:lvl3pPr>
              <a:defRPr>
                <a:gradFill>
                  <a:gsLst>
                    <a:gs pos="16216">
                      <a:schemeClr val="tx1"/>
                    </a:gs>
                    <a:gs pos="31000">
                      <a:schemeClr val="tx1"/>
                    </a:gs>
                  </a:gsLst>
                  <a:lin ang="5400000" scaled="1"/>
                </a:gradFill>
              </a:defRPr>
            </a:lvl3pPr>
            <a:lvl4pPr>
              <a:defRPr>
                <a:gradFill>
                  <a:gsLst>
                    <a:gs pos="16216">
                      <a:schemeClr val="tx1"/>
                    </a:gs>
                    <a:gs pos="31000">
                      <a:schemeClr val="tx1"/>
                    </a:gs>
                  </a:gsLst>
                  <a:lin ang="5400000" scaled="1"/>
                </a:gradFill>
              </a:defRPr>
            </a:lvl4pPr>
            <a:lvl5pPr>
              <a:defRPr>
                <a:gradFill>
                  <a:gsLst>
                    <a:gs pos="16216">
                      <a:schemeClr val="tx1"/>
                    </a:gs>
                    <a:gs pos="31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4083351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87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75387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bold" panose="020B0702040204020203" pitchFamily="34" charset="0"/>
                <a:cs typeface="Segoe UI Semibold" panose="020B07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bold" panose="020B0702040204020203" pitchFamily="34" charset="0"/>
                <a:cs typeface="Segoe UI Semibold" panose="020B07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1311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11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7022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640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2212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899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4428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501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0580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27632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Segoe UI Semibold" panose="020B07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66326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8013935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25080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3529426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84751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0418420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1315197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6271976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662211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9996963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7443215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7365521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658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907708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8178786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553633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11552186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7263787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Segoe UI Semibold" panose="020B0702040204020203" pitchFamily="34" charset="0"/>
                <a:cs typeface="Segoe UI Semibold" panose="020B07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2007559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39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99523" cy="153888"/>
          </a:xfrm>
          <a:prstGeom prst="rect">
            <a:avLst/>
          </a:prstGeom>
          <a:noFill/>
        </p:spPr>
        <p:txBody>
          <a:bodyPr wrap="none" lIns="0" tIns="0" rIns="0" bIns="0" rtlCol="0">
            <a:spAutoFit/>
          </a:bodyPr>
          <a:lstStyle/>
          <a:p>
            <a:pPr algn="l"/>
            <a:r>
              <a:rPr lang="en-US" sz="1000">
                <a:solidFill>
                  <a:srgbClr val="A3A3A3"/>
                </a:solidFill>
                <a:latin typeface="Segoe UI Semibold" panose="020B0702040204020203" pitchFamily="34" charset="0"/>
              </a:rPr>
              <a:t>ELT layout</a:t>
            </a:r>
          </a:p>
        </p:txBody>
      </p:sp>
    </p:spTree>
    <p:extLst>
      <p:ext uri="{BB962C8B-B14F-4D97-AF65-F5344CB8AC3E}">
        <p14:creationId xmlns:p14="http://schemas.microsoft.com/office/powerpoint/2010/main" val="36899154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775546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70820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1115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Segoe UI Semibold" panose="020B0702040204020203" pitchFamily="34" charset="0"/>
                <a:cs typeface="Segoe UI Semibold" panose="020B07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66941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Segoe UI Semibold" panose="020B0702040204020203" pitchFamily="34" charset="0"/>
                <a:cs typeface="Segoe UI Semibold" panose="020B07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078832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21824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3102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Segoe UI Semibold" panose="020B0702040204020203" pitchFamily="34" charset="0"/>
              </a:defRPr>
            </a:lvl1pPr>
          </a:lstStyle>
          <a:p>
            <a:pPr lvl="0"/>
            <a:r>
              <a:rPr lang="en-US"/>
              <a:t>Speaker name</a:t>
            </a:r>
          </a:p>
        </p:txBody>
      </p:sp>
    </p:spTree>
    <p:extLst>
      <p:ext uri="{BB962C8B-B14F-4D97-AF65-F5344CB8AC3E}">
        <p14:creationId xmlns:p14="http://schemas.microsoft.com/office/powerpoint/2010/main" val="177431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794755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51799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253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522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585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1493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4735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latin typeface="Segoe UI Semibold" panose="020B0702040204020203" pitchFamily="34" charset="0"/>
                <a:cs typeface="Segoe UI Semibold" panose="020B0702040204020203"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AA29D27E-D775-4E89-A280-75E4E51172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77192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UI Semibold" panose="020B0702040204020203" pitchFamily="34" charset="0"/>
              </a:defRPr>
            </a:lvl1pPr>
            <a:lvl2pPr>
              <a:defRPr sz="2800">
                <a:latin typeface="Segoe UI Semibold" panose="020B0702040204020203" pitchFamily="34" charset="0"/>
              </a:defRPr>
            </a:lvl2pPr>
            <a:lvl3pPr>
              <a:defRPr sz="2400">
                <a:latin typeface="Segoe UI Semibold" panose="020B0702040204020203" pitchFamily="34" charset="0"/>
              </a:defRPr>
            </a:lvl3pPr>
            <a:lvl4pPr>
              <a:defRPr sz="2000">
                <a:latin typeface="Segoe UI Semibold" panose="020B0702040204020203" pitchFamily="34" charset="0"/>
              </a:defRPr>
            </a:lvl4pPr>
            <a:lvl5pPr>
              <a:defRPr sz="1800">
                <a:latin typeface="Segoe UI Semibold" panose="020B07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Next:</a:t>
            </a:r>
          </a:p>
        </p:txBody>
      </p:sp>
    </p:spTree>
    <p:extLst>
      <p:ext uri="{BB962C8B-B14F-4D97-AF65-F5344CB8AC3E}">
        <p14:creationId xmlns:p14="http://schemas.microsoft.com/office/powerpoint/2010/main" val="36828981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3050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Semibold" panose="020B0702040204020203" pitchFamily="34" charset="0"/>
                <a:cs typeface="Segoe UI Semibold" panose="020B07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37045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3/28/2022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5737145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1835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and Content-Confidentai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16216">
                      <a:schemeClr val="tx1"/>
                    </a:gs>
                    <a:gs pos="31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16216">
                      <a:schemeClr val="tx1"/>
                    </a:gs>
                    <a:gs pos="31000">
                      <a:schemeClr val="tx1"/>
                    </a:gs>
                  </a:gsLst>
                  <a:lin ang="5400000" scaled="1"/>
                </a:gradFill>
              </a:defRPr>
            </a:lvl1pPr>
            <a:lvl2pPr>
              <a:defRPr>
                <a:gradFill>
                  <a:gsLst>
                    <a:gs pos="16216">
                      <a:schemeClr val="tx1"/>
                    </a:gs>
                    <a:gs pos="31000">
                      <a:schemeClr val="tx1"/>
                    </a:gs>
                  </a:gsLst>
                  <a:lin ang="5400000" scaled="1"/>
                </a:gradFill>
              </a:defRPr>
            </a:lvl2pPr>
            <a:lvl3pPr>
              <a:defRPr>
                <a:gradFill>
                  <a:gsLst>
                    <a:gs pos="16216">
                      <a:schemeClr val="tx1"/>
                    </a:gs>
                    <a:gs pos="31000">
                      <a:schemeClr val="tx1"/>
                    </a:gs>
                  </a:gsLst>
                  <a:lin ang="5400000" scaled="1"/>
                </a:gradFill>
              </a:defRPr>
            </a:lvl3pPr>
            <a:lvl4pPr>
              <a:defRPr>
                <a:gradFill>
                  <a:gsLst>
                    <a:gs pos="16216">
                      <a:schemeClr val="tx1"/>
                    </a:gs>
                    <a:gs pos="31000">
                      <a:schemeClr val="tx1"/>
                    </a:gs>
                  </a:gsLst>
                  <a:lin ang="5400000" scaled="1"/>
                </a:gradFill>
              </a:defRPr>
            </a:lvl4pPr>
            <a:lvl5pPr>
              <a:defRPr>
                <a:gradFill>
                  <a:gsLst>
                    <a:gs pos="16216">
                      <a:schemeClr val="tx1"/>
                    </a:gs>
                    <a:gs pos="31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9952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Semibold" panose="020B0702040204020203" pitchFamily="34" charset="0"/>
                <a:ea typeface="+mn-ea"/>
                <a:cs typeface="+mn-cs"/>
              </a:rPr>
              <a:t>ELT layout</a:t>
            </a:r>
          </a:p>
        </p:txBody>
      </p:sp>
      <p:sp>
        <p:nvSpPr>
          <p:cNvPr id="3" name="TextBox 2">
            <a:extLst>
              <a:ext uri="{FF2B5EF4-FFF2-40B4-BE49-F238E27FC236}">
                <a16:creationId xmlns:a16="http://schemas.microsoft.com/office/drawing/2014/main" id="{EEFF5158-629C-4EA9-AC36-6D5D4B3BD204}"/>
              </a:ext>
            </a:extLst>
          </p:cNvPr>
          <p:cNvSpPr txBox="1"/>
          <p:nvPr userDrawn="1"/>
        </p:nvSpPr>
        <p:spPr>
          <a:xfrm>
            <a:off x="4468945" y="6523567"/>
            <a:ext cx="324934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Microsoft Confidential</a:t>
            </a:r>
          </a:p>
        </p:txBody>
      </p:sp>
    </p:spTree>
    <p:extLst>
      <p:ext uri="{BB962C8B-B14F-4D97-AF65-F5344CB8AC3E}">
        <p14:creationId xmlns:p14="http://schemas.microsoft.com/office/powerpoint/2010/main" val="556847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0870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135679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97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279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7278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4628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445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367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895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863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89854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986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90653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02197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5098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48796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0424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9000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2942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31219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3972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41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1690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794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9399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4509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51011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76685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485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572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7336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23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96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335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186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08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87118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63833965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938D-D073-4F9B-B741-5A2B0F7BF6E5}"/>
              </a:ext>
            </a:extLst>
          </p:cNvPr>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4BA659FB-A4C2-4BBC-9942-25EE0EFCB223}"/>
              </a:ext>
            </a:extLst>
          </p:cNvPr>
          <p:cNvSpPr>
            <a:spLocks noGrp="1"/>
          </p:cNvSpPr>
          <p:nvPr>
            <p:ph sz="quarter" idx="10"/>
          </p:nvPr>
        </p:nvSpPr>
        <p:spPr>
          <a:xfrm>
            <a:off x="588963" y="1625600"/>
            <a:ext cx="2009775" cy="430887"/>
          </a:xfrm>
        </p:spPr>
        <p:txBody>
          <a:bodyPr/>
          <a:lstStyle/>
          <a:p>
            <a:pPr lvl="0"/>
            <a:r>
              <a:rPr lang="en-US" dirty="0"/>
              <a:t>Click to</a:t>
            </a:r>
          </a:p>
        </p:txBody>
      </p:sp>
      <p:sp>
        <p:nvSpPr>
          <p:cNvPr id="11" name="Content Placeholder 10">
            <a:extLst>
              <a:ext uri="{FF2B5EF4-FFF2-40B4-BE49-F238E27FC236}">
                <a16:creationId xmlns:a16="http://schemas.microsoft.com/office/drawing/2014/main" id="{0E64ED87-2F3A-4263-8D94-A91CD6F9C0CF}"/>
              </a:ext>
            </a:extLst>
          </p:cNvPr>
          <p:cNvSpPr>
            <a:spLocks noGrp="1"/>
          </p:cNvSpPr>
          <p:nvPr>
            <p:ph sz="quarter" idx="11"/>
          </p:nvPr>
        </p:nvSpPr>
        <p:spPr>
          <a:xfrm>
            <a:off x="3163888" y="1625600"/>
            <a:ext cx="2009775" cy="430213"/>
          </a:xfrm>
        </p:spPr>
        <p:txBody>
          <a:bodyPr/>
          <a:lstStyle/>
          <a:p>
            <a:pPr lvl="0"/>
            <a:r>
              <a:rPr lang="en-US" dirty="0"/>
              <a:t>Click to</a:t>
            </a:r>
          </a:p>
        </p:txBody>
      </p:sp>
      <p:sp>
        <p:nvSpPr>
          <p:cNvPr id="13" name="Content Placeholder 12">
            <a:extLst>
              <a:ext uri="{FF2B5EF4-FFF2-40B4-BE49-F238E27FC236}">
                <a16:creationId xmlns:a16="http://schemas.microsoft.com/office/drawing/2014/main" id="{F58EEF3E-7614-4B09-AB7D-59294A04C244}"/>
              </a:ext>
            </a:extLst>
          </p:cNvPr>
          <p:cNvSpPr>
            <a:spLocks noGrp="1"/>
          </p:cNvSpPr>
          <p:nvPr>
            <p:ph sz="quarter" idx="12"/>
          </p:nvPr>
        </p:nvSpPr>
        <p:spPr>
          <a:xfrm>
            <a:off x="5718175" y="1625600"/>
            <a:ext cx="1582738" cy="430213"/>
          </a:xfrm>
        </p:spPr>
        <p:txBody>
          <a:bodyPr/>
          <a:lstStyle/>
          <a:p>
            <a:pPr lvl="0"/>
            <a:r>
              <a:rPr lang="en-US" dirty="0"/>
              <a:t>Click to</a:t>
            </a:r>
          </a:p>
        </p:txBody>
      </p:sp>
      <p:sp>
        <p:nvSpPr>
          <p:cNvPr id="15" name="Content Placeholder 14">
            <a:extLst>
              <a:ext uri="{FF2B5EF4-FFF2-40B4-BE49-F238E27FC236}">
                <a16:creationId xmlns:a16="http://schemas.microsoft.com/office/drawing/2014/main" id="{7C648A5F-085C-45AE-A559-E3FD7BDFCCD1}"/>
              </a:ext>
            </a:extLst>
          </p:cNvPr>
          <p:cNvSpPr>
            <a:spLocks noGrp="1"/>
          </p:cNvSpPr>
          <p:nvPr>
            <p:ph sz="quarter" idx="13"/>
          </p:nvPr>
        </p:nvSpPr>
        <p:spPr>
          <a:xfrm>
            <a:off x="7750175" y="1625600"/>
            <a:ext cx="1335088" cy="430213"/>
          </a:xfrm>
        </p:spPr>
        <p:txBody>
          <a:bodyPr/>
          <a:lstStyle/>
          <a:p>
            <a:pPr lvl="0"/>
            <a:r>
              <a:rPr lang="en-US" dirty="0"/>
              <a:t>Click</a:t>
            </a:r>
          </a:p>
        </p:txBody>
      </p:sp>
      <p:sp>
        <p:nvSpPr>
          <p:cNvPr id="17" name="Content Placeholder 16">
            <a:extLst>
              <a:ext uri="{FF2B5EF4-FFF2-40B4-BE49-F238E27FC236}">
                <a16:creationId xmlns:a16="http://schemas.microsoft.com/office/drawing/2014/main" id="{F3EFFEDE-8C1D-4BD8-A3C9-43A8EB9CDB56}"/>
              </a:ext>
            </a:extLst>
          </p:cNvPr>
          <p:cNvSpPr>
            <a:spLocks noGrp="1"/>
          </p:cNvSpPr>
          <p:nvPr>
            <p:ph sz="quarter" idx="14"/>
          </p:nvPr>
        </p:nvSpPr>
        <p:spPr>
          <a:xfrm>
            <a:off x="9521825" y="1625600"/>
            <a:ext cx="2081213" cy="430213"/>
          </a:xfrm>
        </p:spPr>
        <p:txBody>
          <a:bodyPr/>
          <a:lstStyle/>
          <a:p>
            <a:pPr lvl="0"/>
            <a:r>
              <a:rPr lang="en-US" dirty="0"/>
              <a:t>Click to</a:t>
            </a:r>
          </a:p>
        </p:txBody>
      </p:sp>
      <p:sp>
        <p:nvSpPr>
          <p:cNvPr id="19" name="Content Placeholder 18">
            <a:extLst>
              <a:ext uri="{FF2B5EF4-FFF2-40B4-BE49-F238E27FC236}">
                <a16:creationId xmlns:a16="http://schemas.microsoft.com/office/drawing/2014/main" id="{5920BBBA-EFA4-4744-A235-0A162B0DFE1F}"/>
              </a:ext>
            </a:extLst>
          </p:cNvPr>
          <p:cNvSpPr>
            <a:spLocks noGrp="1"/>
          </p:cNvSpPr>
          <p:nvPr>
            <p:ph sz="quarter" idx="15"/>
          </p:nvPr>
        </p:nvSpPr>
        <p:spPr>
          <a:xfrm>
            <a:off x="588963" y="2481263"/>
            <a:ext cx="2009775" cy="431800"/>
          </a:xfrm>
        </p:spPr>
        <p:txBody>
          <a:bodyPr/>
          <a:lstStyle/>
          <a:p>
            <a:pPr lvl="0"/>
            <a:r>
              <a:rPr lang="en-US" dirty="0"/>
              <a:t>Click to</a:t>
            </a:r>
          </a:p>
        </p:txBody>
      </p:sp>
      <p:sp>
        <p:nvSpPr>
          <p:cNvPr id="21" name="Content Placeholder 20">
            <a:extLst>
              <a:ext uri="{FF2B5EF4-FFF2-40B4-BE49-F238E27FC236}">
                <a16:creationId xmlns:a16="http://schemas.microsoft.com/office/drawing/2014/main" id="{D99214A1-E502-4EC3-94BE-1C437A8D4F49}"/>
              </a:ext>
            </a:extLst>
          </p:cNvPr>
          <p:cNvSpPr>
            <a:spLocks noGrp="1"/>
          </p:cNvSpPr>
          <p:nvPr>
            <p:ph sz="quarter" idx="16"/>
          </p:nvPr>
        </p:nvSpPr>
        <p:spPr>
          <a:xfrm>
            <a:off x="3163888" y="2481263"/>
            <a:ext cx="2009775" cy="430212"/>
          </a:xfrm>
        </p:spPr>
        <p:txBody>
          <a:bodyPr/>
          <a:lstStyle/>
          <a:p>
            <a:pPr lvl="0"/>
            <a:r>
              <a:rPr lang="en-US" dirty="0"/>
              <a:t>Click to</a:t>
            </a:r>
          </a:p>
        </p:txBody>
      </p:sp>
      <p:sp>
        <p:nvSpPr>
          <p:cNvPr id="23" name="Content Placeholder 22">
            <a:extLst>
              <a:ext uri="{FF2B5EF4-FFF2-40B4-BE49-F238E27FC236}">
                <a16:creationId xmlns:a16="http://schemas.microsoft.com/office/drawing/2014/main" id="{454E0632-C887-4FC7-BEC1-6BEA7A375A41}"/>
              </a:ext>
            </a:extLst>
          </p:cNvPr>
          <p:cNvSpPr>
            <a:spLocks noGrp="1"/>
          </p:cNvSpPr>
          <p:nvPr>
            <p:ph sz="quarter" idx="17"/>
          </p:nvPr>
        </p:nvSpPr>
        <p:spPr>
          <a:xfrm>
            <a:off x="5718175" y="2481263"/>
            <a:ext cx="1582738" cy="430212"/>
          </a:xfrm>
        </p:spPr>
        <p:txBody>
          <a:bodyPr/>
          <a:lstStyle/>
          <a:p>
            <a:pPr lvl="0"/>
            <a:r>
              <a:rPr lang="en-US" dirty="0"/>
              <a:t>Click to</a:t>
            </a:r>
          </a:p>
        </p:txBody>
      </p:sp>
      <p:sp>
        <p:nvSpPr>
          <p:cNvPr id="25" name="Content Placeholder 24">
            <a:extLst>
              <a:ext uri="{FF2B5EF4-FFF2-40B4-BE49-F238E27FC236}">
                <a16:creationId xmlns:a16="http://schemas.microsoft.com/office/drawing/2014/main" id="{52859595-CFAD-49A7-9C71-EB77017B0476}"/>
              </a:ext>
            </a:extLst>
          </p:cNvPr>
          <p:cNvSpPr>
            <a:spLocks noGrp="1"/>
          </p:cNvSpPr>
          <p:nvPr>
            <p:ph sz="quarter" idx="18"/>
          </p:nvPr>
        </p:nvSpPr>
        <p:spPr>
          <a:xfrm>
            <a:off x="7750175" y="2481263"/>
            <a:ext cx="1335088" cy="430212"/>
          </a:xfrm>
        </p:spPr>
        <p:txBody>
          <a:bodyPr/>
          <a:lstStyle/>
          <a:p>
            <a:pPr lvl="0"/>
            <a:r>
              <a:rPr lang="en-US" dirty="0"/>
              <a:t>Click</a:t>
            </a:r>
          </a:p>
        </p:txBody>
      </p:sp>
      <p:sp>
        <p:nvSpPr>
          <p:cNvPr id="27" name="Content Placeholder 26">
            <a:extLst>
              <a:ext uri="{FF2B5EF4-FFF2-40B4-BE49-F238E27FC236}">
                <a16:creationId xmlns:a16="http://schemas.microsoft.com/office/drawing/2014/main" id="{E96A9FC8-A0F2-4D48-81FA-0ACF0AE6D158}"/>
              </a:ext>
            </a:extLst>
          </p:cNvPr>
          <p:cNvSpPr>
            <a:spLocks noGrp="1"/>
          </p:cNvSpPr>
          <p:nvPr>
            <p:ph sz="quarter" idx="19"/>
          </p:nvPr>
        </p:nvSpPr>
        <p:spPr>
          <a:xfrm>
            <a:off x="9521825" y="2481263"/>
            <a:ext cx="2081213" cy="430212"/>
          </a:xfrm>
        </p:spPr>
        <p:txBody>
          <a:bodyPr/>
          <a:lstStyle/>
          <a:p>
            <a:pPr lvl="0"/>
            <a:r>
              <a:rPr lang="en-US" dirty="0"/>
              <a:t>Click to</a:t>
            </a:r>
          </a:p>
        </p:txBody>
      </p:sp>
      <p:sp>
        <p:nvSpPr>
          <p:cNvPr id="29" name="Content Placeholder 28">
            <a:extLst>
              <a:ext uri="{FF2B5EF4-FFF2-40B4-BE49-F238E27FC236}">
                <a16:creationId xmlns:a16="http://schemas.microsoft.com/office/drawing/2014/main" id="{4CF7BB53-1BF5-4F63-BC39-E0C92780E6F3}"/>
              </a:ext>
            </a:extLst>
          </p:cNvPr>
          <p:cNvSpPr>
            <a:spLocks noGrp="1"/>
          </p:cNvSpPr>
          <p:nvPr>
            <p:ph sz="quarter" idx="20"/>
          </p:nvPr>
        </p:nvSpPr>
        <p:spPr>
          <a:xfrm>
            <a:off x="588963" y="3279775"/>
            <a:ext cx="2009775" cy="431800"/>
          </a:xfrm>
        </p:spPr>
        <p:txBody>
          <a:bodyPr/>
          <a:lstStyle/>
          <a:p>
            <a:pPr lvl="0"/>
            <a:r>
              <a:rPr lang="en-US" dirty="0"/>
              <a:t>Click to</a:t>
            </a:r>
          </a:p>
        </p:txBody>
      </p:sp>
      <p:sp>
        <p:nvSpPr>
          <p:cNvPr id="31" name="Content Placeholder 30">
            <a:extLst>
              <a:ext uri="{FF2B5EF4-FFF2-40B4-BE49-F238E27FC236}">
                <a16:creationId xmlns:a16="http://schemas.microsoft.com/office/drawing/2014/main" id="{C344F5D2-B990-4AA6-BF28-24F0E1AA184B}"/>
              </a:ext>
            </a:extLst>
          </p:cNvPr>
          <p:cNvSpPr>
            <a:spLocks noGrp="1"/>
          </p:cNvSpPr>
          <p:nvPr>
            <p:ph sz="quarter" idx="21"/>
          </p:nvPr>
        </p:nvSpPr>
        <p:spPr>
          <a:xfrm>
            <a:off x="3163888" y="3279775"/>
            <a:ext cx="2009775" cy="430213"/>
          </a:xfrm>
        </p:spPr>
        <p:txBody>
          <a:bodyPr/>
          <a:lstStyle/>
          <a:p>
            <a:pPr lvl="0"/>
            <a:r>
              <a:rPr lang="en-US" dirty="0"/>
              <a:t>Click to</a:t>
            </a:r>
          </a:p>
        </p:txBody>
      </p:sp>
      <p:sp>
        <p:nvSpPr>
          <p:cNvPr id="33" name="Content Placeholder 32">
            <a:extLst>
              <a:ext uri="{FF2B5EF4-FFF2-40B4-BE49-F238E27FC236}">
                <a16:creationId xmlns:a16="http://schemas.microsoft.com/office/drawing/2014/main" id="{78C49D2F-013A-4FBF-9677-355B5AAACC89}"/>
              </a:ext>
            </a:extLst>
          </p:cNvPr>
          <p:cNvSpPr>
            <a:spLocks noGrp="1"/>
          </p:cNvSpPr>
          <p:nvPr>
            <p:ph sz="quarter" idx="22"/>
          </p:nvPr>
        </p:nvSpPr>
        <p:spPr>
          <a:xfrm>
            <a:off x="5718175" y="3279775"/>
            <a:ext cx="1582738" cy="430213"/>
          </a:xfrm>
        </p:spPr>
        <p:txBody>
          <a:bodyPr/>
          <a:lstStyle/>
          <a:p>
            <a:pPr lvl="0"/>
            <a:r>
              <a:rPr lang="en-US" dirty="0"/>
              <a:t>Click to</a:t>
            </a:r>
          </a:p>
        </p:txBody>
      </p:sp>
      <p:sp>
        <p:nvSpPr>
          <p:cNvPr id="35" name="Content Placeholder 34">
            <a:extLst>
              <a:ext uri="{FF2B5EF4-FFF2-40B4-BE49-F238E27FC236}">
                <a16:creationId xmlns:a16="http://schemas.microsoft.com/office/drawing/2014/main" id="{16929122-EE81-42D4-93B8-9A3FBFA51D6F}"/>
              </a:ext>
            </a:extLst>
          </p:cNvPr>
          <p:cNvSpPr>
            <a:spLocks noGrp="1"/>
          </p:cNvSpPr>
          <p:nvPr>
            <p:ph sz="quarter" idx="23"/>
          </p:nvPr>
        </p:nvSpPr>
        <p:spPr>
          <a:xfrm>
            <a:off x="7750175" y="3279775"/>
            <a:ext cx="1335088" cy="430213"/>
          </a:xfrm>
        </p:spPr>
        <p:txBody>
          <a:bodyPr/>
          <a:lstStyle/>
          <a:p>
            <a:pPr lvl="0"/>
            <a:r>
              <a:rPr lang="en-US" dirty="0"/>
              <a:t>Click</a:t>
            </a:r>
          </a:p>
        </p:txBody>
      </p:sp>
      <p:sp>
        <p:nvSpPr>
          <p:cNvPr id="37" name="Content Placeholder 36">
            <a:extLst>
              <a:ext uri="{FF2B5EF4-FFF2-40B4-BE49-F238E27FC236}">
                <a16:creationId xmlns:a16="http://schemas.microsoft.com/office/drawing/2014/main" id="{3E342562-E7DE-4068-9BBD-D740A3E5A4C5}"/>
              </a:ext>
            </a:extLst>
          </p:cNvPr>
          <p:cNvSpPr>
            <a:spLocks noGrp="1"/>
          </p:cNvSpPr>
          <p:nvPr>
            <p:ph sz="quarter" idx="24"/>
          </p:nvPr>
        </p:nvSpPr>
        <p:spPr>
          <a:xfrm>
            <a:off x="9444831" y="3279774"/>
            <a:ext cx="2235200" cy="430213"/>
          </a:xfrm>
        </p:spPr>
        <p:txBody>
          <a:bodyPr/>
          <a:lstStyle/>
          <a:p>
            <a:pPr lvl="0"/>
            <a:r>
              <a:rPr lang="en-US" dirty="0"/>
              <a:t>Click to edit</a:t>
            </a:r>
          </a:p>
        </p:txBody>
      </p:sp>
      <p:sp>
        <p:nvSpPr>
          <p:cNvPr id="39" name="Content Placeholder 38">
            <a:extLst>
              <a:ext uri="{FF2B5EF4-FFF2-40B4-BE49-F238E27FC236}">
                <a16:creationId xmlns:a16="http://schemas.microsoft.com/office/drawing/2014/main" id="{BE6D3C4C-8635-4E8D-86A8-9BC0C64E390B}"/>
              </a:ext>
            </a:extLst>
          </p:cNvPr>
          <p:cNvSpPr>
            <a:spLocks noGrp="1"/>
          </p:cNvSpPr>
          <p:nvPr>
            <p:ph sz="quarter" idx="25"/>
          </p:nvPr>
        </p:nvSpPr>
        <p:spPr>
          <a:xfrm>
            <a:off x="588963" y="4208463"/>
            <a:ext cx="2255837" cy="431800"/>
          </a:xfrm>
        </p:spPr>
        <p:txBody>
          <a:bodyPr/>
          <a:lstStyle/>
          <a:p>
            <a:pPr lvl="0"/>
            <a:r>
              <a:rPr lang="en-US" dirty="0"/>
              <a:t>Click to edit</a:t>
            </a:r>
          </a:p>
        </p:txBody>
      </p:sp>
      <p:sp>
        <p:nvSpPr>
          <p:cNvPr id="41" name="Content Placeholder 40">
            <a:extLst>
              <a:ext uri="{FF2B5EF4-FFF2-40B4-BE49-F238E27FC236}">
                <a16:creationId xmlns:a16="http://schemas.microsoft.com/office/drawing/2014/main" id="{135B9FDA-6A36-4CEB-9238-9BB132B4F910}"/>
              </a:ext>
            </a:extLst>
          </p:cNvPr>
          <p:cNvSpPr>
            <a:spLocks noGrp="1"/>
          </p:cNvSpPr>
          <p:nvPr>
            <p:ph sz="quarter" idx="26"/>
          </p:nvPr>
        </p:nvSpPr>
        <p:spPr>
          <a:xfrm>
            <a:off x="3163888" y="4208463"/>
            <a:ext cx="2009775" cy="430212"/>
          </a:xfrm>
        </p:spPr>
        <p:txBody>
          <a:bodyPr/>
          <a:lstStyle/>
          <a:p>
            <a:pPr lvl="0"/>
            <a:r>
              <a:rPr lang="en-US" dirty="0"/>
              <a:t>Click to</a:t>
            </a:r>
          </a:p>
        </p:txBody>
      </p:sp>
      <p:sp>
        <p:nvSpPr>
          <p:cNvPr id="43" name="Content Placeholder 42">
            <a:extLst>
              <a:ext uri="{FF2B5EF4-FFF2-40B4-BE49-F238E27FC236}">
                <a16:creationId xmlns:a16="http://schemas.microsoft.com/office/drawing/2014/main" id="{30EF747C-C5EB-4C78-9246-43AE98B034EE}"/>
              </a:ext>
            </a:extLst>
          </p:cNvPr>
          <p:cNvSpPr>
            <a:spLocks noGrp="1"/>
          </p:cNvSpPr>
          <p:nvPr>
            <p:ph sz="quarter" idx="27"/>
          </p:nvPr>
        </p:nvSpPr>
        <p:spPr>
          <a:xfrm>
            <a:off x="5718175" y="4208463"/>
            <a:ext cx="1582738" cy="430212"/>
          </a:xfrm>
        </p:spPr>
        <p:txBody>
          <a:bodyPr/>
          <a:lstStyle/>
          <a:p>
            <a:pPr lvl="0"/>
            <a:r>
              <a:rPr lang="en-US" dirty="0"/>
              <a:t>Click to</a:t>
            </a:r>
          </a:p>
        </p:txBody>
      </p:sp>
      <p:sp>
        <p:nvSpPr>
          <p:cNvPr id="45" name="Content Placeholder 44">
            <a:extLst>
              <a:ext uri="{FF2B5EF4-FFF2-40B4-BE49-F238E27FC236}">
                <a16:creationId xmlns:a16="http://schemas.microsoft.com/office/drawing/2014/main" id="{413ACB3E-5D54-4753-A69B-62286B4A047C}"/>
              </a:ext>
            </a:extLst>
          </p:cNvPr>
          <p:cNvSpPr>
            <a:spLocks noGrp="1"/>
          </p:cNvSpPr>
          <p:nvPr>
            <p:ph sz="quarter" idx="28"/>
          </p:nvPr>
        </p:nvSpPr>
        <p:spPr>
          <a:xfrm>
            <a:off x="7750175" y="4208463"/>
            <a:ext cx="1452563" cy="430212"/>
          </a:xfrm>
        </p:spPr>
        <p:txBody>
          <a:bodyPr/>
          <a:lstStyle/>
          <a:p>
            <a:pPr lvl="0"/>
            <a:r>
              <a:rPr lang="en-US" dirty="0"/>
              <a:t>Click to</a:t>
            </a:r>
          </a:p>
        </p:txBody>
      </p:sp>
      <p:sp>
        <p:nvSpPr>
          <p:cNvPr id="47" name="Content Placeholder 46">
            <a:extLst>
              <a:ext uri="{FF2B5EF4-FFF2-40B4-BE49-F238E27FC236}">
                <a16:creationId xmlns:a16="http://schemas.microsoft.com/office/drawing/2014/main" id="{339A2982-8D2C-4E8B-AE2D-8DEF3B59FE82}"/>
              </a:ext>
            </a:extLst>
          </p:cNvPr>
          <p:cNvSpPr>
            <a:spLocks noGrp="1"/>
          </p:cNvSpPr>
          <p:nvPr>
            <p:ph sz="quarter" idx="29"/>
          </p:nvPr>
        </p:nvSpPr>
        <p:spPr>
          <a:xfrm>
            <a:off x="9521825" y="4208463"/>
            <a:ext cx="2157413" cy="430887"/>
          </a:xfrm>
        </p:spPr>
        <p:txBody>
          <a:bodyPr/>
          <a:lstStyle/>
          <a:p>
            <a:pPr lvl="0"/>
            <a:r>
              <a:rPr lang="en-US" dirty="0"/>
              <a:t>Click to edit</a:t>
            </a:r>
          </a:p>
        </p:txBody>
      </p:sp>
    </p:spTree>
    <p:extLst>
      <p:ext uri="{BB962C8B-B14F-4D97-AF65-F5344CB8AC3E}">
        <p14:creationId xmlns:p14="http://schemas.microsoft.com/office/powerpoint/2010/main" val="4158237137"/>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2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F9D7-7186-47FB-B5D5-8D04DE5D4C03}"/>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E07FBFE0-CDAD-486E-BF22-23AEDB69E412}"/>
              </a:ext>
            </a:extLst>
          </p:cNvPr>
          <p:cNvSpPr>
            <a:spLocks noGrp="1"/>
          </p:cNvSpPr>
          <p:nvPr>
            <p:ph sz="quarter" idx="10"/>
          </p:nvPr>
        </p:nvSpPr>
        <p:spPr>
          <a:xfrm>
            <a:off x="700088" y="1400175"/>
            <a:ext cx="2300287" cy="4308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B4BB388-E746-4386-81D9-F426D88E198D}"/>
              </a:ext>
            </a:extLst>
          </p:cNvPr>
          <p:cNvSpPr>
            <a:spLocks noGrp="1"/>
          </p:cNvSpPr>
          <p:nvPr>
            <p:ph sz="quarter" idx="11"/>
          </p:nvPr>
        </p:nvSpPr>
        <p:spPr>
          <a:xfrm>
            <a:off x="3600450" y="1344155"/>
            <a:ext cx="1871663" cy="430887"/>
          </a:xfrm>
        </p:spPr>
        <p:txBody>
          <a:bodyPr/>
          <a:lstStyle/>
          <a:p>
            <a:pPr lvl="0"/>
            <a:r>
              <a:rPr lang="en-US" dirty="0"/>
              <a:t>Click to</a:t>
            </a:r>
          </a:p>
        </p:txBody>
      </p:sp>
      <p:sp>
        <p:nvSpPr>
          <p:cNvPr id="12" name="Content Placeholder 11">
            <a:extLst>
              <a:ext uri="{FF2B5EF4-FFF2-40B4-BE49-F238E27FC236}">
                <a16:creationId xmlns:a16="http://schemas.microsoft.com/office/drawing/2014/main" id="{1F6666B3-AFAC-4F52-9A3D-51380454C596}"/>
              </a:ext>
            </a:extLst>
          </p:cNvPr>
          <p:cNvSpPr>
            <a:spLocks noGrp="1"/>
          </p:cNvSpPr>
          <p:nvPr>
            <p:ph sz="quarter" idx="12"/>
          </p:nvPr>
        </p:nvSpPr>
        <p:spPr>
          <a:xfrm>
            <a:off x="5943600" y="1344613"/>
            <a:ext cx="2043113" cy="430887"/>
          </a:xfrm>
        </p:spPr>
        <p:txBody>
          <a:bodyPr/>
          <a:lstStyle/>
          <a:p>
            <a:pPr lvl="0"/>
            <a:r>
              <a:rPr lang="en-US" dirty="0"/>
              <a:t>Click to</a:t>
            </a:r>
          </a:p>
        </p:txBody>
      </p:sp>
      <p:sp>
        <p:nvSpPr>
          <p:cNvPr id="14" name="Content Placeholder 13">
            <a:extLst>
              <a:ext uri="{FF2B5EF4-FFF2-40B4-BE49-F238E27FC236}">
                <a16:creationId xmlns:a16="http://schemas.microsoft.com/office/drawing/2014/main" id="{EE18264C-4D87-49A0-A68D-6EE486D7BB15}"/>
              </a:ext>
            </a:extLst>
          </p:cNvPr>
          <p:cNvSpPr>
            <a:spLocks noGrp="1"/>
          </p:cNvSpPr>
          <p:nvPr>
            <p:ph sz="quarter" idx="13"/>
          </p:nvPr>
        </p:nvSpPr>
        <p:spPr>
          <a:xfrm>
            <a:off x="8415338" y="1344613"/>
            <a:ext cx="1871662" cy="430212"/>
          </a:xfrm>
        </p:spPr>
        <p:txBody>
          <a:bodyPr/>
          <a:lstStyle/>
          <a:p>
            <a:pPr lvl="0"/>
            <a:r>
              <a:rPr lang="en-US" dirty="0"/>
              <a:t>Click to</a:t>
            </a:r>
          </a:p>
        </p:txBody>
      </p:sp>
      <p:sp>
        <p:nvSpPr>
          <p:cNvPr id="16" name="Content Placeholder 15">
            <a:extLst>
              <a:ext uri="{FF2B5EF4-FFF2-40B4-BE49-F238E27FC236}">
                <a16:creationId xmlns:a16="http://schemas.microsoft.com/office/drawing/2014/main" id="{607D57A3-E1DF-4035-9B17-CC5E4F1E1E20}"/>
              </a:ext>
            </a:extLst>
          </p:cNvPr>
          <p:cNvSpPr>
            <a:spLocks noGrp="1"/>
          </p:cNvSpPr>
          <p:nvPr>
            <p:ph sz="quarter" idx="14"/>
          </p:nvPr>
        </p:nvSpPr>
        <p:spPr>
          <a:xfrm>
            <a:off x="700088" y="2143125"/>
            <a:ext cx="2443162" cy="43021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959109A9-B6D0-4DC3-8DB3-B3C648221FBC}"/>
              </a:ext>
            </a:extLst>
          </p:cNvPr>
          <p:cNvSpPr>
            <a:spLocks noGrp="1"/>
          </p:cNvSpPr>
          <p:nvPr>
            <p:ph sz="quarter" idx="15"/>
          </p:nvPr>
        </p:nvSpPr>
        <p:spPr>
          <a:xfrm>
            <a:off x="3600450" y="2143125"/>
            <a:ext cx="1871663" cy="430213"/>
          </a:xfrm>
        </p:spPr>
        <p:txBody>
          <a:bodyPr/>
          <a:lstStyle/>
          <a:p>
            <a:pPr lvl="0"/>
            <a:r>
              <a:rPr lang="en-US" dirty="0"/>
              <a:t>Click to</a:t>
            </a:r>
          </a:p>
        </p:txBody>
      </p:sp>
      <p:sp>
        <p:nvSpPr>
          <p:cNvPr id="20" name="Content Placeholder 19">
            <a:extLst>
              <a:ext uri="{FF2B5EF4-FFF2-40B4-BE49-F238E27FC236}">
                <a16:creationId xmlns:a16="http://schemas.microsoft.com/office/drawing/2014/main" id="{817A4028-DF34-43E1-82E5-EC24032A5B26}"/>
              </a:ext>
            </a:extLst>
          </p:cNvPr>
          <p:cNvSpPr>
            <a:spLocks noGrp="1"/>
          </p:cNvSpPr>
          <p:nvPr>
            <p:ph sz="quarter" idx="16"/>
          </p:nvPr>
        </p:nvSpPr>
        <p:spPr>
          <a:xfrm>
            <a:off x="5943600" y="2143125"/>
            <a:ext cx="2157413" cy="430887"/>
          </a:xfrm>
        </p:spPr>
        <p:txBody>
          <a:bodyPr/>
          <a:lstStyle/>
          <a:p>
            <a:pPr lvl="0"/>
            <a:r>
              <a:rPr lang="en-US" dirty="0"/>
              <a:t>Click to edit</a:t>
            </a:r>
          </a:p>
        </p:txBody>
      </p:sp>
      <p:sp>
        <p:nvSpPr>
          <p:cNvPr id="22" name="Content Placeholder 21">
            <a:extLst>
              <a:ext uri="{FF2B5EF4-FFF2-40B4-BE49-F238E27FC236}">
                <a16:creationId xmlns:a16="http://schemas.microsoft.com/office/drawing/2014/main" id="{4EA3DACE-1758-4E06-AE66-D3AA11A27CED}"/>
              </a:ext>
            </a:extLst>
          </p:cNvPr>
          <p:cNvSpPr>
            <a:spLocks noGrp="1"/>
          </p:cNvSpPr>
          <p:nvPr>
            <p:ph sz="quarter" idx="17"/>
          </p:nvPr>
        </p:nvSpPr>
        <p:spPr>
          <a:xfrm>
            <a:off x="8415338" y="2143125"/>
            <a:ext cx="2057400" cy="430213"/>
          </a:xfrm>
        </p:spPr>
        <p:txBody>
          <a:bodyPr/>
          <a:lstStyle/>
          <a:p>
            <a:pPr lvl="0"/>
            <a:r>
              <a:rPr lang="en-US" dirty="0"/>
              <a:t>Click to</a:t>
            </a:r>
          </a:p>
        </p:txBody>
      </p:sp>
      <p:sp>
        <p:nvSpPr>
          <p:cNvPr id="24" name="Content Placeholder 23">
            <a:extLst>
              <a:ext uri="{FF2B5EF4-FFF2-40B4-BE49-F238E27FC236}">
                <a16:creationId xmlns:a16="http://schemas.microsoft.com/office/drawing/2014/main" id="{14F28700-1C73-471E-99B8-89688596F403}"/>
              </a:ext>
            </a:extLst>
          </p:cNvPr>
          <p:cNvSpPr>
            <a:spLocks noGrp="1"/>
          </p:cNvSpPr>
          <p:nvPr>
            <p:ph sz="quarter" idx="18"/>
          </p:nvPr>
        </p:nvSpPr>
        <p:spPr>
          <a:xfrm>
            <a:off x="700088" y="2928938"/>
            <a:ext cx="2443162" cy="430212"/>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CD72219E-39E0-4997-9381-A32B7A327B3C}"/>
              </a:ext>
            </a:extLst>
          </p:cNvPr>
          <p:cNvSpPr>
            <a:spLocks noGrp="1"/>
          </p:cNvSpPr>
          <p:nvPr>
            <p:ph sz="quarter" idx="19"/>
          </p:nvPr>
        </p:nvSpPr>
        <p:spPr>
          <a:xfrm>
            <a:off x="3600450" y="2928938"/>
            <a:ext cx="1871663" cy="430212"/>
          </a:xfrm>
        </p:spPr>
        <p:txBody>
          <a:bodyPr/>
          <a:lstStyle/>
          <a:p>
            <a:pPr lvl="0"/>
            <a:r>
              <a:rPr lang="en-US" dirty="0"/>
              <a:t>Click to</a:t>
            </a:r>
          </a:p>
        </p:txBody>
      </p:sp>
      <p:sp>
        <p:nvSpPr>
          <p:cNvPr id="28" name="Content Placeholder 27">
            <a:extLst>
              <a:ext uri="{FF2B5EF4-FFF2-40B4-BE49-F238E27FC236}">
                <a16:creationId xmlns:a16="http://schemas.microsoft.com/office/drawing/2014/main" id="{905F9BA0-6299-4C49-9692-F36C97A4FBCC}"/>
              </a:ext>
            </a:extLst>
          </p:cNvPr>
          <p:cNvSpPr>
            <a:spLocks noGrp="1"/>
          </p:cNvSpPr>
          <p:nvPr>
            <p:ph sz="quarter" idx="20"/>
          </p:nvPr>
        </p:nvSpPr>
        <p:spPr>
          <a:xfrm>
            <a:off x="5943600" y="2928938"/>
            <a:ext cx="2157413" cy="430887"/>
          </a:xfrm>
        </p:spPr>
        <p:txBody>
          <a:bodyPr/>
          <a:lstStyle/>
          <a:p>
            <a:pPr lvl="0"/>
            <a:r>
              <a:rPr lang="en-US" dirty="0"/>
              <a:t>Click to edit</a:t>
            </a:r>
          </a:p>
        </p:txBody>
      </p:sp>
      <p:sp>
        <p:nvSpPr>
          <p:cNvPr id="30" name="Content Placeholder 29">
            <a:extLst>
              <a:ext uri="{FF2B5EF4-FFF2-40B4-BE49-F238E27FC236}">
                <a16:creationId xmlns:a16="http://schemas.microsoft.com/office/drawing/2014/main" id="{AFD0D490-C624-4756-8534-621D07C5EA3F}"/>
              </a:ext>
            </a:extLst>
          </p:cNvPr>
          <p:cNvSpPr>
            <a:spLocks noGrp="1"/>
          </p:cNvSpPr>
          <p:nvPr>
            <p:ph sz="quarter" idx="21"/>
          </p:nvPr>
        </p:nvSpPr>
        <p:spPr>
          <a:xfrm>
            <a:off x="8558213" y="2828925"/>
            <a:ext cx="2057400" cy="430887"/>
          </a:xfrm>
        </p:spPr>
        <p:txBody>
          <a:bodyPr/>
          <a:lstStyle/>
          <a:p>
            <a:pPr lvl="0"/>
            <a:r>
              <a:rPr lang="en-US" dirty="0"/>
              <a:t>Click to</a:t>
            </a:r>
          </a:p>
        </p:txBody>
      </p:sp>
    </p:spTree>
    <p:extLst>
      <p:ext uri="{BB962C8B-B14F-4D97-AF65-F5344CB8AC3E}">
        <p14:creationId xmlns:p14="http://schemas.microsoft.com/office/powerpoint/2010/main" val="2809959417"/>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3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8D5D-95B7-455F-879A-26940F23757B}"/>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A3817B23-1671-48DA-A0E8-36EB62702904}"/>
              </a:ext>
            </a:extLst>
          </p:cNvPr>
          <p:cNvSpPr>
            <a:spLocks noGrp="1"/>
          </p:cNvSpPr>
          <p:nvPr>
            <p:ph sz="quarter" idx="10"/>
          </p:nvPr>
        </p:nvSpPr>
        <p:spPr>
          <a:xfrm>
            <a:off x="828675" y="1828800"/>
            <a:ext cx="1757363"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0075AEFE-9A34-4FBD-83F1-C9400BAEAF6D}"/>
              </a:ext>
            </a:extLst>
          </p:cNvPr>
          <p:cNvSpPr>
            <a:spLocks noGrp="1"/>
          </p:cNvSpPr>
          <p:nvPr>
            <p:ph sz="quarter" idx="11"/>
          </p:nvPr>
        </p:nvSpPr>
        <p:spPr>
          <a:xfrm>
            <a:off x="3300413" y="1828800"/>
            <a:ext cx="1757362" cy="430213"/>
          </a:xfrm>
        </p:spPr>
        <p:txBody>
          <a:bodyPr/>
          <a:lstStyle/>
          <a:p>
            <a:pPr lvl="0"/>
            <a:r>
              <a:rPr lang="en-US" dirty="0"/>
              <a:t>Click to</a:t>
            </a:r>
          </a:p>
        </p:txBody>
      </p:sp>
      <p:sp>
        <p:nvSpPr>
          <p:cNvPr id="12" name="Content Placeholder 11">
            <a:extLst>
              <a:ext uri="{FF2B5EF4-FFF2-40B4-BE49-F238E27FC236}">
                <a16:creationId xmlns:a16="http://schemas.microsoft.com/office/drawing/2014/main" id="{0301BF30-427E-4105-AA86-8ADCBC438BE6}"/>
              </a:ext>
            </a:extLst>
          </p:cNvPr>
          <p:cNvSpPr>
            <a:spLocks noGrp="1"/>
          </p:cNvSpPr>
          <p:nvPr>
            <p:ph sz="quarter" idx="12"/>
          </p:nvPr>
        </p:nvSpPr>
        <p:spPr>
          <a:xfrm>
            <a:off x="5743575" y="1828800"/>
            <a:ext cx="1928813" cy="430213"/>
          </a:xfrm>
        </p:spPr>
        <p:txBody>
          <a:bodyPr/>
          <a:lstStyle/>
          <a:p>
            <a:pPr lvl="0"/>
            <a:r>
              <a:rPr lang="en-US" dirty="0"/>
              <a:t>Click to</a:t>
            </a:r>
          </a:p>
        </p:txBody>
      </p:sp>
      <p:sp>
        <p:nvSpPr>
          <p:cNvPr id="14" name="Content Placeholder 13">
            <a:extLst>
              <a:ext uri="{FF2B5EF4-FFF2-40B4-BE49-F238E27FC236}">
                <a16:creationId xmlns:a16="http://schemas.microsoft.com/office/drawing/2014/main" id="{B01F4E8D-187B-43C3-BD34-EE764B3C7464}"/>
              </a:ext>
            </a:extLst>
          </p:cNvPr>
          <p:cNvSpPr>
            <a:spLocks noGrp="1"/>
          </p:cNvSpPr>
          <p:nvPr>
            <p:ph sz="quarter" idx="13"/>
          </p:nvPr>
        </p:nvSpPr>
        <p:spPr>
          <a:xfrm>
            <a:off x="8415338" y="1828800"/>
            <a:ext cx="2228850" cy="430213"/>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5071EDA4-B407-4D2B-BFBC-E1271E981763}"/>
              </a:ext>
            </a:extLst>
          </p:cNvPr>
          <p:cNvSpPr>
            <a:spLocks noGrp="1"/>
          </p:cNvSpPr>
          <p:nvPr>
            <p:ph sz="quarter" idx="14"/>
          </p:nvPr>
        </p:nvSpPr>
        <p:spPr>
          <a:xfrm>
            <a:off x="700088" y="2786063"/>
            <a:ext cx="1885950" cy="430212"/>
          </a:xfrm>
        </p:spPr>
        <p:txBody>
          <a:bodyPr/>
          <a:lstStyle/>
          <a:p>
            <a:pPr lvl="0"/>
            <a:r>
              <a:rPr lang="en-US" dirty="0"/>
              <a:t>Click to</a:t>
            </a:r>
          </a:p>
        </p:txBody>
      </p:sp>
      <p:sp>
        <p:nvSpPr>
          <p:cNvPr id="18" name="Content Placeholder 17">
            <a:extLst>
              <a:ext uri="{FF2B5EF4-FFF2-40B4-BE49-F238E27FC236}">
                <a16:creationId xmlns:a16="http://schemas.microsoft.com/office/drawing/2014/main" id="{CF150AAB-D7E2-46A4-A9D0-C6AF5E2B6FAD}"/>
              </a:ext>
            </a:extLst>
          </p:cNvPr>
          <p:cNvSpPr>
            <a:spLocks noGrp="1"/>
          </p:cNvSpPr>
          <p:nvPr>
            <p:ph sz="quarter" idx="15"/>
          </p:nvPr>
        </p:nvSpPr>
        <p:spPr>
          <a:xfrm>
            <a:off x="3300413" y="2786063"/>
            <a:ext cx="1885950" cy="430212"/>
          </a:xfrm>
        </p:spPr>
        <p:txBody>
          <a:bodyPr/>
          <a:lstStyle/>
          <a:p>
            <a:pPr lvl="0"/>
            <a:r>
              <a:rPr lang="en-US" dirty="0"/>
              <a:t>Click to</a:t>
            </a:r>
          </a:p>
        </p:txBody>
      </p:sp>
      <p:sp>
        <p:nvSpPr>
          <p:cNvPr id="20" name="Content Placeholder 19">
            <a:extLst>
              <a:ext uri="{FF2B5EF4-FFF2-40B4-BE49-F238E27FC236}">
                <a16:creationId xmlns:a16="http://schemas.microsoft.com/office/drawing/2014/main" id="{F4E49ACB-C63C-4579-98CC-594573619262}"/>
              </a:ext>
            </a:extLst>
          </p:cNvPr>
          <p:cNvSpPr>
            <a:spLocks noGrp="1"/>
          </p:cNvSpPr>
          <p:nvPr>
            <p:ph sz="quarter" idx="16"/>
          </p:nvPr>
        </p:nvSpPr>
        <p:spPr>
          <a:xfrm>
            <a:off x="5743575" y="2786063"/>
            <a:ext cx="1928813" cy="430212"/>
          </a:xfrm>
        </p:spPr>
        <p:txBody>
          <a:bodyPr/>
          <a:lstStyle/>
          <a:p>
            <a:pPr lvl="0"/>
            <a:r>
              <a:rPr lang="en-US" dirty="0"/>
              <a:t>Click to</a:t>
            </a:r>
          </a:p>
        </p:txBody>
      </p:sp>
      <p:sp>
        <p:nvSpPr>
          <p:cNvPr id="22" name="Content Placeholder 21">
            <a:extLst>
              <a:ext uri="{FF2B5EF4-FFF2-40B4-BE49-F238E27FC236}">
                <a16:creationId xmlns:a16="http://schemas.microsoft.com/office/drawing/2014/main" id="{959DA8A7-DDFE-4489-A817-D014632553E3}"/>
              </a:ext>
            </a:extLst>
          </p:cNvPr>
          <p:cNvSpPr>
            <a:spLocks noGrp="1"/>
          </p:cNvSpPr>
          <p:nvPr>
            <p:ph sz="quarter" idx="17"/>
          </p:nvPr>
        </p:nvSpPr>
        <p:spPr>
          <a:xfrm>
            <a:off x="8415338" y="2786063"/>
            <a:ext cx="2228850" cy="430887"/>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83EF8BF7-4AE0-4EDD-9377-F29F8B25E1CC}"/>
              </a:ext>
            </a:extLst>
          </p:cNvPr>
          <p:cNvSpPr>
            <a:spLocks noGrp="1"/>
          </p:cNvSpPr>
          <p:nvPr>
            <p:ph sz="quarter" idx="18"/>
          </p:nvPr>
        </p:nvSpPr>
        <p:spPr>
          <a:xfrm>
            <a:off x="700088" y="3614738"/>
            <a:ext cx="1885950" cy="430212"/>
          </a:xfrm>
        </p:spPr>
        <p:txBody>
          <a:bodyPr/>
          <a:lstStyle/>
          <a:p>
            <a:pPr lvl="0"/>
            <a:r>
              <a:rPr lang="en-US" dirty="0"/>
              <a:t>Click to</a:t>
            </a:r>
          </a:p>
        </p:txBody>
      </p:sp>
      <p:sp>
        <p:nvSpPr>
          <p:cNvPr id="26" name="Content Placeholder 25">
            <a:extLst>
              <a:ext uri="{FF2B5EF4-FFF2-40B4-BE49-F238E27FC236}">
                <a16:creationId xmlns:a16="http://schemas.microsoft.com/office/drawing/2014/main" id="{E4AE5DB2-CAF2-47E7-9600-C665AD37EA82}"/>
              </a:ext>
            </a:extLst>
          </p:cNvPr>
          <p:cNvSpPr>
            <a:spLocks noGrp="1"/>
          </p:cNvSpPr>
          <p:nvPr>
            <p:ph sz="quarter" idx="19"/>
          </p:nvPr>
        </p:nvSpPr>
        <p:spPr>
          <a:xfrm>
            <a:off x="3300413" y="3614738"/>
            <a:ext cx="1885950" cy="430887"/>
          </a:xfrm>
        </p:spPr>
        <p:txBody>
          <a:bodyPr/>
          <a:lstStyle/>
          <a:p>
            <a:pPr lvl="0"/>
            <a:r>
              <a:rPr lang="en-US" dirty="0"/>
              <a:t>Click to</a:t>
            </a:r>
          </a:p>
        </p:txBody>
      </p:sp>
      <p:sp>
        <p:nvSpPr>
          <p:cNvPr id="28" name="Content Placeholder 27">
            <a:extLst>
              <a:ext uri="{FF2B5EF4-FFF2-40B4-BE49-F238E27FC236}">
                <a16:creationId xmlns:a16="http://schemas.microsoft.com/office/drawing/2014/main" id="{5610AE3C-C292-404F-9E9E-3D4FD534F585}"/>
              </a:ext>
            </a:extLst>
          </p:cNvPr>
          <p:cNvSpPr>
            <a:spLocks noGrp="1"/>
          </p:cNvSpPr>
          <p:nvPr>
            <p:ph sz="quarter" idx="20"/>
          </p:nvPr>
        </p:nvSpPr>
        <p:spPr>
          <a:xfrm>
            <a:off x="5743575" y="3614738"/>
            <a:ext cx="1928813" cy="430212"/>
          </a:xfrm>
        </p:spPr>
        <p:txBody>
          <a:bodyPr/>
          <a:lstStyle/>
          <a:p>
            <a:pPr lvl="0"/>
            <a:r>
              <a:rPr lang="en-US" dirty="0"/>
              <a:t>Click to</a:t>
            </a:r>
          </a:p>
        </p:txBody>
      </p:sp>
      <p:sp>
        <p:nvSpPr>
          <p:cNvPr id="30" name="Content Placeholder 29">
            <a:extLst>
              <a:ext uri="{FF2B5EF4-FFF2-40B4-BE49-F238E27FC236}">
                <a16:creationId xmlns:a16="http://schemas.microsoft.com/office/drawing/2014/main" id="{8C33AD77-6313-4B32-B18E-EE1FFC8FA7C2}"/>
              </a:ext>
            </a:extLst>
          </p:cNvPr>
          <p:cNvSpPr>
            <a:spLocks noGrp="1"/>
          </p:cNvSpPr>
          <p:nvPr>
            <p:ph sz="quarter" idx="21"/>
          </p:nvPr>
        </p:nvSpPr>
        <p:spPr>
          <a:xfrm>
            <a:off x="8415338" y="3614738"/>
            <a:ext cx="2128837" cy="430212"/>
          </a:xfrm>
        </p:spPr>
        <p:txBody>
          <a:bodyPr/>
          <a:lstStyle/>
          <a:p>
            <a:pPr lvl="0"/>
            <a:r>
              <a:rPr lang="en-US" dirty="0"/>
              <a:t>Click to edit</a:t>
            </a:r>
          </a:p>
        </p:txBody>
      </p:sp>
    </p:spTree>
    <p:extLst>
      <p:ext uri="{BB962C8B-B14F-4D97-AF65-F5344CB8AC3E}">
        <p14:creationId xmlns:p14="http://schemas.microsoft.com/office/powerpoint/2010/main" val="116167084"/>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5480-3C80-4F85-957F-01864E279D3B}"/>
              </a:ext>
            </a:extLst>
          </p:cNvPr>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6BE7ECEE-C6B9-446B-BC6D-45740C9D2D84}"/>
              </a:ext>
            </a:extLst>
          </p:cNvPr>
          <p:cNvSpPr>
            <a:spLocks noGrp="1"/>
          </p:cNvSpPr>
          <p:nvPr>
            <p:ph sz="quarter" idx="10"/>
          </p:nvPr>
        </p:nvSpPr>
        <p:spPr>
          <a:xfrm>
            <a:off x="1698625" y="2424113"/>
            <a:ext cx="1798638"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75DF35D1-7CE6-45E6-B7EE-5B0CDEA3F48A}"/>
              </a:ext>
            </a:extLst>
          </p:cNvPr>
          <p:cNvSpPr>
            <a:spLocks noGrp="1"/>
          </p:cNvSpPr>
          <p:nvPr>
            <p:ph sz="quarter" idx="11"/>
          </p:nvPr>
        </p:nvSpPr>
        <p:spPr>
          <a:xfrm>
            <a:off x="3903663" y="2424113"/>
            <a:ext cx="1641475" cy="430212"/>
          </a:xfrm>
        </p:spPr>
        <p:txBody>
          <a:bodyPr/>
          <a:lstStyle/>
          <a:p>
            <a:pPr lvl="0"/>
            <a:r>
              <a:rPr lang="en-US" dirty="0"/>
              <a:t>Click to</a:t>
            </a:r>
          </a:p>
        </p:txBody>
      </p:sp>
      <p:sp>
        <p:nvSpPr>
          <p:cNvPr id="12" name="Content Placeholder 11">
            <a:extLst>
              <a:ext uri="{FF2B5EF4-FFF2-40B4-BE49-F238E27FC236}">
                <a16:creationId xmlns:a16="http://schemas.microsoft.com/office/drawing/2014/main" id="{865B11A0-2BAD-49A8-A1D8-215C7F4D2FA6}"/>
              </a:ext>
            </a:extLst>
          </p:cNvPr>
          <p:cNvSpPr>
            <a:spLocks noGrp="1"/>
          </p:cNvSpPr>
          <p:nvPr>
            <p:ph sz="quarter" idx="12"/>
          </p:nvPr>
        </p:nvSpPr>
        <p:spPr>
          <a:xfrm>
            <a:off x="5994400" y="2424113"/>
            <a:ext cx="1524000" cy="430212"/>
          </a:xfrm>
        </p:spPr>
        <p:txBody>
          <a:bodyPr/>
          <a:lstStyle/>
          <a:p>
            <a:pPr lvl="0"/>
            <a:r>
              <a:rPr lang="en-US" dirty="0"/>
              <a:t>Click to</a:t>
            </a:r>
          </a:p>
        </p:txBody>
      </p:sp>
      <p:sp>
        <p:nvSpPr>
          <p:cNvPr id="14" name="Content Placeholder 13">
            <a:extLst>
              <a:ext uri="{FF2B5EF4-FFF2-40B4-BE49-F238E27FC236}">
                <a16:creationId xmlns:a16="http://schemas.microsoft.com/office/drawing/2014/main" id="{19538DEF-D1F7-455D-8BF7-8E3F664D8700}"/>
              </a:ext>
            </a:extLst>
          </p:cNvPr>
          <p:cNvSpPr>
            <a:spLocks noGrp="1"/>
          </p:cNvSpPr>
          <p:nvPr>
            <p:ph sz="quarter" idx="13"/>
          </p:nvPr>
        </p:nvSpPr>
        <p:spPr>
          <a:xfrm>
            <a:off x="8026400" y="2424113"/>
            <a:ext cx="1524000" cy="430212"/>
          </a:xfrm>
        </p:spPr>
        <p:txBody>
          <a:bodyPr/>
          <a:lstStyle/>
          <a:p>
            <a:pPr lvl="0"/>
            <a:r>
              <a:rPr lang="en-US" dirty="0"/>
              <a:t>Click to</a:t>
            </a:r>
          </a:p>
        </p:txBody>
      </p:sp>
    </p:spTree>
    <p:extLst>
      <p:ext uri="{BB962C8B-B14F-4D97-AF65-F5344CB8AC3E}">
        <p14:creationId xmlns:p14="http://schemas.microsoft.com/office/powerpoint/2010/main" val="275125607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FA8E-3002-48C2-B517-0A50EDE4E08C}"/>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348C413C-1689-49A3-A044-2D68E44E3D66}"/>
              </a:ext>
            </a:extLst>
          </p:cNvPr>
          <p:cNvSpPr>
            <a:spLocks noGrp="1"/>
          </p:cNvSpPr>
          <p:nvPr>
            <p:ph sz="quarter" idx="10"/>
          </p:nvPr>
        </p:nvSpPr>
        <p:spPr>
          <a:xfrm>
            <a:off x="1292225" y="1639888"/>
            <a:ext cx="1916113" cy="430887"/>
          </a:xfrm>
        </p:spPr>
        <p:txBody>
          <a:bodyPr/>
          <a:lstStyle/>
          <a:p>
            <a:pPr lvl="0"/>
            <a:r>
              <a:rPr lang="en-US" dirty="0"/>
              <a:t>Click to</a:t>
            </a:r>
          </a:p>
        </p:txBody>
      </p:sp>
      <p:sp>
        <p:nvSpPr>
          <p:cNvPr id="10" name="Content Placeholder 9">
            <a:extLst>
              <a:ext uri="{FF2B5EF4-FFF2-40B4-BE49-F238E27FC236}">
                <a16:creationId xmlns:a16="http://schemas.microsoft.com/office/drawing/2014/main" id="{59DC3BCE-85A8-4769-AD9D-5C15D8A87AE0}"/>
              </a:ext>
            </a:extLst>
          </p:cNvPr>
          <p:cNvSpPr>
            <a:spLocks noGrp="1"/>
          </p:cNvSpPr>
          <p:nvPr>
            <p:ph sz="quarter" idx="11"/>
          </p:nvPr>
        </p:nvSpPr>
        <p:spPr>
          <a:xfrm>
            <a:off x="4470400" y="1639888"/>
            <a:ext cx="2046288" cy="430212"/>
          </a:xfrm>
        </p:spPr>
        <p:txBody>
          <a:bodyPr/>
          <a:lstStyle/>
          <a:p>
            <a:pPr lvl="0"/>
            <a:r>
              <a:rPr lang="en-US" dirty="0"/>
              <a:t>Click to</a:t>
            </a:r>
          </a:p>
        </p:txBody>
      </p:sp>
      <p:sp>
        <p:nvSpPr>
          <p:cNvPr id="12" name="Content Placeholder 11">
            <a:extLst>
              <a:ext uri="{FF2B5EF4-FFF2-40B4-BE49-F238E27FC236}">
                <a16:creationId xmlns:a16="http://schemas.microsoft.com/office/drawing/2014/main" id="{B6DD9A60-2D3F-4FA3-81FB-65186612667C}"/>
              </a:ext>
            </a:extLst>
          </p:cNvPr>
          <p:cNvSpPr>
            <a:spLocks noGrp="1"/>
          </p:cNvSpPr>
          <p:nvPr>
            <p:ph sz="quarter" idx="12"/>
          </p:nvPr>
        </p:nvSpPr>
        <p:spPr>
          <a:xfrm>
            <a:off x="1292225" y="2830513"/>
            <a:ext cx="1916113" cy="430887"/>
          </a:xfrm>
        </p:spPr>
        <p:txBody>
          <a:bodyPr/>
          <a:lstStyle/>
          <a:p>
            <a:pPr lvl="0"/>
            <a:r>
              <a:rPr lang="en-US" dirty="0"/>
              <a:t>Click to</a:t>
            </a:r>
          </a:p>
        </p:txBody>
      </p:sp>
      <p:sp>
        <p:nvSpPr>
          <p:cNvPr id="14" name="Content Placeholder 13">
            <a:extLst>
              <a:ext uri="{FF2B5EF4-FFF2-40B4-BE49-F238E27FC236}">
                <a16:creationId xmlns:a16="http://schemas.microsoft.com/office/drawing/2014/main" id="{6830515B-F974-4581-BBBA-B288B879D910}"/>
              </a:ext>
            </a:extLst>
          </p:cNvPr>
          <p:cNvSpPr>
            <a:spLocks noGrp="1"/>
          </p:cNvSpPr>
          <p:nvPr>
            <p:ph sz="quarter" idx="13"/>
          </p:nvPr>
        </p:nvSpPr>
        <p:spPr>
          <a:xfrm>
            <a:off x="4470400" y="2830513"/>
            <a:ext cx="2046288" cy="430212"/>
          </a:xfrm>
        </p:spPr>
        <p:txBody>
          <a:bodyPr/>
          <a:lstStyle/>
          <a:p>
            <a:pPr lvl="0"/>
            <a:r>
              <a:rPr lang="en-US" dirty="0"/>
              <a:t>Click to</a:t>
            </a:r>
          </a:p>
        </p:txBody>
      </p:sp>
      <p:sp>
        <p:nvSpPr>
          <p:cNvPr id="16" name="Content Placeholder 15">
            <a:extLst>
              <a:ext uri="{FF2B5EF4-FFF2-40B4-BE49-F238E27FC236}">
                <a16:creationId xmlns:a16="http://schemas.microsoft.com/office/drawing/2014/main" id="{0062816C-AEE7-4891-B455-C4E5B143003B}"/>
              </a:ext>
            </a:extLst>
          </p:cNvPr>
          <p:cNvSpPr>
            <a:spLocks noGrp="1"/>
          </p:cNvSpPr>
          <p:nvPr>
            <p:ph sz="quarter" idx="14"/>
          </p:nvPr>
        </p:nvSpPr>
        <p:spPr>
          <a:xfrm>
            <a:off x="1292225" y="3657600"/>
            <a:ext cx="2190750" cy="861774"/>
          </a:xfrm>
        </p:spPr>
        <p:txBody>
          <a:bodyPr/>
          <a:lstStyle/>
          <a:p>
            <a:pPr lvl="0"/>
            <a:r>
              <a:rPr lang="en-US" dirty="0"/>
              <a:t>Click to edit Master text</a:t>
            </a:r>
          </a:p>
        </p:txBody>
      </p:sp>
      <p:sp>
        <p:nvSpPr>
          <p:cNvPr id="18" name="Content Placeholder 17">
            <a:extLst>
              <a:ext uri="{FF2B5EF4-FFF2-40B4-BE49-F238E27FC236}">
                <a16:creationId xmlns:a16="http://schemas.microsoft.com/office/drawing/2014/main" id="{5754C9CA-6904-4BA4-A9AE-435C900AF5D7}"/>
              </a:ext>
            </a:extLst>
          </p:cNvPr>
          <p:cNvSpPr>
            <a:spLocks noGrp="1"/>
          </p:cNvSpPr>
          <p:nvPr>
            <p:ph sz="quarter" idx="15"/>
          </p:nvPr>
        </p:nvSpPr>
        <p:spPr>
          <a:xfrm>
            <a:off x="4470400" y="3657600"/>
            <a:ext cx="1727200" cy="861774"/>
          </a:xfrm>
        </p:spPr>
        <p:txBody>
          <a:bodyPr/>
          <a:lstStyle/>
          <a:p>
            <a:pPr lvl="0"/>
            <a:r>
              <a:rPr lang="en-US" dirty="0"/>
              <a:t>Click to edit</a:t>
            </a:r>
          </a:p>
        </p:txBody>
      </p:sp>
    </p:spTree>
    <p:extLst>
      <p:ext uri="{BB962C8B-B14F-4D97-AF65-F5344CB8AC3E}">
        <p14:creationId xmlns:p14="http://schemas.microsoft.com/office/powerpoint/2010/main" val="219912278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5_Tex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CFCEB-D311-4D93-BD2F-2B35FE761F6E}"/>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631D4F8B-12E5-4FF8-8AD1-F574F91A406D}"/>
              </a:ext>
            </a:extLst>
          </p:cNvPr>
          <p:cNvSpPr>
            <a:spLocks noGrp="1"/>
          </p:cNvSpPr>
          <p:nvPr>
            <p:ph sz="quarter" idx="10"/>
          </p:nvPr>
        </p:nvSpPr>
        <p:spPr>
          <a:xfrm>
            <a:off x="1219200" y="1160463"/>
            <a:ext cx="4630738" cy="430887"/>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4CBDB161-B4E9-4B93-8837-AAD8AE873B38}"/>
              </a:ext>
            </a:extLst>
          </p:cNvPr>
          <p:cNvSpPr>
            <a:spLocks noGrp="1"/>
          </p:cNvSpPr>
          <p:nvPr>
            <p:ph sz="quarter" idx="11"/>
          </p:nvPr>
        </p:nvSpPr>
        <p:spPr>
          <a:xfrm>
            <a:off x="1219200" y="2409825"/>
            <a:ext cx="4630738" cy="430887"/>
          </a:xfrm>
        </p:spPr>
        <p:txBody>
          <a:bodyPr/>
          <a:lstStyle/>
          <a:p>
            <a:pPr lvl="0"/>
            <a:r>
              <a:rPr lang="en-US" dirty="0"/>
              <a:t>Click to edit Master text</a:t>
            </a:r>
          </a:p>
        </p:txBody>
      </p:sp>
    </p:spTree>
    <p:extLst>
      <p:ext uri="{BB962C8B-B14F-4D97-AF65-F5344CB8AC3E}">
        <p14:creationId xmlns:p14="http://schemas.microsoft.com/office/powerpoint/2010/main" val="70554237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45FCC-6202-45AA-A80C-6B2BB47EFEE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B56EF42-035C-4E84-B115-E35A21BB9C8C}"/>
              </a:ext>
            </a:extLst>
          </p:cNvPr>
          <p:cNvSpPr>
            <a:spLocks noGrp="1"/>
          </p:cNvSpPr>
          <p:nvPr>
            <p:ph sz="quarter" idx="10"/>
          </p:nvPr>
        </p:nvSpPr>
        <p:spPr>
          <a:xfrm>
            <a:off x="957263" y="1414463"/>
            <a:ext cx="1800225" cy="428625"/>
          </a:xfrm>
        </p:spPr>
        <p:txBody>
          <a:bodyPr/>
          <a:lstStyle/>
          <a:p>
            <a:pPr lvl="0"/>
            <a:r>
              <a:rPr lang="en-US" dirty="0"/>
              <a:t>Click to</a:t>
            </a:r>
          </a:p>
        </p:txBody>
      </p:sp>
      <p:sp>
        <p:nvSpPr>
          <p:cNvPr id="6" name="Content Placeholder 5">
            <a:extLst>
              <a:ext uri="{FF2B5EF4-FFF2-40B4-BE49-F238E27FC236}">
                <a16:creationId xmlns:a16="http://schemas.microsoft.com/office/drawing/2014/main" id="{0F9F1442-64D4-45A6-8030-B10EE0DA7817}"/>
              </a:ext>
            </a:extLst>
          </p:cNvPr>
          <p:cNvSpPr>
            <a:spLocks noGrp="1"/>
          </p:cNvSpPr>
          <p:nvPr>
            <p:ph sz="quarter" idx="11"/>
          </p:nvPr>
        </p:nvSpPr>
        <p:spPr>
          <a:xfrm>
            <a:off x="957263" y="2428875"/>
            <a:ext cx="2343150" cy="430887"/>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37EAFF0-0D37-4C08-8253-352E9B7642E4}"/>
              </a:ext>
            </a:extLst>
          </p:cNvPr>
          <p:cNvSpPr>
            <a:spLocks noGrp="1"/>
          </p:cNvSpPr>
          <p:nvPr>
            <p:ph sz="quarter" idx="12"/>
          </p:nvPr>
        </p:nvSpPr>
        <p:spPr>
          <a:xfrm>
            <a:off x="957263" y="3429000"/>
            <a:ext cx="3143250" cy="430887"/>
          </a:xfrm>
        </p:spPr>
        <p:txBody>
          <a:bodyPr/>
          <a:lstStyle/>
          <a:p>
            <a:pPr lvl="0"/>
            <a:r>
              <a:rPr lang="en-US" dirty="0"/>
              <a:t>Click to edit</a:t>
            </a:r>
          </a:p>
        </p:txBody>
      </p:sp>
      <p:sp>
        <p:nvSpPr>
          <p:cNvPr id="3" name="Text Placeholder 2">
            <a:extLst>
              <a:ext uri="{FF2B5EF4-FFF2-40B4-BE49-F238E27FC236}">
                <a16:creationId xmlns:a16="http://schemas.microsoft.com/office/drawing/2014/main" id="{2BE1EEAF-056A-4FD5-85F9-4A878A107300}"/>
              </a:ext>
            </a:extLst>
          </p:cNvPr>
          <p:cNvSpPr>
            <a:spLocks noGrp="1"/>
          </p:cNvSpPr>
          <p:nvPr>
            <p:ph type="body" sz="quarter" idx="13"/>
          </p:nvPr>
        </p:nvSpPr>
        <p:spPr>
          <a:xfrm>
            <a:off x="5148263" y="1490663"/>
            <a:ext cx="4065587" cy="183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571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4C8B-6A65-4346-B54D-CE753669DDC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EF54C63-3E3A-4177-B8FC-0FF04F31C956}"/>
              </a:ext>
            </a:extLst>
          </p:cNvPr>
          <p:cNvSpPr>
            <a:spLocks noGrp="1"/>
          </p:cNvSpPr>
          <p:nvPr>
            <p:ph sz="quarter" idx="10"/>
          </p:nvPr>
        </p:nvSpPr>
        <p:spPr>
          <a:xfrm>
            <a:off x="1276350" y="1466850"/>
            <a:ext cx="4476750" cy="430887"/>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AB2A9212-1E4C-4EB0-90B5-4CAEB5157290}"/>
              </a:ext>
            </a:extLst>
          </p:cNvPr>
          <p:cNvSpPr>
            <a:spLocks noGrp="1"/>
          </p:cNvSpPr>
          <p:nvPr>
            <p:ph sz="quarter" idx="11"/>
          </p:nvPr>
        </p:nvSpPr>
        <p:spPr>
          <a:xfrm>
            <a:off x="1276350" y="2495550"/>
            <a:ext cx="4610100" cy="430213"/>
          </a:xfrm>
        </p:spPr>
        <p:txBody>
          <a:bodyPr/>
          <a:lstStyle/>
          <a:p>
            <a:pPr lvl="0"/>
            <a:r>
              <a:rPr lang="en-US" dirty="0"/>
              <a:t>Click to edit Master text</a:t>
            </a:r>
          </a:p>
        </p:txBody>
      </p:sp>
      <p:sp>
        <p:nvSpPr>
          <p:cNvPr id="8" name="Content Placeholder 7">
            <a:extLst>
              <a:ext uri="{FF2B5EF4-FFF2-40B4-BE49-F238E27FC236}">
                <a16:creationId xmlns:a16="http://schemas.microsoft.com/office/drawing/2014/main" id="{5B13162F-4991-46CD-A810-518709BDE992}"/>
              </a:ext>
            </a:extLst>
          </p:cNvPr>
          <p:cNvSpPr>
            <a:spLocks noGrp="1"/>
          </p:cNvSpPr>
          <p:nvPr>
            <p:ph sz="quarter" idx="12"/>
          </p:nvPr>
        </p:nvSpPr>
        <p:spPr>
          <a:xfrm>
            <a:off x="1276350" y="3429000"/>
            <a:ext cx="4610100" cy="430887"/>
          </a:xfrm>
        </p:spPr>
        <p:txBody>
          <a:bodyPr/>
          <a:lstStyle/>
          <a:p>
            <a:pPr lvl="0"/>
            <a:r>
              <a:rPr lang="en-US" dirty="0"/>
              <a:t>Click to edit Master text</a:t>
            </a:r>
          </a:p>
        </p:txBody>
      </p:sp>
      <p:sp>
        <p:nvSpPr>
          <p:cNvPr id="3" name="Text Placeholder 2">
            <a:extLst>
              <a:ext uri="{FF2B5EF4-FFF2-40B4-BE49-F238E27FC236}">
                <a16:creationId xmlns:a16="http://schemas.microsoft.com/office/drawing/2014/main" id="{DF191C91-D6BF-49B3-9BD3-A9B130BBEE86}"/>
              </a:ext>
            </a:extLst>
          </p:cNvPr>
          <p:cNvSpPr>
            <a:spLocks noGrp="1"/>
          </p:cNvSpPr>
          <p:nvPr>
            <p:ph type="body" sz="quarter" idx="13"/>
          </p:nvPr>
        </p:nvSpPr>
        <p:spPr>
          <a:xfrm>
            <a:off x="7464425" y="715963"/>
            <a:ext cx="3090863"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695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776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274B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1" name="Picture 10" descr="A person using a computer&#10;&#10;Description automatically generated">
            <a:extLst>
              <a:ext uri="{FF2B5EF4-FFF2-40B4-BE49-F238E27FC236}">
                <a16:creationId xmlns:a16="http://schemas.microsoft.com/office/drawing/2014/main" id="{A6136496-73A2-450D-B9AE-35803F0E1C97}"/>
              </a:ext>
            </a:extLst>
          </p:cNvPr>
          <p:cNvPicPr>
            <a:picLocks noChangeAspect="1"/>
          </p:cNvPicPr>
          <p:nvPr userDrawn="1"/>
        </p:nvPicPr>
        <p:blipFill rotWithShape="1">
          <a:blip r:embed="rId3"/>
          <a:srcRect l="11133" r="22293"/>
          <a:stretch/>
        </p:blipFill>
        <p:spPr>
          <a:xfrm>
            <a:off x="5343524" y="0"/>
            <a:ext cx="6848475"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85752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8470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78682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19393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246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5925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929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408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0F40-A99D-4F2D-8274-8A21C28E25E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8BA43D0-51F9-4FF2-8000-1ACD8701148A}"/>
              </a:ext>
            </a:extLst>
          </p:cNvPr>
          <p:cNvSpPr>
            <a:spLocks noGrp="1"/>
          </p:cNvSpPr>
          <p:nvPr>
            <p:ph sz="quarter" idx="10"/>
          </p:nvPr>
        </p:nvSpPr>
        <p:spPr>
          <a:xfrm>
            <a:off x="736600" y="1677988"/>
            <a:ext cx="2006600" cy="430887"/>
          </a:xfrm>
        </p:spPr>
        <p:txBody>
          <a:bodyPr/>
          <a:lstStyle/>
          <a:p>
            <a:pPr lvl="0"/>
            <a:r>
              <a:rPr lang="en-US" dirty="0"/>
              <a:t>Click to</a:t>
            </a:r>
          </a:p>
        </p:txBody>
      </p:sp>
      <p:sp>
        <p:nvSpPr>
          <p:cNvPr id="6" name="Content Placeholder 5">
            <a:extLst>
              <a:ext uri="{FF2B5EF4-FFF2-40B4-BE49-F238E27FC236}">
                <a16:creationId xmlns:a16="http://schemas.microsoft.com/office/drawing/2014/main" id="{D7683D4B-AA5E-4B3F-B9A7-BE3BFDF30DA6}"/>
              </a:ext>
            </a:extLst>
          </p:cNvPr>
          <p:cNvSpPr>
            <a:spLocks noGrp="1"/>
          </p:cNvSpPr>
          <p:nvPr>
            <p:ph sz="quarter" idx="11"/>
          </p:nvPr>
        </p:nvSpPr>
        <p:spPr>
          <a:xfrm>
            <a:off x="627063" y="2716213"/>
            <a:ext cx="2771775" cy="4308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7E55515-E0CC-4D94-BD91-75F5B25F6069}"/>
              </a:ext>
            </a:extLst>
          </p:cNvPr>
          <p:cNvSpPr>
            <a:spLocks noGrp="1"/>
          </p:cNvSpPr>
          <p:nvPr>
            <p:ph sz="quarter" idx="12"/>
          </p:nvPr>
        </p:nvSpPr>
        <p:spPr>
          <a:xfrm>
            <a:off x="627063" y="4776788"/>
            <a:ext cx="3330575" cy="430887"/>
          </a:xfrm>
        </p:spPr>
        <p:txBody>
          <a:bodyPr/>
          <a:lstStyle/>
          <a:p>
            <a:pPr lvl="0"/>
            <a:endParaRPr lang="en-US" dirty="0"/>
          </a:p>
        </p:txBody>
      </p:sp>
      <p:sp>
        <p:nvSpPr>
          <p:cNvPr id="3" name="Text Placeholder 2">
            <a:extLst>
              <a:ext uri="{FF2B5EF4-FFF2-40B4-BE49-F238E27FC236}">
                <a16:creationId xmlns:a16="http://schemas.microsoft.com/office/drawing/2014/main" id="{7832504C-5F7C-4F33-9772-193272C68FA0}"/>
              </a:ext>
            </a:extLst>
          </p:cNvPr>
          <p:cNvSpPr>
            <a:spLocks noGrp="1"/>
          </p:cNvSpPr>
          <p:nvPr>
            <p:ph type="body" sz="quarter" idx="13"/>
          </p:nvPr>
        </p:nvSpPr>
        <p:spPr>
          <a:xfrm>
            <a:off x="4840288" y="1054100"/>
            <a:ext cx="5943600" cy="2811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703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98797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2421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65612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15468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056068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43835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410106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8538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77653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61096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3510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74B4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4424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4275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75752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5015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293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0372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146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41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202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42EA-CA67-4E3B-AD89-35C91E8795A1}"/>
              </a:ext>
            </a:extLst>
          </p:cNvPr>
          <p:cNvSpPr>
            <a:spLocks noGrp="1"/>
          </p:cNvSpPr>
          <p:nvPr>
            <p:ph type="title"/>
          </p:nvPr>
        </p:nvSpPr>
        <p:spPr>
          <a:xfrm>
            <a:off x="588263" y="457199"/>
            <a:ext cx="6184012" cy="55721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A5495205-4405-44B9-91FD-748476A350AC}"/>
              </a:ext>
            </a:extLst>
          </p:cNvPr>
          <p:cNvSpPr>
            <a:spLocks noGrp="1"/>
          </p:cNvSpPr>
          <p:nvPr>
            <p:ph sz="quarter" idx="10"/>
          </p:nvPr>
        </p:nvSpPr>
        <p:spPr>
          <a:xfrm>
            <a:off x="1743075" y="1685925"/>
            <a:ext cx="3228975" cy="430887"/>
          </a:xfrm>
        </p:spPr>
        <p:txBody>
          <a:bodyPr/>
          <a:lstStyle/>
          <a:p>
            <a:pPr lvl="0"/>
            <a:r>
              <a:rPr lang="en-US" dirty="0"/>
              <a:t>Click to edit</a:t>
            </a:r>
          </a:p>
        </p:txBody>
      </p:sp>
      <p:sp>
        <p:nvSpPr>
          <p:cNvPr id="6" name="Content Placeholder 5">
            <a:extLst>
              <a:ext uri="{FF2B5EF4-FFF2-40B4-BE49-F238E27FC236}">
                <a16:creationId xmlns:a16="http://schemas.microsoft.com/office/drawing/2014/main" id="{C9F419D2-D276-4B66-94AA-75D5109B0DE6}"/>
              </a:ext>
            </a:extLst>
          </p:cNvPr>
          <p:cNvSpPr>
            <a:spLocks noGrp="1"/>
          </p:cNvSpPr>
          <p:nvPr>
            <p:ph sz="quarter" idx="11"/>
          </p:nvPr>
        </p:nvSpPr>
        <p:spPr>
          <a:xfrm>
            <a:off x="5957888" y="1685925"/>
            <a:ext cx="2857500" cy="43021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12F74D84-8757-4B76-8FB6-9E53B2C2761A}"/>
              </a:ext>
            </a:extLst>
          </p:cNvPr>
          <p:cNvSpPr>
            <a:spLocks noGrp="1"/>
          </p:cNvSpPr>
          <p:nvPr>
            <p:ph sz="quarter" idx="12"/>
          </p:nvPr>
        </p:nvSpPr>
        <p:spPr>
          <a:xfrm>
            <a:off x="1743075" y="2643188"/>
            <a:ext cx="3357563" cy="430887"/>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4C146BE8-994C-42D4-A181-B0791142C288}"/>
              </a:ext>
            </a:extLst>
          </p:cNvPr>
          <p:cNvSpPr>
            <a:spLocks noGrp="1"/>
          </p:cNvSpPr>
          <p:nvPr>
            <p:ph sz="quarter" idx="13"/>
          </p:nvPr>
        </p:nvSpPr>
        <p:spPr>
          <a:xfrm>
            <a:off x="6096000" y="2643188"/>
            <a:ext cx="2719388" cy="430212"/>
          </a:xfrm>
        </p:spPr>
        <p:txBody>
          <a:bodyPr/>
          <a:lstStyle/>
          <a:p>
            <a:pPr lvl="0"/>
            <a:r>
              <a:rPr lang="en-US" dirty="0"/>
              <a:t>Click to edit</a:t>
            </a:r>
          </a:p>
        </p:txBody>
      </p:sp>
      <p:cxnSp>
        <p:nvCxnSpPr>
          <p:cNvPr id="11" name="Straight Connector 10">
            <a:extLst>
              <a:ext uri="{FF2B5EF4-FFF2-40B4-BE49-F238E27FC236}">
                <a16:creationId xmlns:a16="http://schemas.microsoft.com/office/drawing/2014/main" id="{F1B6E19B-0B06-4F5B-85B2-363ACC6963C8}"/>
              </a:ext>
              <a:ext uri="{C183D7F6-B498-43B3-948B-1728B52AA6E4}">
                <adec:decorative xmlns:adec="http://schemas.microsoft.com/office/drawing/2017/decorative" val="1"/>
              </a:ext>
            </a:extLst>
          </p:cNvPr>
          <p:cNvCxnSpPr/>
          <p:nvPr userDrawn="1"/>
        </p:nvCxnSpPr>
        <p:spPr>
          <a:xfrm>
            <a:off x="597647" y="4811296"/>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3497849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6238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254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7024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4171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47131564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187983665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0253620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351550010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1963386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540129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7014622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38803426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3251606592"/>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850440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22136801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9156290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939220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145280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272879207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341935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7647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9732901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16863370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7264830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2909321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63354150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4077306665"/>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387575524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4159480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118113432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80557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5440772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9348778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70710228"/>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4731579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5243704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B33B-D9F2-4FCB-B6BB-A863AD5B288D}"/>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A0BE5BB1-F1F1-43FF-91F8-A81F803D7B2C}"/>
              </a:ext>
            </a:extLst>
          </p:cNvPr>
          <p:cNvSpPr>
            <a:spLocks noGrp="1"/>
          </p:cNvSpPr>
          <p:nvPr>
            <p:ph sz="quarter" idx="13"/>
          </p:nvPr>
        </p:nvSpPr>
        <p:spPr>
          <a:xfrm>
            <a:off x="985838" y="1843088"/>
            <a:ext cx="3300412" cy="485775"/>
          </a:xfrm>
        </p:spPr>
        <p:txBody>
          <a:bodyPr/>
          <a:lstStyle/>
          <a:p>
            <a:pPr lvl="0"/>
            <a:r>
              <a:rPr lang="en-US" dirty="0"/>
              <a:t>Click to edit</a:t>
            </a:r>
          </a:p>
        </p:txBody>
      </p:sp>
      <p:sp>
        <p:nvSpPr>
          <p:cNvPr id="7" name="Content Placeholder 6">
            <a:extLst>
              <a:ext uri="{FF2B5EF4-FFF2-40B4-BE49-F238E27FC236}">
                <a16:creationId xmlns:a16="http://schemas.microsoft.com/office/drawing/2014/main" id="{E3C68386-7A10-48BA-9AF2-B3AA339F2ABC}"/>
              </a:ext>
            </a:extLst>
          </p:cNvPr>
          <p:cNvSpPr>
            <a:spLocks noGrp="1"/>
          </p:cNvSpPr>
          <p:nvPr>
            <p:ph sz="quarter" idx="14"/>
          </p:nvPr>
        </p:nvSpPr>
        <p:spPr>
          <a:xfrm>
            <a:off x="985838" y="2586038"/>
            <a:ext cx="3300412" cy="242887"/>
          </a:xfrm>
        </p:spPr>
        <p:txBody>
          <a:bodyPr/>
          <a:lstStyle/>
          <a:p>
            <a:pPr lvl="0"/>
            <a:r>
              <a:rPr lang="en-US" dirty="0"/>
              <a:t>Click to edit</a:t>
            </a:r>
          </a:p>
        </p:txBody>
      </p:sp>
      <p:sp>
        <p:nvSpPr>
          <p:cNvPr id="9" name="Content Placeholder 8">
            <a:extLst>
              <a:ext uri="{FF2B5EF4-FFF2-40B4-BE49-F238E27FC236}">
                <a16:creationId xmlns:a16="http://schemas.microsoft.com/office/drawing/2014/main" id="{787E87A3-5D9F-437E-B851-2E7DF49FD028}"/>
              </a:ext>
            </a:extLst>
          </p:cNvPr>
          <p:cNvSpPr>
            <a:spLocks noGrp="1"/>
          </p:cNvSpPr>
          <p:nvPr>
            <p:ph sz="quarter" idx="15"/>
          </p:nvPr>
        </p:nvSpPr>
        <p:spPr>
          <a:xfrm>
            <a:off x="985838" y="3214688"/>
            <a:ext cx="3743325" cy="814387"/>
          </a:xfrm>
        </p:spPr>
        <p:txBody>
          <a:bodyPr/>
          <a:lstStyle/>
          <a:p>
            <a:pPr lvl="0"/>
            <a:r>
              <a:rPr lang="en-US" dirty="0"/>
              <a:t>Click to edit Master text styles</a:t>
            </a:r>
          </a:p>
        </p:txBody>
      </p:sp>
    </p:spTree>
    <p:extLst>
      <p:ext uri="{BB962C8B-B14F-4D97-AF65-F5344CB8AC3E}">
        <p14:creationId xmlns:p14="http://schemas.microsoft.com/office/powerpoint/2010/main" val="211788189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EF2C-7256-4EBB-AF85-587C7C5FAB92}"/>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
        <p:nvSpPr>
          <p:cNvPr id="4" name="Content Placeholder 3">
            <a:extLst>
              <a:ext uri="{FF2B5EF4-FFF2-40B4-BE49-F238E27FC236}">
                <a16:creationId xmlns:a16="http://schemas.microsoft.com/office/drawing/2014/main" id="{DD7EA61A-E338-4841-B4A2-EC9729A2024E}"/>
              </a:ext>
            </a:extLst>
          </p:cNvPr>
          <p:cNvSpPr>
            <a:spLocks noGrp="1"/>
          </p:cNvSpPr>
          <p:nvPr>
            <p:ph sz="quarter" idx="13"/>
          </p:nvPr>
        </p:nvSpPr>
        <p:spPr>
          <a:xfrm>
            <a:off x="550863" y="1306513"/>
            <a:ext cx="1611312" cy="652462"/>
          </a:xfrm>
        </p:spPr>
        <p:txBody>
          <a:bodyPr/>
          <a:lstStyle/>
          <a:p>
            <a:pPr lvl="0"/>
            <a:r>
              <a:rPr lang="en-US" dirty="0"/>
              <a:t>Click to</a:t>
            </a:r>
          </a:p>
        </p:txBody>
      </p:sp>
      <p:sp>
        <p:nvSpPr>
          <p:cNvPr id="7" name="Content Placeholder 6">
            <a:extLst>
              <a:ext uri="{FF2B5EF4-FFF2-40B4-BE49-F238E27FC236}">
                <a16:creationId xmlns:a16="http://schemas.microsoft.com/office/drawing/2014/main" id="{7277E458-A2FA-465B-8F1A-DA65A93705EF}"/>
              </a:ext>
            </a:extLst>
          </p:cNvPr>
          <p:cNvSpPr>
            <a:spLocks noGrp="1"/>
          </p:cNvSpPr>
          <p:nvPr>
            <p:ph sz="quarter" idx="14"/>
          </p:nvPr>
        </p:nvSpPr>
        <p:spPr>
          <a:xfrm>
            <a:off x="2525713" y="1306513"/>
            <a:ext cx="1857375" cy="652462"/>
          </a:xfrm>
        </p:spPr>
        <p:txBody>
          <a:bodyPr/>
          <a:lstStyle/>
          <a:p>
            <a:pPr lvl="0"/>
            <a:r>
              <a:rPr lang="en-US" dirty="0"/>
              <a:t>Click to</a:t>
            </a:r>
          </a:p>
        </p:txBody>
      </p:sp>
      <p:sp>
        <p:nvSpPr>
          <p:cNvPr id="9" name="Content Placeholder 8">
            <a:extLst>
              <a:ext uri="{FF2B5EF4-FFF2-40B4-BE49-F238E27FC236}">
                <a16:creationId xmlns:a16="http://schemas.microsoft.com/office/drawing/2014/main" id="{3415C94C-3FDB-46B3-842B-FF92849AFA7E}"/>
              </a:ext>
            </a:extLst>
          </p:cNvPr>
          <p:cNvSpPr>
            <a:spLocks noGrp="1"/>
          </p:cNvSpPr>
          <p:nvPr>
            <p:ph sz="quarter" idx="15"/>
          </p:nvPr>
        </p:nvSpPr>
        <p:spPr>
          <a:xfrm>
            <a:off x="4775200" y="1306513"/>
            <a:ext cx="1611313" cy="652462"/>
          </a:xfrm>
        </p:spPr>
        <p:txBody>
          <a:bodyPr/>
          <a:lstStyle/>
          <a:p>
            <a:pPr lvl="0"/>
            <a:r>
              <a:rPr lang="en-US" dirty="0"/>
              <a:t>Click to</a:t>
            </a:r>
          </a:p>
        </p:txBody>
      </p:sp>
      <p:sp>
        <p:nvSpPr>
          <p:cNvPr id="11" name="Content Placeholder 10">
            <a:extLst>
              <a:ext uri="{FF2B5EF4-FFF2-40B4-BE49-F238E27FC236}">
                <a16:creationId xmlns:a16="http://schemas.microsoft.com/office/drawing/2014/main" id="{D5748D43-5C30-4A01-A94B-905D99320881}"/>
              </a:ext>
            </a:extLst>
          </p:cNvPr>
          <p:cNvSpPr>
            <a:spLocks noGrp="1"/>
          </p:cNvSpPr>
          <p:nvPr>
            <p:ph sz="quarter" idx="16"/>
          </p:nvPr>
        </p:nvSpPr>
        <p:spPr>
          <a:xfrm>
            <a:off x="7083425" y="1306513"/>
            <a:ext cx="1363663" cy="652462"/>
          </a:xfrm>
        </p:spPr>
        <p:txBody>
          <a:bodyPr/>
          <a:lstStyle/>
          <a:p>
            <a:pPr lvl="0"/>
            <a:r>
              <a:rPr lang="en-US" dirty="0"/>
              <a:t>Click</a:t>
            </a:r>
          </a:p>
        </p:txBody>
      </p:sp>
      <p:sp>
        <p:nvSpPr>
          <p:cNvPr id="13" name="Content Placeholder 12">
            <a:extLst>
              <a:ext uri="{FF2B5EF4-FFF2-40B4-BE49-F238E27FC236}">
                <a16:creationId xmlns:a16="http://schemas.microsoft.com/office/drawing/2014/main" id="{9C714A25-7C85-4AF6-B482-085657D77036}"/>
              </a:ext>
            </a:extLst>
          </p:cNvPr>
          <p:cNvSpPr>
            <a:spLocks noGrp="1"/>
          </p:cNvSpPr>
          <p:nvPr>
            <p:ph sz="quarter" idx="17"/>
          </p:nvPr>
        </p:nvSpPr>
        <p:spPr>
          <a:xfrm>
            <a:off x="8955313" y="1306513"/>
            <a:ext cx="1857149" cy="681944"/>
          </a:xfrm>
        </p:spPr>
        <p:txBody>
          <a:bodyPr/>
          <a:lstStyle/>
          <a:p>
            <a:pPr lvl="0"/>
            <a:r>
              <a:rPr lang="en-US"/>
              <a:t>Click to</a:t>
            </a:r>
            <a:endParaRPr lang="en-US" dirty="0"/>
          </a:p>
        </p:txBody>
      </p:sp>
      <p:sp>
        <p:nvSpPr>
          <p:cNvPr id="15" name="Content Placeholder 14">
            <a:extLst>
              <a:ext uri="{FF2B5EF4-FFF2-40B4-BE49-F238E27FC236}">
                <a16:creationId xmlns:a16="http://schemas.microsoft.com/office/drawing/2014/main" id="{9E7D2B65-5E47-43E8-95F0-E5CB11471266}"/>
              </a:ext>
            </a:extLst>
          </p:cNvPr>
          <p:cNvSpPr>
            <a:spLocks noGrp="1"/>
          </p:cNvSpPr>
          <p:nvPr>
            <p:ph sz="quarter" idx="18"/>
          </p:nvPr>
        </p:nvSpPr>
        <p:spPr>
          <a:xfrm>
            <a:off x="550863" y="2379663"/>
            <a:ext cx="1611312" cy="652462"/>
          </a:xfrm>
        </p:spPr>
        <p:txBody>
          <a:bodyPr/>
          <a:lstStyle/>
          <a:p>
            <a:pPr lvl="0"/>
            <a:r>
              <a:rPr lang="en-US" dirty="0"/>
              <a:t>Click to</a:t>
            </a:r>
          </a:p>
        </p:txBody>
      </p:sp>
      <p:sp>
        <p:nvSpPr>
          <p:cNvPr id="17" name="Content Placeholder 16">
            <a:extLst>
              <a:ext uri="{FF2B5EF4-FFF2-40B4-BE49-F238E27FC236}">
                <a16:creationId xmlns:a16="http://schemas.microsoft.com/office/drawing/2014/main" id="{DC095D7A-CE94-4F90-BBE4-D0D898DAA6E6}"/>
              </a:ext>
            </a:extLst>
          </p:cNvPr>
          <p:cNvSpPr>
            <a:spLocks noGrp="1"/>
          </p:cNvSpPr>
          <p:nvPr>
            <p:ph sz="quarter" idx="19"/>
          </p:nvPr>
        </p:nvSpPr>
        <p:spPr>
          <a:xfrm>
            <a:off x="2525713" y="2379663"/>
            <a:ext cx="1857375" cy="652462"/>
          </a:xfrm>
        </p:spPr>
        <p:txBody>
          <a:bodyPr/>
          <a:lstStyle/>
          <a:p>
            <a:pPr lvl="0"/>
            <a:r>
              <a:rPr lang="en-US" dirty="0"/>
              <a:t>Click to</a:t>
            </a:r>
          </a:p>
        </p:txBody>
      </p:sp>
      <p:sp>
        <p:nvSpPr>
          <p:cNvPr id="19" name="Content Placeholder 18">
            <a:extLst>
              <a:ext uri="{FF2B5EF4-FFF2-40B4-BE49-F238E27FC236}">
                <a16:creationId xmlns:a16="http://schemas.microsoft.com/office/drawing/2014/main" id="{AB8CDAD7-51DE-4F34-845B-A3A46ECF7B9A}"/>
              </a:ext>
            </a:extLst>
          </p:cNvPr>
          <p:cNvSpPr>
            <a:spLocks noGrp="1"/>
          </p:cNvSpPr>
          <p:nvPr>
            <p:ph sz="quarter" idx="20"/>
          </p:nvPr>
        </p:nvSpPr>
        <p:spPr>
          <a:xfrm>
            <a:off x="4775200" y="2379663"/>
            <a:ext cx="1857375" cy="652462"/>
          </a:xfrm>
        </p:spPr>
        <p:txBody>
          <a:bodyPr/>
          <a:lstStyle/>
          <a:p>
            <a:pPr lvl="0"/>
            <a:r>
              <a:rPr lang="en-US" dirty="0"/>
              <a:t>Click to</a:t>
            </a:r>
          </a:p>
        </p:txBody>
      </p:sp>
      <p:sp>
        <p:nvSpPr>
          <p:cNvPr id="21" name="Content Placeholder 20">
            <a:extLst>
              <a:ext uri="{FF2B5EF4-FFF2-40B4-BE49-F238E27FC236}">
                <a16:creationId xmlns:a16="http://schemas.microsoft.com/office/drawing/2014/main" id="{24FE0627-5B9B-42AB-8BE8-09E71D2FE5B6}"/>
              </a:ext>
            </a:extLst>
          </p:cNvPr>
          <p:cNvSpPr>
            <a:spLocks noGrp="1"/>
          </p:cNvSpPr>
          <p:nvPr>
            <p:ph sz="quarter" idx="21"/>
          </p:nvPr>
        </p:nvSpPr>
        <p:spPr>
          <a:xfrm>
            <a:off x="7083425" y="2379663"/>
            <a:ext cx="1871663" cy="652462"/>
          </a:xfrm>
        </p:spPr>
        <p:txBody>
          <a:bodyPr/>
          <a:lstStyle/>
          <a:p>
            <a:pPr lvl="0"/>
            <a:r>
              <a:rPr lang="en-US" dirty="0"/>
              <a:t>Click to</a:t>
            </a:r>
          </a:p>
        </p:txBody>
      </p:sp>
      <p:sp>
        <p:nvSpPr>
          <p:cNvPr id="23" name="Content Placeholder 22">
            <a:extLst>
              <a:ext uri="{FF2B5EF4-FFF2-40B4-BE49-F238E27FC236}">
                <a16:creationId xmlns:a16="http://schemas.microsoft.com/office/drawing/2014/main" id="{3095392C-1361-4BDD-858A-87A0301CAF41}"/>
              </a:ext>
            </a:extLst>
          </p:cNvPr>
          <p:cNvSpPr>
            <a:spLocks noGrp="1"/>
          </p:cNvSpPr>
          <p:nvPr>
            <p:ph sz="quarter" idx="22"/>
          </p:nvPr>
        </p:nvSpPr>
        <p:spPr>
          <a:xfrm>
            <a:off x="9420225" y="2379663"/>
            <a:ext cx="1857375" cy="682625"/>
          </a:xfrm>
        </p:spPr>
        <p:txBody>
          <a:bodyPr/>
          <a:lstStyle/>
          <a:p>
            <a:pPr lvl="0"/>
            <a:r>
              <a:rPr lang="en-US" dirty="0"/>
              <a:t>Click to </a:t>
            </a:r>
          </a:p>
        </p:txBody>
      </p:sp>
      <p:sp>
        <p:nvSpPr>
          <p:cNvPr id="25" name="Content Placeholder 24">
            <a:extLst>
              <a:ext uri="{FF2B5EF4-FFF2-40B4-BE49-F238E27FC236}">
                <a16:creationId xmlns:a16="http://schemas.microsoft.com/office/drawing/2014/main" id="{A4F2A56C-5A03-46CB-A2F3-0516322C848B}"/>
              </a:ext>
            </a:extLst>
          </p:cNvPr>
          <p:cNvSpPr>
            <a:spLocks noGrp="1"/>
          </p:cNvSpPr>
          <p:nvPr>
            <p:ph sz="quarter" idx="23"/>
          </p:nvPr>
        </p:nvSpPr>
        <p:spPr>
          <a:xfrm>
            <a:off x="550863" y="3429000"/>
            <a:ext cx="1727200" cy="396875"/>
          </a:xfrm>
        </p:spPr>
        <p:txBody>
          <a:bodyPr/>
          <a:lstStyle/>
          <a:p>
            <a:pPr lvl="0"/>
            <a:r>
              <a:rPr lang="en-US" dirty="0"/>
              <a:t>Click to</a:t>
            </a:r>
          </a:p>
        </p:txBody>
      </p:sp>
      <p:sp>
        <p:nvSpPr>
          <p:cNvPr id="27" name="Content Placeholder 26">
            <a:extLst>
              <a:ext uri="{FF2B5EF4-FFF2-40B4-BE49-F238E27FC236}">
                <a16:creationId xmlns:a16="http://schemas.microsoft.com/office/drawing/2014/main" id="{AF543FBC-4735-49AB-8FC0-41DA516DD95F}"/>
              </a:ext>
            </a:extLst>
          </p:cNvPr>
          <p:cNvSpPr>
            <a:spLocks noGrp="1"/>
          </p:cNvSpPr>
          <p:nvPr>
            <p:ph sz="quarter" idx="24"/>
          </p:nvPr>
        </p:nvSpPr>
        <p:spPr>
          <a:xfrm>
            <a:off x="2670175" y="3429000"/>
            <a:ext cx="1727200" cy="652463"/>
          </a:xfrm>
        </p:spPr>
        <p:txBody>
          <a:bodyPr/>
          <a:lstStyle/>
          <a:p>
            <a:pPr lvl="0"/>
            <a:r>
              <a:rPr lang="en-US" dirty="0"/>
              <a:t>Click to</a:t>
            </a:r>
          </a:p>
        </p:txBody>
      </p:sp>
      <p:sp>
        <p:nvSpPr>
          <p:cNvPr id="29" name="Content Placeholder 28">
            <a:extLst>
              <a:ext uri="{FF2B5EF4-FFF2-40B4-BE49-F238E27FC236}">
                <a16:creationId xmlns:a16="http://schemas.microsoft.com/office/drawing/2014/main" id="{55980EEE-5CDC-49F7-A85B-94A065F427C4}"/>
              </a:ext>
            </a:extLst>
          </p:cNvPr>
          <p:cNvSpPr>
            <a:spLocks noGrp="1"/>
          </p:cNvSpPr>
          <p:nvPr>
            <p:ph sz="quarter" idx="25"/>
          </p:nvPr>
        </p:nvSpPr>
        <p:spPr>
          <a:xfrm>
            <a:off x="4775200" y="3429000"/>
            <a:ext cx="1727200" cy="652463"/>
          </a:xfrm>
        </p:spPr>
        <p:txBody>
          <a:bodyPr/>
          <a:lstStyle/>
          <a:p>
            <a:pPr lvl="0"/>
            <a:r>
              <a:rPr lang="en-US" dirty="0"/>
              <a:t>Click to</a:t>
            </a:r>
          </a:p>
        </p:txBody>
      </p:sp>
      <p:sp>
        <p:nvSpPr>
          <p:cNvPr id="31" name="Content Placeholder 30">
            <a:extLst>
              <a:ext uri="{FF2B5EF4-FFF2-40B4-BE49-F238E27FC236}">
                <a16:creationId xmlns:a16="http://schemas.microsoft.com/office/drawing/2014/main" id="{A97C0A78-72D6-4E04-952E-8D279698EF5B}"/>
              </a:ext>
            </a:extLst>
          </p:cNvPr>
          <p:cNvSpPr>
            <a:spLocks noGrp="1"/>
          </p:cNvSpPr>
          <p:nvPr>
            <p:ph sz="quarter" idx="26"/>
          </p:nvPr>
        </p:nvSpPr>
        <p:spPr>
          <a:xfrm>
            <a:off x="6937375" y="3294063"/>
            <a:ext cx="2133600" cy="682625"/>
          </a:xfrm>
        </p:spPr>
        <p:txBody>
          <a:bodyPr/>
          <a:lstStyle/>
          <a:p>
            <a:pPr lvl="0"/>
            <a:r>
              <a:rPr lang="en-US" dirty="0"/>
              <a:t>Click to</a:t>
            </a:r>
          </a:p>
        </p:txBody>
      </p:sp>
      <p:sp>
        <p:nvSpPr>
          <p:cNvPr id="33" name="Content Placeholder 32">
            <a:extLst>
              <a:ext uri="{FF2B5EF4-FFF2-40B4-BE49-F238E27FC236}">
                <a16:creationId xmlns:a16="http://schemas.microsoft.com/office/drawing/2014/main" id="{875CB234-262F-47EE-BF71-C15FBAFEFC4A}"/>
              </a:ext>
            </a:extLst>
          </p:cNvPr>
          <p:cNvSpPr>
            <a:spLocks noGrp="1"/>
          </p:cNvSpPr>
          <p:nvPr>
            <p:ph sz="quarter" idx="27"/>
          </p:nvPr>
        </p:nvSpPr>
        <p:spPr>
          <a:xfrm>
            <a:off x="9420225" y="3294063"/>
            <a:ext cx="2133600" cy="531812"/>
          </a:xfrm>
        </p:spPr>
        <p:txBody>
          <a:bodyPr/>
          <a:lstStyle/>
          <a:p>
            <a:pPr lvl="0"/>
            <a:r>
              <a:rPr lang="en-US" dirty="0"/>
              <a:t>Click to</a:t>
            </a:r>
          </a:p>
        </p:txBody>
      </p:sp>
    </p:spTree>
    <p:extLst>
      <p:ext uri="{BB962C8B-B14F-4D97-AF65-F5344CB8AC3E}">
        <p14:creationId xmlns:p14="http://schemas.microsoft.com/office/powerpoint/2010/main" val="92932560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126658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38174462"/>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0CBA-5CCF-4A31-8434-F4B9E335D49B}"/>
              </a:ext>
            </a:extLst>
          </p:cNvPr>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C5B476C-0362-4BF3-86B1-B4F8E5D136A0}"/>
              </a:ext>
            </a:extLst>
          </p:cNvPr>
          <p:cNvSpPr>
            <a:spLocks noGrp="1"/>
          </p:cNvSpPr>
          <p:nvPr>
            <p:ph sz="quarter" idx="13"/>
          </p:nvPr>
        </p:nvSpPr>
        <p:spPr>
          <a:xfrm>
            <a:off x="536575" y="1422400"/>
            <a:ext cx="2728913" cy="33337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426B5DF8-B73A-4E5C-A661-54AA0114B291}"/>
              </a:ext>
            </a:extLst>
          </p:cNvPr>
          <p:cNvSpPr>
            <a:spLocks noGrp="1"/>
          </p:cNvSpPr>
          <p:nvPr>
            <p:ph sz="quarter" idx="14"/>
          </p:nvPr>
        </p:nvSpPr>
        <p:spPr>
          <a:xfrm>
            <a:off x="3643313" y="1422400"/>
            <a:ext cx="1611312" cy="333375"/>
          </a:xfrm>
        </p:spPr>
        <p:txBody>
          <a:bodyPr/>
          <a:lstStyle/>
          <a:p>
            <a:pPr lvl="0"/>
            <a:r>
              <a:rPr lang="en-US" dirty="0"/>
              <a:t>Click to</a:t>
            </a:r>
          </a:p>
        </p:txBody>
      </p:sp>
      <p:sp>
        <p:nvSpPr>
          <p:cNvPr id="10" name="Content Placeholder 9">
            <a:extLst>
              <a:ext uri="{FF2B5EF4-FFF2-40B4-BE49-F238E27FC236}">
                <a16:creationId xmlns:a16="http://schemas.microsoft.com/office/drawing/2014/main" id="{D2814335-B6A7-427F-A11D-C7FAF1447231}"/>
              </a:ext>
            </a:extLst>
          </p:cNvPr>
          <p:cNvSpPr>
            <a:spLocks noGrp="1"/>
          </p:cNvSpPr>
          <p:nvPr>
            <p:ph sz="quarter" idx="15"/>
          </p:nvPr>
        </p:nvSpPr>
        <p:spPr>
          <a:xfrm>
            <a:off x="5623719" y="1422400"/>
            <a:ext cx="1611312" cy="333375"/>
          </a:xfrm>
        </p:spPr>
        <p:txBody>
          <a:bodyPr/>
          <a:lstStyle/>
          <a:p>
            <a:pPr lvl="0"/>
            <a:r>
              <a:rPr lang="en-US" dirty="0"/>
              <a:t>Click to</a:t>
            </a:r>
          </a:p>
        </p:txBody>
      </p:sp>
      <p:sp>
        <p:nvSpPr>
          <p:cNvPr id="12" name="Content Placeholder 11">
            <a:extLst>
              <a:ext uri="{FF2B5EF4-FFF2-40B4-BE49-F238E27FC236}">
                <a16:creationId xmlns:a16="http://schemas.microsoft.com/office/drawing/2014/main" id="{840DD8FC-DA1F-422F-BAE8-53CC091F28FC}"/>
              </a:ext>
            </a:extLst>
          </p:cNvPr>
          <p:cNvSpPr>
            <a:spLocks noGrp="1"/>
          </p:cNvSpPr>
          <p:nvPr>
            <p:ph sz="quarter" idx="16"/>
          </p:nvPr>
        </p:nvSpPr>
        <p:spPr>
          <a:xfrm>
            <a:off x="7577138" y="1422400"/>
            <a:ext cx="1611312" cy="333375"/>
          </a:xfrm>
        </p:spPr>
        <p:txBody>
          <a:bodyPr/>
          <a:lstStyle/>
          <a:p>
            <a:pPr lvl="0"/>
            <a:r>
              <a:rPr lang="en-US" dirty="0"/>
              <a:t>Click to</a:t>
            </a:r>
          </a:p>
        </p:txBody>
      </p:sp>
      <p:sp>
        <p:nvSpPr>
          <p:cNvPr id="14" name="Content Placeholder 13">
            <a:extLst>
              <a:ext uri="{FF2B5EF4-FFF2-40B4-BE49-F238E27FC236}">
                <a16:creationId xmlns:a16="http://schemas.microsoft.com/office/drawing/2014/main" id="{5C9A4D04-2290-40E7-AF01-00A028A64BB2}"/>
              </a:ext>
            </a:extLst>
          </p:cNvPr>
          <p:cNvSpPr>
            <a:spLocks noGrp="1"/>
          </p:cNvSpPr>
          <p:nvPr>
            <p:ph sz="quarter" idx="17"/>
          </p:nvPr>
        </p:nvSpPr>
        <p:spPr>
          <a:xfrm>
            <a:off x="9550400" y="1422400"/>
            <a:ext cx="1973263" cy="333375"/>
          </a:xfrm>
        </p:spPr>
        <p:txBody>
          <a:bodyPr/>
          <a:lstStyle/>
          <a:p>
            <a:pPr lvl="0"/>
            <a:r>
              <a:rPr lang="en-US" dirty="0"/>
              <a:t>Click to</a:t>
            </a:r>
          </a:p>
        </p:txBody>
      </p:sp>
      <p:sp>
        <p:nvSpPr>
          <p:cNvPr id="16" name="Content Placeholder 15">
            <a:extLst>
              <a:ext uri="{FF2B5EF4-FFF2-40B4-BE49-F238E27FC236}">
                <a16:creationId xmlns:a16="http://schemas.microsoft.com/office/drawing/2014/main" id="{5B3CD27A-22E9-4E92-A068-F546C7C728ED}"/>
              </a:ext>
            </a:extLst>
          </p:cNvPr>
          <p:cNvSpPr>
            <a:spLocks noGrp="1"/>
          </p:cNvSpPr>
          <p:nvPr>
            <p:ph sz="quarter" idx="18"/>
          </p:nvPr>
        </p:nvSpPr>
        <p:spPr>
          <a:xfrm>
            <a:off x="363538" y="2119313"/>
            <a:ext cx="2162175" cy="333375"/>
          </a:xfrm>
        </p:spPr>
        <p:txBody>
          <a:bodyPr/>
          <a:lstStyle/>
          <a:p>
            <a:pPr lvl="0"/>
            <a:r>
              <a:rPr lang="en-US" dirty="0"/>
              <a:t>Click to</a:t>
            </a:r>
          </a:p>
        </p:txBody>
      </p:sp>
      <p:sp>
        <p:nvSpPr>
          <p:cNvPr id="18" name="Content Placeholder 17">
            <a:extLst>
              <a:ext uri="{FF2B5EF4-FFF2-40B4-BE49-F238E27FC236}">
                <a16:creationId xmlns:a16="http://schemas.microsoft.com/office/drawing/2014/main" id="{3FC14615-8FED-4DD6-9661-C8855149A677}"/>
              </a:ext>
            </a:extLst>
          </p:cNvPr>
          <p:cNvSpPr>
            <a:spLocks noGrp="1"/>
          </p:cNvSpPr>
          <p:nvPr>
            <p:ph sz="quarter" idx="19"/>
          </p:nvPr>
        </p:nvSpPr>
        <p:spPr>
          <a:xfrm>
            <a:off x="2844800" y="2119313"/>
            <a:ext cx="1611313" cy="333375"/>
          </a:xfrm>
        </p:spPr>
        <p:txBody>
          <a:bodyPr/>
          <a:lstStyle/>
          <a:p>
            <a:pPr lvl="0"/>
            <a:r>
              <a:rPr lang="en-US" dirty="0"/>
              <a:t>Click to </a:t>
            </a:r>
          </a:p>
        </p:txBody>
      </p:sp>
      <p:sp>
        <p:nvSpPr>
          <p:cNvPr id="20" name="Content Placeholder 19">
            <a:extLst>
              <a:ext uri="{FF2B5EF4-FFF2-40B4-BE49-F238E27FC236}">
                <a16:creationId xmlns:a16="http://schemas.microsoft.com/office/drawing/2014/main" id="{C50F31FF-E1F3-44AB-9158-C2457F9DBF17}"/>
              </a:ext>
            </a:extLst>
          </p:cNvPr>
          <p:cNvSpPr>
            <a:spLocks noGrp="1"/>
          </p:cNvSpPr>
          <p:nvPr>
            <p:ph sz="quarter" idx="20"/>
          </p:nvPr>
        </p:nvSpPr>
        <p:spPr>
          <a:xfrm>
            <a:off x="4818063" y="2119313"/>
            <a:ext cx="2279650" cy="333375"/>
          </a:xfrm>
        </p:spPr>
        <p:txBody>
          <a:bodyPr/>
          <a:lstStyle/>
          <a:p>
            <a:pPr lvl="0"/>
            <a:r>
              <a:rPr lang="en-US" dirty="0"/>
              <a:t>Click to edit</a:t>
            </a:r>
          </a:p>
        </p:txBody>
      </p:sp>
      <p:sp>
        <p:nvSpPr>
          <p:cNvPr id="22" name="Content Placeholder 21">
            <a:extLst>
              <a:ext uri="{FF2B5EF4-FFF2-40B4-BE49-F238E27FC236}">
                <a16:creationId xmlns:a16="http://schemas.microsoft.com/office/drawing/2014/main" id="{48B856BB-5E05-44DE-87BD-A6DF185804FA}"/>
              </a:ext>
            </a:extLst>
          </p:cNvPr>
          <p:cNvSpPr>
            <a:spLocks noGrp="1"/>
          </p:cNvSpPr>
          <p:nvPr>
            <p:ph sz="quarter" idx="21" hasCustomPrompt="1"/>
          </p:nvPr>
        </p:nvSpPr>
        <p:spPr>
          <a:xfrm>
            <a:off x="7445375" y="2119313"/>
            <a:ext cx="1335088" cy="333375"/>
          </a:xfrm>
        </p:spPr>
        <p:txBody>
          <a:bodyPr/>
          <a:lstStyle/>
          <a:p>
            <a:pPr lvl="0"/>
            <a:r>
              <a:rPr lang="en-US" dirty="0"/>
              <a:t>Click l</a:t>
            </a:r>
          </a:p>
        </p:txBody>
      </p:sp>
      <p:sp>
        <p:nvSpPr>
          <p:cNvPr id="24" name="Content Placeholder 23">
            <a:extLst>
              <a:ext uri="{FF2B5EF4-FFF2-40B4-BE49-F238E27FC236}">
                <a16:creationId xmlns:a16="http://schemas.microsoft.com/office/drawing/2014/main" id="{DF581BFF-52B8-4289-893B-0A49D59D305D}"/>
              </a:ext>
            </a:extLst>
          </p:cNvPr>
          <p:cNvSpPr>
            <a:spLocks noGrp="1"/>
          </p:cNvSpPr>
          <p:nvPr>
            <p:ph sz="quarter" idx="22"/>
          </p:nvPr>
        </p:nvSpPr>
        <p:spPr>
          <a:xfrm>
            <a:off x="9188450" y="2119313"/>
            <a:ext cx="2132013" cy="333375"/>
          </a:xfrm>
        </p:spPr>
        <p:txBody>
          <a:bodyPr/>
          <a:lstStyle/>
          <a:p>
            <a:pPr lvl="0"/>
            <a:r>
              <a:rPr lang="en-US" dirty="0"/>
              <a:t>Click to</a:t>
            </a:r>
          </a:p>
        </p:txBody>
      </p:sp>
      <p:sp>
        <p:nvSpPr>
          <p:cNvPr id="26" name="Content Placeholder 25">
            <a:extLst>
              <a:ext uri="{FF2B5EF4-FFF2-40B4-BE49-F238E27FC236}">
                <a16:creationId xmlns:a16="http://schemas.microsoft.com/office/drawing/2014/main" id="{631DEE2D-D7A4-4BD5-9B51-2BEC606F10EC}"/>
              </a:ext>
            </a:extLst>
          </p:cNvPr>
          <p:cNvSpPr>
            <a:spLocks noGrp="1"/>
          </p:cNvSpPr>
          <p:nvPr>
            <p:ph sz="quarter" idx="23"/>
          </p:nvPr>
        </p:nvSpPr>
        <p:spPr>
          <a:xfrm>
            <a:off x="363538" y="2786063"/>
            <a:ext cx="1479550" cy="333375"/>
          </a:xfrm>
        </p:spPr>
        <p:txBody>
          <a:bodyPr/>
          <a:lstStyle/>
          <a:p>
            <a:pPr lvl="0"/>
            <a:r>
              <a:rPr lang="en-US" dirty="0"/>
              <a:t>Click to</a:t>
            </a:r>
          </a:p>
        </p:txBody>
      </p:sp>
      <p:sp>
        <p:nvSpPr>
          <p:cNvPr id="28" name="Content Placeholder 27">
            <a:extLst>
              <a:ext uri="{FF2B5EF4-FFF2-40B4-BE49-F238E27FC236}">
                <a16:creationId xmlns:a16="http://schemas.microsoft.com/office/drawing/2014/main" id="{E057E2C0-35B6-4BC8-A3B5-09653832EDC4}"/>
              </a:ext>
            </a:extLst>
          </p:cNvPr>
          <p:cNvSpPr>
            <a:spLocks noGrp="1"/>
          </p:cNvSpPr>
          <p:nvPr>
            <p:ph sz="quarter" idx="24"/>
          </p:nvPr>
        </p:nvSpPr>
        <p:spPr>
          <a:xfrm>
            <a:off x="2263775" y="2786063"/>
            <a:ext cx="1858963" cy="333375"/>
          </a:xfrm>
        </p:spPr>
        <p:txBody>
          <a:bodyPr/>
          <a:lstStyle/>
          <a:p>
            <a:pPr lvl="0"/>
            <a:r>
              <a:rPr lang="en-US" dirty="0"/>
              <a:t>Click to</a:t>
            </a:r>
          </a:p>
        </p:txBody>
      </p:sp>
      <p:sp>
        <p:nvSpPr>
          <p:cNvPr id="30" name="Content Placeholder 29">
            <a:extLst>
              <a:ext uri="{FF2B5EF4-FFF2-40B4-BE49-F238E27FC236}">
                <a16:creationId xmlns:a16="http://schemas.microsoft.com/office/drawing/2014/main" id="{3CFC4182-A203-423E-AC01-E4609E67E8DE}"/>
              </a:ext>
            </a:extLst>
          </p:cNvPr>
          <p:cNvSpPr>
            <a:spLocks noGrp="1"/>
          </p:cNvSpPr>
          <p:nvPr>
            <p:ph sz="quarter" idx="25"/>
          </p:nvPr>
        </p:nvSpPr>
        <p:spPr>
          <a:xfrm>
            <a:off x="4586288" y="2786063"/>
            <a:ext cx="1611312" cy="333375"/>
          </a:xfrm>
        </p:spPr>
        <p:txBody>
          <a:bodyPr/>
          <a:lstStyle/>
          <a:p>
            <a:pPr lvl="0"/>
            <a:r>
              <a:rPr lang="en-US" dirty="0"/>
              <a:t>Click to</a:t>
            </a:r>
          </a:p>
        </p:txBody>
      </p:sp>
      <p:sp>
        <p:nvSpPr>
          <p:cNvPr id="32" name="Content Placeholder 31">
            <a:extLst>
              <a:ext uri="{FF2B5EF4-FFF2-40B4-BE49-F238E27FC236}">
                <a16:creationId xmlns:a16="http://schemas.microsoft.com/office/drawing/2014/main" id="{D243F624-BCEA-4AD2-A2A3-F1EF97F54C6C}"/>
              </a:ext>
            </a:extLst>
          </p:cNvPr>
          <p:cNvSpPr>
            <a:spLocks noGrp="1"/>
          </p:cNvSpPr>
          <p:nvPr>
            <p:ph sz="quarter" idx="26"/>
          </p:nvPr>
        </p:nvSpPr>
        <p:spPr>
          <a:xfrm>
            <a:off x="6575425" y="2786063"/>
            <a:ext cx="1727200" cy="333375"/>
          </a:xfrm>
        </p:spPr>
        <p:txBody>
          <a:bodyPr/>
          <a:lstStyle/>
          <a:p>
            <a:pPr lvl="0"/>
            <a:r>
              <a:rPr lang="en-US" dirty="0"/>
              <a:t>Click to</a:t>
            </a:r>
          </a:p>
        </p:txBody>
      </p:sp>
      <p:sp>
        <p:nvSpPr>
          <p:cNvPr id="34" name="Content Placeholder 33">
            <a:extLst>
              <a:ext uri="{FF2B5EF4-FFF2-40B4-BE49-F238E27FC236}">
                <a16:creationId xmlns:a16="http://schemas.microsoft.com/office/drawing/2014/main" id="{B6C56C3C-B1B1-4904-BE64-9FDDCFEFCA4F}"/>
              </a:ext>
            </a:extLst>
          </p:cNvPr>
          <p:cNvSpPr>
            <a:spLocks noGrp="1"/>
          </p:cNvSpPr>
          <p:nvPr>
            <p:ph sz="quarter" idx="27"/>
          </p:nvPr>
        </p:nvSpPr>
        <p:spPr>
          <a:xfrm>
            <a:off x="8780463" y="2786063"/>
            <a:ext cx="1438275" cy="333375"/>
          </a:xfrm>
        </p:spPr>
        <p:txBody>
          <a:bodyPr/>
          <a:lstStyle/>
          <a:p>
            <a:pPr lvl="0"/>
            <a:r>
              <a:rPr lang="en-US" dirty="0"/>
              <a:t>Click</a:t>
            </a:r>
          </a:p>
        </p:txBody>
      </p:sp>
      <p:sp>
        <p:nvSpPr>
          <p:cNvPr id="36" name="Content Placeholder 35">
            <a:extLst>
              <a:ext uri="{FF2B5EF4-FFF2-40B4-BE49-F238E27FC236}">
                <a16:creationId xmlns:a16="http://schemas.microsoft.com/office/drawing/2014/main" id="{A22E5324-389C-456D-884E-C7622E2CF63B}"/>
              </a:ext>
            </a:extLst>
          </p:cNvPr>
          <p:cNvSpPr>
            <a:spLocks noGrp="1"/>
          </p:cNvSpPr>
          <p:nvPr>
            <p:ph sz="quarter" idx="28"/>
          </p:nvPr>
        </p:nvSpPr>
        <p:spPr>
          <a:xfrm>
            <a:off x="363538" y="3309938"/>
            <a:ext cx="1697037" cy="428625"/>
          </a:xfrm>
        </p:spPr>
        <p:txBody>
          <a:bodyPr/>
          <a:lstStyle/>
          <a:p>
            <a:pPr lvl="0"/>
            <a:r>
              <a:rPr lang="en-US" dirty="0"/>
              <a:t>Click to</a:t>
            </a:r>
          </a:p>
        </p:txBody>
      </p:sp>
      <p:sp>
        <p:nvSpPr>
          <p:cNvPr id="38" name="Content Placeholder 37">
            <a:extLst>
              <a:ext uri="{FF2B5EF4-FFF2-40B4-BE49-F238E27FC236}">
                <a16:creationId xmlns:a16="http://schemas.microsoft.com/office/drawing/2014/main" id="{0ADF80F7-0C5E-45C3-87FC-494245C631B3}"/>
              </a:ext>
            </a:extLst>
          </p:cNvPr>
          <p:cNvSpPr>
            <a:spLocks noGrp="1"/>
          </p:cNvSpPr>
          <p:nvPr>
            <p:ph sz="quarter" idx="29"/>
          </p:nvPr>
        </p:nvSpPr>
        <p:spPr>
          <a:xfrm>
            <a:off x="2379663" y="3309938"/>
            <a:ext cx="1858962" cy="428625"/>
          </a:xfrm>
        </p:spPr>
        <p:txBody>
          <a:bodyPr/>
          <a:lstStyle/>
          <a:p>
            <a:pPr lvl="0"/>
            <a:r>
              <a:rPr lang="en-US" dirty="0"/>
              <a:t>Click to</a:t>
            </a:r>
          </a:p>
        </p:txBody>
      </p:sp>
      <p:sp>
        <p:nvSpPr>
          <p:cNvPr id="40" name="Content Placeholder 39">
            <a:extLst>
              <a:ext uri="{FF2B5EF4-FFF2-40B4-BE49-F238E27FC236}">
                <a16:creationId xmlns:a16="http://schemas.microsoft.com/office/drawing/2014/main" id="{5F9BF719-8C35-46A1-9643-5705350BD4B4}"/>
              </a:ext>
            </a:extLst>
          </p:cNvPr>
          <p:cNvSpPr>
            <a:spLocks noGrp="1"/>
          </p:cNvSpPr>
          <p:nvPr>
            <p:ph sz="quarter" idx="30"/>
          </p:nvPr>
        </p:nvSpPr>
        <p:spPr>
          <a:xfrm>
            <a:off x="4586288" y="3309938"/>
            <a:ext cx="1611312" cy="428625"/>
          </a:xfrm>
        </p:spPr>
        <p:txBody>
          <a:bodyPr/>
          <a:lstStyle/>
          <a:p>
            <a:pPr lvl="0"/>
            <a:r>
              <a:rPr lang="en-US" dirty="0"/>
              <a:t>Click to</a:t>
            </a:r>
          </a:p>
        </p:txBody>
      </p:sp>
      <p:sp>
        <p:nvSpPr>
          <p:cNvPr id="42" name="Content Placeholder 41">
            <a:extLst>
              <a:ext uri="{FF2B5EF4-FFF2-40B4-BE49-F238E27FC236}">
                <a16:creationId xmlns:a16="http://schemas.microsoft.com/office/drawing/2014/main" id="{B84E7A3A-12D4-4667-A60C-81F2859762D2}"/>
              </a:ext>
            </a:extLst>
          </p:cNvPr>
          <p:cNvSpPr>
            <a:spLocks noGrp="1"/>
          </p:cNvSpPr>
          <p:nvPr>
            <p:ph sz="quarter" idx="31"/>
          </p:nvPr>
        </p:nvSpPr>
        <p:spPr>
          <a:xfrm>
            <a:off x="6429375" y="3309938"/>
            <a:ext cx="1452563" cy="428625"/>
          </a:xfrm>
        </p:spPr>
        <p:txBody>
          <a:bodyPr/>
          <a:lstStyle/>
          <a:p>
            <a:pPr lvl="0"/>
            <a:r>
              <a:rPr lang="en-US" dirty="0"/>
              <a:t>Click</a:t>
            </a:r>
          </a:p>
        </p:txBody>
      </p:sp>
      <p:sp>
        <p:nvSpPr>
          <p:cNvPr id="44" name="Content Placeholder 43">
            <a:extLst>
              <a:ext uri="{FF2B5EF4-FFF2-40B4-BE49-F238E27FC236}">
                <a16:creationId xmlns:a16="http://schemas.microsoft.com/office/drawing/2014/main" id="{4A7EA0D5-9489-41F2-87D9-947F5232A2DA}"/>
              </a:ext>
            </a:extLst>
          </p:cNvPr>
          <p:cNvSpPr>
            <a:spLocks noGrp="1"/>
          </p:cNvSpPr>
          <p:nvPr>
            <p:ph sz="quarter" idx="32"/>
          </p:nvPr>
        </p:nvSpPr>
        <p:spPr>
          <a:xfrm>
            <a:off x="8302625" y="3309938"/>
            <a:ext cx="1509713" cy="428625"/>
          </a:xfrm>
        </p:spPr>
        <p:txBody>
          <a:bodyPr/>
          <a:lstStyle/>
          <a:p>
            <a:pPr lvl="0"/>
            <a:r>
              <a:rPr lang="en-US" dirty="0"/>
              <a:t>Click to</a:t>
            </a:r>
          </a:p>
        </p:txBody>
      </p:sp>
    </p:spTree>
    <p:extLst>
      <p:ext uri="{BB962C8B-B14F-4D97-AF65-F5344CB8AC3E}">
        <p14:creationId xmlns:p14="http://schemas.microsoft.com/office/powerpoint/2010/main" val="967377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5CF1-3250-4696-A388-DEFBA2A172E3}"/>
              </a:ext>
            </a:extLst>
          </p:cNvPr>
          <p:cNvSpPr>
            <a:spLocks noGrp="1"/>
          </p:cNvSpPr>
          <p:nvPr>
            <p:ph type="title"/>
          </p:nvPr>
        </p:nvSpPr>
        <p:spPr>
          <a:xfrm>
            <a:off x="563370" y="473236"/>
            <a:ext cx="6337494" cy="5554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22718A14-81E1-40A5-9276-00109745E52D}"/>
              </a:ext>
            </a:extLst>
          </p:cNvPr>
          <p:cNvSpPr>
            <a:spLocks noGrp="1"/>
          </p:cNvSpPr>
          <p:nvPr>
            <p:ph sz="quarter" idx="13"/>
          </p:nvPr>
        </p:nvSpPr>
        <p:spPr>
          <a:xfrm>
            <a:off x="300038" y="1685925"/>
            <a:ext cx="3043237" cy="44291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E5E35ED8-5095-4228-9307-C311AE9B6983}"/>
              </a:ext>
            </a:extLst>
          </p:cNvPr>
          <p:cNvSpPr>
            <a:spLocks noGrp="1"/>
          </p:cNvSpPr>
          <p:nvPr>
            <p:ph sz="quarter" idx="14"/>
          </p:nvPr>
        </p:nvSpPr>
        <p:spPr>
          <a:xfrm>
            <a:off x="3886200" y="1685925"/>
            <a:ext cx="3186113" cy="44291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37337C7-24F1-4E91-9BF3-611667A939FD}"/>
              </a:ext>
            </a:extLst>
          </p:cNvPr>
          <p:cNvSpPr>
            <a:spLocks noGrp="1"/>
          </p:cNvSpPr>
          <p:nvPr>
            <p:ph sz="quarter" idx="15"/>
          </p:nvPr>
        </p:nvSpPr>
        <p:spPr>
          <a:xfrm>
            <a:off x="8101013" y="1685925"/>
            <a:ext cx="2943225" cy="442913"/>
          </a:xfrm>
        </p:spPr>
        <p:txBody>
          <a:bodyPr/>
          <a:lstStyle/>
          <a:p>
            <a:pPr lvl="0"/>
            <a:r>
              <a:rPr lang="en-US" dirty="0"/>
              <a:t>Click to edit</a:t>
            </a:r>
          </a:p>
        </p:txBody>
      </p:sp>
    </p:spTree>
    <p:extLst>
      <p:ext uri="{BB962C8B-B14F-4D97-AF65-F5344CB8AC3E}">
        <p14:creationId xmlns:p14="http://schemas.microsoft.com/office/powerpoint/2010/main" val="219222037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E590-DEE7-401B-880B-BC63A11ECCC1}"/>
              </a:ext>
            </a:extLst>
          </p:cNvPr>
          <p:cNvSpPr>
            <a:spLocks noGrp="1"/>
          </p:cNvSpPr>
          <p:nvPr>
            <p:ph type="title"/>
          </p:nvPr>
        </p:nvSpPr>
        <p:spPr>
          <a:xfrm>
            <a:off x="563370" y="473236"/>
            <a:ext cx="6337494" cy="626902"/>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46D18254-DED0-48AB-9F06-3CEA4BF55F09}"/>
              </a:ext>
            </a:extLst>
          </p:cNvPr>
          <p:cNvSpPr>
            <a:spLocks noGrp="1"/>
          </p:cNvSpPr>
          <p:nvPr>
            <p:ph sz="quarter" idx="13"/>
          </p:nvPr>
        </p:nvSpPr>
        <p:spPr>
          <a:xfrm>
            <a:off x="563563" y="1885950"/>
            <a:ext cx="2851150"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CBF298F7-CA4C-4152-897F-7C0202B270A4}"/>
              </a:ext>
            </a:extLst>
          </p:cNvPr>
          <p:cNvSpPr>
            <a:spLocks noGrp="1"/>
          </p:cNvSpPr>
          <p:nvPr>
            <p:ph sz="quarter" idx="14"/>
          </p:nvPr>
        </p:nvSpPr>
        <p:spPr>
          <a:xfrm>
            <a:off x="4029075" y="1885950"/>
            <a:ext cx="2871788"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D666B8B-60CC-4FE0-BD65-F4336600253E}"/>
              </a:ext>
            </a:extLst>
          </p:cNvPr>
          <p:cNvSpPr>
            <a:spLocks noGrp="1"/>
          </p:cNvSpPr>
          <p:nvPr>
            <p:ph sz="quarter" idx="15"/>
          </p:nvPr>
        </p:nvSpPr>
        <p:spPr>
          <a:xfrm>
            <a:off x="7915275" y="1885950"/>
            <a:ext cx="2871788" cy="457200"/>
          </a:xfrm>
        </p:spPr>
        <p:txBody>
          <a:bodyPr/>
          <a:lstStyle/>
          <a:p>
            <a:pPr lvl="0"/>
            <a:r>
              <a:rPr lang="en-US" dirty="0"/>
              <a:t>Click to edit</a:t>
            </a:r>
          </a:p>
        </p:txBody>
      </p:sp>
    </p:spTree>
    <p:extLst>
      <p:ext uri="{BB962C8B-B14F-4D97-AF65-F5344CB8AC3E}">
        <p14:creationId xmlns:p14="http://schemas.microsoft.com/office/powerpoint/2010/main" val="35493176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6373F-41B3-4730-9A7E-8B3C4563349E}"/>
              </a:ext>
            </a:extLst>
          </p:cNvPr>
          <p:cNvSpPr>
            <a:spLocks noGrp="1"/>
          </p:cNvSpPr>
          <p:nvPr>
            <p:ph type="title"/>
          </p:nvPr>
        </p:nvSpPr>
        <p:spPr>
          <a:xfrm>
            <a:off x="563369" y="473236"/>
            <a:ext cx="6432517" cy="58630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0CC895C-ADF0-4313-A437-34008EA4D38C}"/>
              </a:ext>
            </a:extLst>
          </p:cNvPr>
          <p:cNvSpPr>
            <a:spLocks noGrp="1"/>
          </p:cNvSpPr>
          <p:nvPr>
            <p:ph sz="quarter" idx="13"/>
          </p:nvPr>
        </p:nvSpPr>
        <p:spPr>
          <a:xfrm>
            <a:off x="563563" y="1639888"/>
            <a:ext cx="3486150" cy="392112"/>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1755DAB0-F73C-4BF8-BFC2-8D0492FC9389}"/>
              </a:ext>
            </a:extLst>
          </p:cNvPr>
          <p:cNvSpPr>
            <a:spLocks noGrp="1"/>
          </p:cNvSpPr>
          <p:nvPr>
            <p:ph sz="quarter" idx="14"/>
          </p:nvPr>
        </p:nvSpPr>
        <p:spPr>
          <a:xfrm>
            <a:off x="4659313" y="1639888"/>
            <a:ext cx="2771775" cy="585787"/>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A77927AE-72FC-495B-A0B8-7F24E71E618A}"/>
              </a:ext>
            </a:extLst>
          </p:cNvPr>
          <p:cNvSpPr>
            <a:spLocks noGrp="1"/>
          </p:cNvSpPr>
          <p:nvPr>
            <p:ph sz="quarter" idx="15"/>
          </p:nvPr>
        </p:nvSpPr>
        <p:spPr>
          <a:xfrm>
            <a:off x="8288338" y="1639888"/>
            <a:ext cx="2771775" cy="392112"/>
          </a:xfrm>
        </p:spPr>
        <p:txBody>
          <a:bodyPr/>
          <a:lstStyle/>
          <a:p>
            <a:pPr lvl="0"/>
            <a:r>
              <a:rPr lang="en-US" dirty="0"/>
              <a:t>Click to edit</a:t>
            </a:r>
          </a:p>
        </p:txBody>
      </p:sp>
    </p:spTree>
    <p:extLst>
      <p:ext uri="{BB962C8B-B14F-4D97-AF65-F5344CB8AC3E}">
        <p14:creationId xmlns:p14="http://schemas.microsoft.com/office/powerpoint/2010/main" val="247040628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5AEB47-6386-4A38-AE71-A44EDFF6E0BC}"/>
              </a:ext>
            </a:extLst>
          </p:cNvPr>
          <p:cNvSpPr>
            <a:spLocks noGrp="1"/>
          </p:cNvSpPr>
          <p:nvPr>
            <p:ph type="title"/>
          </p:nvPr>
        </p:nvSpPr>
        <p:spPr>
          <a:xfrm>
            <a:off x="563369" y="473236"/>
            <a:ext cx="6480369" cy="526889"/>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494537C3-D6E7-4B31-A2EA-D1C43D732048}"/>
              </a:ext>
            </a:extLst>
          </p:cNvPr>
          <p:cNvSpPr>
            <a:spLocks noGrp="1"/>
          </p:cNvSpPr>
          <p:nvPr>
            <p:ph sz="quarter" idx="13"/>
          </p:nvPr>
        </p:nvSpPr>
        <p:spPr>
          <a:xfrm>
            <a:off x="757238" y="1643063"/>
            <a:ext cx="2386012" cy="40005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1415431-C7E3-4EFF-8770-8FB98D011375}"/>
              </a:ext>
            </a:extLst>
          </p:cNvPr>
          <p:cNvSpPr>
            <a:spLocks noGrp="1"/>
          </p:cNvSpPr>
          <p:nvPr>
            <p:ph sz="quarter" idx="14"/>
          </p:nvPr>
        </p:nvSpPr>
        <p:spPr>
          <a:xfrm>
            <a:off x="4000500" y="1643063"/>
            <a:ext cx="2386013" cy="40005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DE633649-2A5A-4466-A9D5-8C276852C549}"/>
              </a:ext>
            </a:extLst>
          </p:cNvPr>
          <p:cNvSpPr>
            <a:spLocks noGrp="1"/>
          </p:cNvSpPr>
          <p:nvPr>
            <p:ph sz="quarter" idx="15"/>
          </p:nvPr>
        </p:nvSpPr>
        <p:spPr>
          <a:xfrm>
            <a:off x="7258050" y="1643063"/>
            <a:ext cx="3000375" cy="400050"/>
          </a:xfrm>
        </p:spPr>
        <p:txBody>
          <a:bodyPr/>
          <a:lstStyle/>
          <a:p>
            <a:pPr lvl="0"/>
            <a:r>
              <a:rPr lang="en-US" dirty="0"/>
              <a:t>Click to edit</a:t>
            </a:r>
          </a:p>
        </p:txBody>
      </p:sp>
    </p:spTree>
    <p:extLst>
      <p:ext uri="{BB962C8B-B14F-4D97-AF65-F5344CB8AC3E}">
        <p14:creationId xmlns:p14="http://schemas.microsoft.com/office/powerpoint/2010/main" val="110022012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75FF-C0B1-44A5-A868-7945B13CD680}"/>
              </a:ext>
            </a:extLst>
          </p:cNvPr>
          <p:cNvSpPr>
            <a:spLocks noGrp="1"/>
          </p:cNvSpPr>
          <p:nvPr>
            <p:ph type="title"/>
          </p:nvPr>
        </p:nvSpPr>
        <p:spPr>
          <a:xfrm>
            <a:off x="563369" y="473236"/>
            <a:ext cx="6308919" cy="65547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04CCF828-A5A4-45DA-9195-68C01CB25131}"/>
              </a:ext>
            </a:extLst>
          </p:cNvPr>
          <p:cNvSpPr>
            <a:spLocks noGrp="1"/>
          </p:cNvSpPr>
          <p:nvPr>
            <p:ph sz="quarter" idx="13"/>
          </p:nvPr>
        </p:nvSpPr>
        <p:spPr>
          <a:xfrm>
            <a:off x="563563" y="1543050"/>
            <a:ext cx="2879725"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9115377-A901-426D-BE6A-2686FB5B0274}"/>
              </a:ext>
            </a:extLst>
          </p:cNvPr>
          <p:cNvSpPr>
            <a:spLocks noGrp="1"/>
          </p:cNvSpPr>
          <p:nvPr>
            <p:ph sz="quarter" idx="14"/>
          </p:nvPr>
        </p:nvSpPr>
        <p:spPr>
          <a:xfrm>
            <a:off x="4014788" y="1543050"/>
            <a:ext cx="2879725"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3C1258F6-63B7-41CE-842A-8E9F74AF4DF6}"/>
              </a:ext>
            </a:extLst>
          </p:cNvPr>
          <p:cNvSpPr>
            <a:spLocks noGrp="1"/>
          </p:cNvSpPr>
          <p:nvPr>
            <p:ph sz="quarter" idx="15"/>
          </p:nvPr>
        </p:nvSpPr>
        <p:spPr>
          <a:xfrm>
            <a:off x="7772400" y="1543050"/>
            <a:ext cx="3457575" cy="457200"/>
          </a:xfrm>
        </p:spPr>
        <p:txBody>
          <a:bodyPr/>
          <a:lstStyle/>
          <a:p>
            <a:pPr lvl="0"/>
            <a:r>
              <a:rPr lang="en-US" dirty="0"/>
              <a:t>Click to edit Master</a:t>
            </a:r>
          </a:p>
        </p:txBody>
      </p:sp>
    </p:spTree>
    <p:extLst>
      <p:ext uri="{BB962C8B-B14F-4D97-AF65-F5344CB8AC3E}">
        <p14:creationId xmlns:p14="http://schemas.microsoft.com/office/powerpoint/2010/main" val="246166467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981DD-F562-409D-A511-D66EEDDAE59F}"/>
              </a:ext>
            </a:extLst>
          </p:cNvPr>
          <p:cNvSpPr>
            <a:spLocks noGrp="1"/>
          </p:cNvSpPr>
          <p:nvPr>
            <p:ph type="title"/>
          </p:nvPr>
        </p:nvSpPr>
        <p:spPr>
          <a:xfrm>
            <a:off x="563369" y="473236"/>
            <a:ext cx="6637531" cy="712627"/>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B5B399AF-FB15-4C6F-8726-A1E5000719C4}"/>
              </a:ext>
            </a:extLst>
          </p:cNvPr>
          <p:cNvSpPr>
            <a:spLocks noGrp="1"/>
          </p:cNvSpPr>
          <p:nvPr>
            <p:ph sz="quarter" idx="13"/>
          </p:nvPr>
        </p:nvSpPr>
        <p:spPr>
          <a:xfrm>
            <a:off x="442913" y="1971675"/>
            <a:ext cx="2786062" cy="4572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D3FEC72F-7961-46D7-80C6-B86149137C97}"/>
              </a:ext>
            </a:extLst>
          </p:cNvPr>
          <p:cNvSpPr>
            <a:spLocks noGrp="1"/>
          </p:cNvSpPr>
          <p:nvPr>
            <p:ph sz="quarter" idx="14"/>
          </p:nvPr>
        </p:nvSpPr>
        <p:spPr>
          <a:xfrm>
            <a:off x="3886200" y="1971675"/>
            <a:ext cx="3186113" cy="45720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D3F8B91-83B0-42EB-8F7B-9752A87470B6}"/>
              </a:ext>
            </a:extLst>
          </p:cNvPr>
          <p:cNvSpPr>
            <a:spLocks noGrp="1"/>
          </p:cNvSpPr>
          <p:nvPr>
            <p:ph sz="quarter" idx="15"/>
          </p:nvPr>
        </p:nvSpPr>
        <p:spPr>
          <a:xfrm>
            <a:off x="7986713" y="1971675"/>
            <a:ext cx="2928937" cy="457200"/>
          </a:xfrm>
        </p:spPr>
        <p:txBody>
          <a:bodyPr/>
          <a:lstStyle/>
          <a:p>
            <a:pPr lvl="0"/>
            <a:r>
              <a:rPr lang="en-US" dirty="0"/>
              <a:t>Click to edit</a:t>
            </a:r>
          </a:p>
        </p:txBody>
      </p:sp>
    </p:spTree>
    <p:extLst>
      <p:ext uri="{BB962C8B-B14F-4D97-AF65-F5344CB8AC3E}">
        <p14:creationId xmlns:p14="http://schemas.microsoft.com/office/powerpoint/2010/main" val="419531479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BEFB-5ED0-4AF8-81CC-FAE2CA45647F}"/>
              </a:ext>
            </a:extLst>
          </p:cNvPr>
          <p:cNvSpPr>
            <a:spLocks noGrp="1"/>
          </p:cNvSpPr>
          <p:nvPr>
            <p:ph type="title"/>
          </p:nvPr>
        </p:nvSpPr>
        <p:spPr>
          <a:xfrm>
            <a:off x="563369" y="473236"/>
            <a:ext cx="6447031" cy="57451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D259AE18-EDDC-4587-B4A5-78F32047F583}"/>
              </a:ext>
            </a:extLst>
          </p:cNvPr>
          <p:cNvSpPr>
            <a:spLocks noGrp="1"/>
          </p:cNvSpPr>
          <p:nvPr>
            <p:ph sz="quarter" idx="13"/>
          </p:nvPr>
        </p:nvSpPr>
        <p:spPr>
          <a:xfrm>
            <a:off x="563563" y="1733550"/>
            <a:ext cx="3113087" cy="57467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2767FBF0-7769-4443-BAC2-1C566D63B96B}"/>
              </a:ext>
            </a:extLst>
          </p:cNvPr>
          <p:cNvSpPr>
            <a:spLocks noGrp="1"/>
          </p:cNvSpPr>
          <p:nvPr>
            <p:ph sz="quarter" idx="14"/>
          </p:nvPr>
        </p:nvSpPr>
        <p:spPr>
          <a:xfrm>
            <a:off x="4400550" y="1733550"/>
            <a:ext cx="2743200" cy="57467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578A27A8-C081-4232-B067-831061B8ACC7}"/>
              </a:ext>
            </a:extLst>
          </p:cNvPr>
          <p:cNvSpPr>
            <a:spLocks noGrp="1"/>
          </p:cNvSpPr>
          <p:nvPr>
            <p:ph sz="quarter" idx="15"/>
          </p:nvPr>
        </p:nvSpPr>
        <p:spPr>
          <a:xfrm>
            <a:off x="7962900" y="1733550"/>
            <a:ext cx="2933700" cy="574675"/>
          </a:xfrm>
        </p:spPr>
        <p:txBody>
          <a:bodyPr/>
          <a:lstStyle/>
          <a:p>
            <a:pPr lvl="0"/>
            <a:r>
              <a:rPr lang="en-US" dirty="0"/>
              <a:t>Click to edit</a:t>
            </a:r>
          </a:p>
        </p:txBody>
      </p:sp>
    </p:spTree>
    <p:extLst>
      <p:ext uri="{BB962C8B-B14F-4D97-AF65-F5344CB8AC3E}">
        <p14:creationId xmlns:p14="http://schemas.microsoft.com/office/powerpoint/2010/main" val="94686618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6F65-791C-4DCC-8052-92E3AAB718E0}"/>
              </a:ext>
            </a:extLst>
          </p:cNvPr>
          <p:cNvSpPr>
            <a:spLocks noGrp="1"/>
          </p:cNvSpPr>
          <p:nvPr>
            <p:ph type="title"/>
          </p:nvPr>
        </p:nvSpPr>
        <p:spPr>
          <a:xfrm>
            <a:off x="563370" y="473236"/>
            <a:ext cx="6490574" cy="629850"/>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8CF22A77-4983-47B6-B38D-A686C028B508}"/>
              </a:ext>
            </a:extLst>
          </p:cNvPr>
          <p:cNvSpPr>
            <a:spLocks noGrp="1"/>
          </p:cNvSpPr>
          <p:nvPr>
            <p:ph sz="quarter" idx="13"/>
          </p:nvPr>
        </p:nvSpPr>
        <p:spPr>
          <a:xfrm>
            <a:off x="668338" y="1524000"/>
            <a:ext cx="2074862" cy="630238"/>
          </a:xfrm>
        </p:spPr>
        <p:txBody>
          <a:bodyPr/>
          <a:lstStyle/>
          <a:p>
            <a:pPr lvl="0"/>
            <a:r>
              <a:rPr lang="en-US" dirty="0"/>
              <a:t>Click to edit</a:t>
            </a:r>
          </a:p>
        </p:txBody>
      </p:sp>
      <p:sp>
        <p:nvSpPr>
          <p:cNvPr id="8" name="Content Placeholder 7">
            <a:extLst>
              <a:ext uri="{FF2B5EF4-FFF2-40B4-BE49-F238E27FC236}">
                <a16:creationId xmlns:a16="http://schemas.microsoft.com/office/drawing/2014/main" id="{3C4B8114-0639-42DD-8A77-E2B7C69B8C01}"/>
              </a:ext>
            </a:extLst>
          </p:cNvPr>
          <p:cNvSpPr>
            <a:spLocks noGrp="1"/>
          </p:cNvSpPr>
          <p:nvPr>
            <p:ph sz="quarter" idx="14"/>
          </p:nvPr>
        </p:nvSpPr>
        <p:spPr>
          <a:xfrm>
            <a:off x="3381375" y="1524000"/>
            <a:ext cx="2917825" cy="630238"/>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F403462-1C01-40F9-A631-EDCC641135E8}"/>
              </a:ext>
            </a:extLst>
          </p:cNvPr>
          <p:cNvSpPr>
            <a:spLocks noGrp="1"/>
          </p:cNvSpPr>
          <p:nvPr>
            <p:ph sz="quarter" idx="15"/>
          </p:nvPr>
        </p:nvSpPr>
        <p:spPr>
          <a:xfrm>
            <a:off x="7170738" y="1524000"/>
            <a:ext cx="2452687" cy="630238"/>
          </a:xfrm>
        </p:spPr>
        <p:txBody>
          <a:bodyPr/>
          <a:lstStyle/>
          <a:p>
            <a:pPr lvl="0"/>
            <a:r>
              <a:rPr lang="en-US" dirty="0"/>
              <a:t>Click to edit Master text</a:t>
            </a:r>
          </a:p>
        </p:txBody>
      </p:sp>
    </p:spTree>
    <p:extLst>
      <p:ext uri="{BB962C8B-B14F-4D97-AF65-F5344CB8AC3E}">
        <p14:creationId xmlns:p14="http://schemas.microsoft.com/office/powerpoint/2010/main" val="351436854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BCE4-D474-469F-803C-F003004D2285}"/>
              </a:ext>
            </a:extLst>
          </p:cNvPr>
          <p:cNvSpPr>
            <a:spLocks noGrp="1"/>
          </p:cNvSpPr>
          <p:nvPr>
            <p:ph type="title"/>
          </p:nvPr>
        </p:nvSpPr>
        <p:spPr>
          <a:xfrm>
            <a:off x="563370" y="473236"/>
            <a:ext cx="6779126" cy="618585"/>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815E392A-0C05-4EA0-B49F-56BE01482564}"/>
              </a:ext>
            </a:extLst>
          </p:cNvPr>
          <p:cNvSpPr>
            <a:spLocks noGrp="1"/>
          </p:cNvSpPr>
          <p:nvPr>
            <p:ph sz="quarter" idx="13"/>
          </p:nvPr>
        </p:nvSpPr>
        <p:spPr>
          <a:xfrm>
            <a:off x="563563" y="1882775"/>
            <a:ext cx="2001837" cy="450850"/>
          </a:xfrm>
        </p:spPr>
        <p:txBody>
          <a:bodyPr/>
          <a:lstStyle/>
          <a:p>
            <a:pPr lvl="0"/>
            <a:r>
              <a:rPr lang="en-US" dirty="0"/>
              <a:t>Click to</a:t>
            </a:r>
          </a:p>
        </p:txBody>
      </p:sp>
      <p:sp>
        <p:nvSpPr>
          <p:cNvPr id="8" name="Content Placeholder 7">
            <a:extLst>
              <a:ext uri="{FF2B5EF4-FFF2-40B4-BE49-F238E27FC236}">
                <a16:creationId xmlns:a16="http://schemas.microsoft.com/office/drawing/2014/main" id="{2E9E111F-E8AF-4F20-B58E-5CF5143E178F}"/>
              </a:ext>
            </a:extLst>
          </p:cNvPr>
          <p:cNvSpPr>
            <a:spLocks noGrp="1"/>
          </p:cNvSpPr>
          <p:nvPr>
            <p:ph sz="quarter" idx="14"/>
          </p:nvPr>
        </p:nvSpPr>
        <p:spPr>
          <a:xfrm>
            <a:off x="3275013" y="1882775"/>
            <a:ext cx="2716212" cy="450850"/>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AA221D3A-E1CD-42A0-B735-AE3B479ED15B}"/>
              </a:ext>
            </a:extLst>
          </p:cNvPr>
          <p:cNvSpPr>
            <a:spLocks noGrp="1"/>
          </p:cNvSpPr>
          <p:nvPr>
            <p:ph sz="quarter" idx="15"/>
          </p:nvPr>
        </p:nvSpPr>
        <p:spPr>
          <a:xfrm>
            <a:off x="6783388" y="1882775"/>
            <a:ext cx="2865437" cy="450850"/>
          </a:xfrm>
        </p:spPr>
        <p:txBody>
          <a:bodyPr/>
          <a:lstStyle/>
          <a:p>
            <a:pPr lvl="0"/>
            <a:r>
              <a:rPr lang="en-US" dirty="0"/>
              <a:t>Click to edit</a:t>
            </a:r>
          </a:p>
        </p:txBody>
      </p:sp>
    </p:spTree>
    <p:extLst>
      <p:ext uri="{BB962C8B-B14F-4D97-AF65-F5344CB8AC3E}">
        <p14:creationId xmlns:p14="http://schemas.microsoft.com/office/powerpoint/2010/main" val="1120950726"/>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718A-9F02-476D-8553-140751932A1E}"/>
              </a:ext>
            </a:extLst>
          </p:cNvPr>
          <p:cNvSpPr>
            <a:spLocks noGrp="1"/>
          </p:cNvSpPr>
          <p:nvPr>
            <p:ph type="title"/>
          </p:nvPr>
        </p:nvSpPr>
        <p:spPr>
          <a:xfrm>
            <a:off x="563369" y="473236"/>
            <a:ext cx="6294631" cy="5554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E4A05E42-921A-42A8-80B4-7B2A537A5558}"/>
              </a:ext>
            </a:extLst>
          </p:cNvPr>
          <p:cNvSpPr>
            <a:spLocks noGrp="1"/>
          </p:cNvSpPr>
          <p:nvPr>
            <p:ph sz="quarter" idx="13"/>
          </p:nvPr>
        </p:nvSpPr>
        <p:spPr>
          <a:xfrm>
            <a:off x="685800" y="1643063"/>
            <a:ext cx="2900363" cy="555625"/>
          </a:xfrm>
        </p:spPr>
        <p:txBody>
          <a:bodyPr/>
          <a:lstStyle/>
          <a:p>
            <a:pPr lvl="0"/>
            <a:r>
              <a:rPr lang="en-US" dirty="0"/>
              <a:t>Click to edit</a:t>
            </a:r>
          </a:p>
        </p:txBody>
      </p:sp>
      <p:sp>
        <p:nvSpPr>
          <p:cNvPr id="8" name="Content Placeholder 7">
            <a:extLst>
              <a:ext uri="{FF2B5EF4-FFF2-40B4-BE49-F238E27FC236}">
                <a16:creationId xmlns:a16="http://schemas.microsoft.com/office/drawing/2014/main" id="{FC28B220-0607-49CE-8826-4725B37E06CE}"/>
              </a:ext>
            </a:extLst>
          </p:cNvPr>
          <p:cNvSpPr>
            <a:spLocks noGrp="1"/>
          </p:cNvSpPr>
          <p:nvPr>
            <p:ph sz="quarter" idx="14"/>
          </p:nvPr>
        </p:nvSpPr>
        <p:spPr>
          <a:xfrm>
            <a:off x="4257675" y="1643063"/>
            <a:ext cx="2471738" cy="55562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EE1B4C4A-0A80-4725-B6FE-ECC2355E1DFF}"/>
              </a:ext>
            </a:extLst>
          </p:cNvPr>
          <p:cNvSpPr>
            <a:spLocks noGrp="1"/>
          </p:cNvSpPr>
          <p:nvPr>
            <p:ph sz="quarter" idx="15"/>
          </p:nvPr>
        </p:nvSpPr>
        <p:spPr>
          <a:xfrm>
            <a:off x="7586663" y="1643063"/>
            <a:ext cx="3214687" cy="555625"/>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3F1CC8E5-B7F2-4E0B-99F1-E266F602864E}"/>
              </a:ext>
            </a:extLst>
          </p:cNvPr>
          <p:cNvSpPr>
            <a:spLocks noGrp="1"/>
          </p:cNvSpPr>
          <p:nvPr>
            <p:ph sz="quarter" idx="16"/>
          </p:nvPr>
        </p:nvSpPr>
        <p:spPr>
          <a:xfrm>
            <a:off x="685800" y="2700338"/>
            <a:ext cx="2900363" cy="555625"/>
          </a:xfrm>
        </p:spPr>
        <p:txBody>
          <a:bodyPr/>
          <a:lstStyle/>
          <a:p>
            <a:pPr lvl="0"/>
            <a:r>
              <a:rPr lang="en-US" dirty="0"/>
              <a:t>Click to edit</a:t>
            </a:r>
          </a:p>
        </p:txBody>
      </p:sp>
      <p:pic>
        <p:nvPicPr>
          <p:cNvPr id="14" name="Picture 4">
            <a:extLst>
              <a:ext uri="{FF2B5EF4-FFF2-40B4-BE49-F238E27FC236}">
                <a16:creationId xmlns:a16="http://schemas.microsoft.com/office/drawing/2014/main" id="{36EF0A75-1BFE-49F0-8AF5-4FB63A77B370}"/>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83976"/>
          <a:stretch/>
        </p:blipFill>
        <p:spPr bwMode="auto">
          <a:xfrm>
            <a:off x="543858" y="1059000"/>
            <a:ext cx="2602961" cy="10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0578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4ADB-84FF-46F5-8BB4-F82B8D806DB4}"/>
              </a:ext>
            </a:extLst>
          </p:cNvPr>
          <p:cNvSpPr>
            <a:spLocks noGrp="1"/>
          </p:cNvSpPr>
          <p:nvPr>
            <p:ph type="title"/>
          </p:nvPr>
        </p:nvSpPr>
        <p:spPr>
          <a:xfrm>
            <a:off x="563369" y="473236"/>
            <a:ext cx="6853431" cy="64436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6" name="Content Placeholder 5">
            <a:extLst>
              <a:ext uri="{FF2B5EF4-FFF2-40B4-BE49-F238E27FC236}">
                <a16:creationId xmlns:a16="http://schemas.microsoft.com/office/drawing/2014/main" id="{A130AAAC-E899-4781-916D-840A0A7FA9B0}"/>
              </a:ext>
            </a:extLst>
          </p:cNvPr>
          <p:cNvSpPr>
            <a:spLocks noGrp="1"/>
          </p:cNvSpPr>
          <p:nvPr>
            <p:ph sz="quarter" idx="13"/>
          </p:nvPr>
        </p:nvSpPr>
        <p:spPr>
          <a:xfrm>
            <a:off x="563563" y="1958975"/>
            <a:ext cx="3152775" cy="74136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E051128D-8406-4DB0-99ED-AEF64903A1AF}"/>
              </a:ext>
            </a:extLst>
          </p:cNvPr>
          <p:cNvSpPr>
            <a:spLocks noGrp="1"/>
          </p:cNvSpPr>
          <p:nvPr>
            <p:ph sz="quarter" idx="14"/>
          </p:nvPr>
        </p:nvSpPr>
        <p:spPr>
          <a:xfrm>
            <a:off x="4484688" y="1958975"/>
            <a:ext cx="3152775" cy="74136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98C3AECB-CEF2-4F1E-9B03-8CFE781FD567}"/>
              </a:ext>
            </a:extLst>
          </p:cNvPr>
          <p:cNvSpPr>
            <a:spLocks noGrp="1"/>
          </p:cNvSpPr>
          <p:nvPr>
            <p:ph sz="quarter" idx="15"/>
          </p:nvPr>
        </p:nvSpPr>
        <p:spPr>
          <a:xfrm>
            <a:off x="8345488" y="1958975"/>
            <a:ext cx="3152775" cy="623888"/>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F716708F-AC96-41ED-B10C-D1B1794D5EF7}"/>
              </a:ext>
            </a:extLst>
          </p:cNvPr>
          <p:cNvSpPr>
            <a:spLocks noGrp="1"/>
          </p:cNvSpPr>
          <p:nvPr>
            <p:ph sz="quarter" idx="16"/>
          </p:nvPr>
        </p:nvSpPr>
        <p:spPr>
          <a:xfrm>
            <a:off x="563369" y="3570288"/>
            <a:ext cx="3152775" cy="644525"/>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B410D47C-E32A-4559-8EFA-8DD71595BD3B}"/>
              </a:ext>
            </a:extLst>
          </p:cNvPr>
          <p:cNvSpPr>
            <a:spLocks noGrp="1"/>
          </p:cNvSpPr>
          <p:nvPr>
            <p:ph sz="quarter" idx="17"/>
          </p:nvPr>
        </p:nvSpPr>
        <p:spPr>
          <a:xfrm>
            <a:off x="4484688" y="3570288"/>
            <a:ext cx="3338512" cy="644525"/>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5526B880-5AB5-4700-8935-CD8EA8E7D506}"/>
              </a:ext>
            </a:extLst>
          </p:cNvPr>
          <p:cNvSpPr>
            <a:spLocks noGrp="1"/>
          </p:cNvSpPr>
          <p:nvPr>
            <p:ph sz="quarter" idx="18"/>
          </p:nvPr>
        </p:nvSpPr>
        <p:spPr>
          <a:xfrm>
            <a:off x="8461375" y="3570288"/>
            <a:ext cx="3152775" cy="623887"/>
          </a:xfrm>
        </p:spPr>
        <p:txBody>
          <a:bodyPr/>
          <a:lstStyle/>
          <a:p>
            <a:pPr lvl="0"/>
            <a:r>
              <a:rPr lang="en-US" dirty="0"/>
              <a:t>Click to edit</a:t>
            </a:r>
          </a:p>
        </p:txBody>
      </p:sp>
    </p:spTree>
    <p:extLst>
      <p:ext uri="{BB962C8B-B14F-4D97-AF65-F5344CB8AC3E}">
        <p14:creationId xmlns:p14="http://schemas.microsoft.com/office/powerpoint/2010/main" val="3178500308"/>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1C3E0F3-2162-4D7A-B31A-9071BD852818}"/>
              </a:ext>
            </a:extLst>
          </p:cNvPr>
          <p:cNvSpPr>
            <a:spLocks noGrp="1"/>
          </p:cNvSpPr>
          <p:nvPr>
            <p:ph type="title"/>
          </p:nvPr>
        </p:nvSpPr>
        <p:spPr>
          <a:xfrm>
            <a:off x="563370" y="473236"/>
            <a:ext cx="6534344" cy="552450"/>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5" name="Content Placeholder 4">
            <a:extLst>
              <a:ext uri="{FF2B5EF4-FFF2-40B4-BE49-F238E27FC236}">
                <a16:creationId xmlns:a16="http://schemas.microsoft.com/office/drawing/2014/main" id="{CE549DC7-5AD3-42D7-AA86-964B93AC1EA3}"/>
              </a:ext>
            </a:extLst>
          </p:cNvPr>
          <p:cNvSpPr>
            <a:spLocks noGrp="1"/>
          </p:cNvSpPr>
          <p:nvPr>
            <p:ph sz="quarter" idx="13"/>
          </p:nvPr>
        </p:nvSpPr>
        <p:spPr>
          <a:xfrm>
            <a:off x="1103313" y="1465263"/>
            <a:ext cx="2670175" cy="552450"/>
          </a:xfrm>
        </p:spPr>
        <p:txBody>
          <a:bodyPr/>
          <a:lstStyle/>
          <a:p>
            <a:pPr lvl="0"/>
            <a:r>
              <a:rPr lang="en-US" dirty="0"/>
              <a:t>Click to edit</a:t>
            </a:r>
          </a:p>
        </p:txBody>
      </p:sp>
      <p:sp>
        <p:nvSpPr>
          <p:cNvPr id="7" name="Content Placeholder 6">
            <a:extLst>
              <a:ext uri="{FF2B5EF4-FFF2-40B4-BE49-F238E27FC236}">
                <a16:creationId xmlns:a16="http://schemas.microsoft.com/office/drawing/2014/main" id="{C52784E4-72F1-42BB-AB05-D7D6BE32D9D6}"/>
              </a:ext>
            </a:extLst>
          </p:cNvPr>
          <p:cNvSpPr>
            <a:spLocks noGrp="1"/>
          </p:cNvSpPr>
          <p:nvPr>
            <p:ph sz="quarter" idx="14"/>
          </p:nvPr>
        </p:nvSpPr>
        <p:spPr>
          <a:xfrm>
            <a:off x="4427538" y="1465263"/>
            <a:ext cx="2670175" cy="552450"/>
          </a:xfrm>
        </p:spPr>
        <p:txBody>
          <a:bodyPr/>
          <a:lstStyle/>
          <a:p>
            <a:pPr lvl="0"/>
            <a:r>
              <a:rPr lang="en-US" dirty="0"/>
              <a:t>Click to edit</a:t>
            </a:r>
          </a:p>
        </p:txBody>
      </p:sp>
      <p:sp>
        <p:nvSpPr>
          <p:cNvPr id="9" name="Content Placeholder 8">
            <a:extLst>
              <a:ext uri="{FF2B5EF4-FFF2-40B4-BE49-F238E27FC236}">
                <a16:creationId xmlns:a16="http://schemas.microsoft.com/office/drawing/2014/main" id="{F01FF19A-BD57-4B2B-8FD9-33A24358B001}"/>
              </a:ext>
            </a:extLst>
          </p:cNvPr>
          <p:cNvSpPr>
            <a:spLocks noGrp="1"/>
          </p:cNvSpPr>
          <p:nvPr>
            <p:ph sz="quarter" idx="15"/>
          </p:nvPr>
        </p:nvSpPr>
        <p:spPr>
          <a:xfrm>
            <a:off x="8201025" y="1335088"/>
            <a:ext cx="2554288" cy="682625"/>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7D21DCFC-B274-48E3-B34B-49021F13F559}"/>
              </a:ext>
            </a:extLst>
          </p:cNvPr>
          <p:cNvSpPr>
            <a:spLocks noGrp="1"/>
          </p:cNvSpPr>
          <p:nvPr>
            <p:ph sz="quarter" idx="16"/>
          </p:nvPr>
        </p:nvSpPr>
        <p:spPr>
          <a:xfrm>
            <a:off x="1103313" y="2568575"/>
            <a:ext cx="2670175" cy="552450"/>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9DF45C00-3133-48CA-9E19-3ED5467FC01B}"/>
              </a:ext>
            </a:extLst>
          </p:cNvPr>
          <p:cNvSpPr>
            <a:spLocks noGrp="1"/>
          </p:cNvSpPr>
          <p:nvPr>
            <p:ph sz="quarter" idx="17"/>
          </p:nvPr>
        </p:nvSpPr>
        <p:spPr>
          <a:xfrm>
            <a:off x="4427538" y="2568575"/>
            <a:ext cx="2670175" cy="552450"/>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436C87C5-DD5E-4264-AB90-002C5EDFFD9F}"/>
              </a:ext>
            </a:extLst>
          </p:cNvPr>
          <p:cNvSpPr>
            <a:spLocks noGrp="1"/>
          </p:cNvSpPr>
          <p:nvPr>
            <p:ph sz="quarter" idx="18"/>
          </p:nvPr>
        </p:nvSpPr>
        <p:spPr>
          <a:xfrm>
            <a:off x="8201025" y="2568575"/>
            <a:ext cx="2670175" cy="552450"/>
          </a:xfrm>
        </p:spPr>
        <p:txBody>
          <a:bodyPr/>
          <a:lstStyle/>
          <a:p>
            <a:pPr lvl="0"/>
            <a:r>
              <a:rPr lang="en-US" dirty="0"/>
              <a:t>Click to edit</a:t>
            </a:r>
          </a:p>
        </p:txBody>
      </p:sp>
      <p:cxnSp>
        <p:nvCxnSpPr>
          <p:cNvPr id="17" name="Straight Connector 16">
            <a:extLst>
              <a:ext uri="{FF2B5EF4-FFF2-40B4-BE49-F238E27FC236}">
                <a16:creationId xmlns:a16="http://schemas.microsoft.com/office/drawing/2014/main" id="{F7A122DB-BC37-4DC3-A1A6-7063DED57CB1}"/>
              </a:ext>
              <a:ext uri="{C183D7F6-B498-43B3-948B-1728B52AA6E4}">
                <adec:decorative xmlns:adec="http://schemas.microsoft.com/office/drawing/2017/decorative" val="1"/>
              </a:ext>
            </a:extLst>
          </p:cNvPr>
          <p:cNvCxnSpPr/>
          <p:nvPr userDrawn="1"/>
        </p:nvCxnSpPr>
        <p:spPr>
          <a:xfrm>
            <a:off x="597647" y="43088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176063364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86035-A0E9-455D-BEDA-DB83F75F5CDB}"/>
              </a:ext>
            </a:extLst>
          </p:cNvPr>
          <p:cNvSpPr>
            <a:spLocks noGrp="1"/>
          </p:cNvSpPr>
          <p:nvPr>
            <p:ph type="title"/>
          </p:nvPr>
        </p:nvSpPr>
        <p:spPr>
          <a:xfrm>
            <a:off x="563370" y="473236"/>
            <a:ext cx="6494656" cy="612614"/>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8" name="Content Placeholder 7">
            <a:extLst>
              <a:ext uri="{FF2B5EF4-FFF2-40B4-BE49-F238E27FC236}">
                <a16:creationId xmlns:a16="http://schemas.microsoft.com/office/drawing/2014/main" id="{CEF37045-C82F-4C0A-88B4-2B6926AB3CF5}"/>
              </a:ext>
            </a:extLst>
          </p:cNvPr>
          <p:cNvSpPr>
            <a:spLocks noGrp="1"/>
          </p:cNvSpPr>
          <p:nvPr>
            <p:ph sz="quarter" idx="13"/>
          </p:nvPr>
        </p:nvSpPr>
        <p:spPr>
          <a:xfrm>
            <a:off x="1228725" y="1871663"/>
            <a:ext cx="2786063" cy="612775"/>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40238E1-AA2B-4DA5-A5D0-F5F54F70AEF2}"/>
              </a:ext>
            </a:extLst>
          </p:cNvPr>
          <p:cNvSpPr>
            <a:spLocks noGrp="1"/>
          </p:cNvSpPr>
          <p:nvPr>
            <p:ph sz="quarter" idx="14"/>
          </p:nvPr>
        </p:nvSpPr>
        <p:spPr>
          <a:xfrm>
            <a:off x="4757738" y="1871663"/>
            <a:ext cx="2657475" cy="612775"/>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E6CC978E-790E-495E-A4A2-C697146D59EA}"/>
              </a:ext>
            </a:extLst>
          </p:cNvPr>
          <p:cNvSpPr>
            <a:spLocks noGrp="1"/>
          </p:cNvSpPr>
          <p:nvPr>
            <p:ph sz="quarter" idx="15"/>
          </p:nvPr>
        </p:nvSpPr>
        <p:spPr>
          <a:xfrm>
            <a:off x="8215313" y="1871663"/>
            <a:ext cx="2747962" cy="485775"/>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D6035B11-3F55-4B64-8E44-1394E30AAC45}"/>
              </a:ext>
            </a:extLst>
          </p:cNvPr>
          <p:cNvSpPr>
            <a:spLocks noGrp="1"/>
          </p:cNvSpPr>
          <p:nvPr>
            <p:ph sz="quarter" idx="16"/>
          </p:nvPr>
        </p:nvSpPr>
        <p:spPr>
          <a:xfrm>
            <a:off x="1228725" y="3114675"/>
            <a:ext cx="2786063" cy="612775"/>
          </a:xfrm>
        </p:spPr>
        <p:txBody>
          <a:bodyPr/>
          <a:lstStyle/>
          <a:p>
            <a:pPr lvl="0"/>
            <a:r>
              <a:rPr lang="en-US" dirty="0"/>
              <a:t>Click to edit</a:t>
            </a:r>
          </a:p>
        </p:txBody>
      </p:sp>
      <p:sp>
        <p:nvSpPr>
          <p:cNvPr id="16" name="Content Placeholder 15">
            <a:extLst>
              <a:ext uri="{FF2B5EF4-FFF2-40B4-BE49-F238E27FC236}">
                <a16:creationId xmlns:a16="http://schemas.microsoft.com/office/drawing/2014/main" id="{705E2C2A-BA31-44B4-945C-9E00FE538D83}"/>
              </a:ext>
            </a:extLst>
          </p:cNvPr>
          <p:cNvSpPr>
            <a:spLocks noGrp="1"/>
          </p:cNvSpPr>
          <p:nvPr>
            <p:ph sz="quarter" idx="17"/>
          </p:nvPr>
        </p:nvSpPr>
        <p:spPr>
          <a:xfrm>
            <a:off x="4757738" y="3114675"/>
            <a:ext cx="2657475" cy="612775"/>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7E5AD44C-8102-4FF5-B40F-0AFA62F5EF8B}"/>
              </a:ext>
            </a:extLst>
          </p:cNvPr>
          <p:cNvSpPr>
            <a:spLocks noGrp="1"/>
          </p:cNvSpPr>
          <p:nvPr>
            <p:ph sz="quarter" idx="18"/>
          </p:nvPr>
        </p:nvSpPr>
        <p:spPr>
          <a:xfrm>
            <a:off x="8215313" y="3114675"/>
            <a:ext cx="2747962" cy="612775"/>
          </a:xfrm>
        </p:spPr>
        <p:txBody>
          <a:bodyPr/>
          <a:lstStyle/>
          <a:p>
            <a:pPr lvl="0"/>
            <a:r>
              <a:rPr lang="en-US" dirty="0"/>
              <a:t>Click to edit</a:t>
            </a:r>
          </a:p>
        </p:txBody>
      </p:sp>
      <p:cxnSp>
        <p:nvCxnSpPr>
          <p:cNvPr id="19" name="Straight Connector 18">
            <a:extLst>
              <a:ext uri="{FF2B5EF4-FFF2-40B4-BE49-F238E27FC236}">
                <a16:creationId xmlns:a16="http://schemas.microsoft.com/office/drawing/2014/main" id="{039B3F21-A8D6-4DE3-832A-9DD4289EA28A}"/>
              </a:ext>
              <a:ext uri="{C183D7F6-B498-43B3-948B-1728B52AA6E4}">
                <adec:decorative xmlns:adec="http://schemas.microsoft.com/office/drawing/2017/decorative" val="1"/>
              </a:ext>
            </a:extLst>
          </p:cNvPr>
          <p:cNvCxnSpPr/>
          <p:nvPr userDrawn="1"/>
        </p:nvCxnSpPr>
        <p:spPr>
          <a:xfrm>
            <a:off x="597647" y="50962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11420405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E441-8C4C-4917-87D5-02E377B01B13}"/>
              </a:ext>
            </a:extLst>
          </p:cNvPr>
          <p:cNvSpPr>
            <a:spLocks noGrp="1"/>
          </p:cNvSpPr>
          <p:nvPr>
            <p:ph type="title"/>
          </p:nvPr>
        </p:nvSpPr>
        <p:spPr>
          <a:xfrm>
            <a:off x="563369" y="473236"/>
            <a:ext cx="11081177" cy="632233"/>
          </a:xfrm>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
        <p:nvSpPr>
          <p:cNvPr id="7" name="Content Placeholder 6">
            <a:extLst>
              <a:ext uri="{FF2B5EF4-FFF2-40B4-BE49-F238E27FC236}">
                <a16:creationId xmlns:a16="http://schemas.microsoft.com/office/drawing/2014/main" id="{313660EC-C378-4C05-8A01-D3A6E5D2D932}"/>
              </a:ext>
            </a:extLst>
          </p:cNvPr>
          <p:cNvSpPr>
            <a:spLocks noGrp="1"/>
          </p:cNvSpPr>
          <p:nvPr>
            <p:ph sz="quarter" idx="13"/>
          </p:nvPr>
        </p:nvSpPr>
        <p:spPr>
          <a:xfrm>
            <a:off x="928688" y="2170113"/>
            <a:ext cx="1936750" cy="463550"/>
          </a:xfrm>
        </p:spPr>
        <p:txBody>
          <a:bodyPr/>
          <a:lstStyle/>
          <a:p>
            <a:pPr lvl="0"/>
            <a:r>
              <a:rPr lang="en-US" dirty="0"/>
              <a:t>Click to</a:t>
            </a:r>
          </a:p>
        </p:txBody>
      </p:sp>
      <p:sp>
        <p:nvSpPr>
          <p:cNvPr id="9" name="Content Placeholder 8">
            <a:extLst>
              <a:ext uri="{FF2B5EF4-FFF2-40B4-BE49-F238E27FC236}">
                <a16:creationId xmlns:a16="http://schemas.microsoft.com/office/drawing/2014/main" id="{23036CE0-CE0B-401B-99BC-C4965D86C199}"/>
              </a:ext>
            </a:extLst>
          </p:cNvPr>
          <p:cNvSpPr>
            <a:spLocks noGrp="1"/>
          </p:cNvSpPr>
          <p:nvPr>
            <p:ph sz="quarter" idx="14"/>
          </p:nvPr>
        </p:nvSpPr>
        <p:spPr>
          <a:xfrm>
            <a:off x="928688" y="2879725"/>
            <a:ext cx="1936750" cy="463550"/>
          </a:xfrm>
        </p:spPr>
        <p:txBody>
          <a:bodyPr/>
          <a:lstStyle/>
          <a:p>
            <a:pPr lvl="0"/>
            <a:r>
              <a:rPr lang="en-US" dirty="0"/>
              <a:t>Click to</a:t>
            </a:r>
          </a:p>
        </p:txBody>
      </p:sp>
      <p:sp>
        <p:nvSpPr>
          <p:cNvPr id="11" name="Content Placeholder 10">
            <a:extLst>
              <a:ext uri="{FF2B5EF4-FFF2-40B4-BE49-F238E27FC236}">
                <a16:creationId xmlns:a16="http://schemas.microsoft.com/office/drawing/2014/main" id="{14B0F592-5206-477F-812F-E9D4B00555FC}"/>
              </a:ext>
            </a:extLst>
          </p:cNvPr>
          <p:cNvSpPr>
            <a:spLocks noGrp="1"/>
          </p:cNvSpPr>
          <p:nvPr>
            <p:ph sz="quarter" idx="15"/>
          </p:nvPr>
        </p:nvSpPr>
        <p:spPr>
          <a:xfrm>
            <a:off x="928688" y="3429000"/>
            <a:ext cx="1936750" cy="463550"/>
          </a:xfrm>
        </p:spPr>
        <p:txBody>
          <a:bodyPr/>
          <a:lstStyle/>
          <a:p>
            <a:pPr lvl="0"/>
            <a:r>
              <a:rPr lang="en-US" dirty="0"/>
              <a:t>Click to</a:t>
            </a:r>
          </a:p>
        </p:txBody>
      </p:sp>
      <p:sp>
        <p:nvSpPr>
          <p:cNvPr id="13" name="Content Placeholder 12">
            <a:extLst>
              <a:ext uri="{FF2B5EF4-FFF2-40B4-BE49-F238E27FC236}">
                <a16:creationId xmlns:a16="http://schemas.microsoft.com/office/drawing/2014/main" id="{0CB6DA37-213B-46AD-B718-0C039D3630B6}"/>
              </a:ext>
            </a:extLst>
          </p:cNvPr>
          <p:cNvSpPr>
            <a:spLocks noGrp="1"/>
          </p:cNvSpPr>
          <p:nvPr>
            <p:ph sz="quarter" idx="16"/>
          </p:nvPr>
        </p:nvSpPr>
        <p:spPr>
          <a:xfrm>
            <a:off x="928688" y="4203700"/>
            <a:ext cx="1936750" cy="463550"/>
          </a:xfrm>
        </p:spPr>
        <p:txBody>
          <a:bodyPr/>
          <a:lstStyle/>
          <a:p>
            <a:pPr lvl="0"/>
            <a:r>
              <a:rPr lang="en-US" dirty="0"/>
              <a:t>Click to</a:t>
            </a:r>
          </a:p>
        </p:txBody>
      </p:sp>
      <p:sp>
        <p:nvSpPr>
          <p:cNvPr id="15" name="Content Placeholder 14">
            <a:extLst>
              <a:ext uri="{FF2B5EF4-FFF2-40B4-BE49-F238E27FC236}">
                <a16:creationId xmlns:a16="http://schemas.microsoft.com/office/drawing/2014/main" id="{3CEC3B85-ABAD-4327-A333-61253DDD0C37}"/>
              </a:ext>
            </a:extLst>
          </p:cNvPr>
          <p:cNvSpPr>
            <a:spLocks noGrp="1"/>
          </p:cNvSpPr>
          <p:nvPr>
            <p:ph sz="quarter" idx="17"/>
          </p:nvPr>
        </p:nvSpPr>
        <p:spPr>
          <a:xfrm>
            <a:off x="928688" y="4872038"/>
            <a:ext cx="1936750" cy="463550"/>
          </a:xfrm>
        </p:spPr>
        <p:txBody>
          <a:bodyPr/>
          <a:lstStyle/>
          <a:p>
            <a:pPr lvl="0"/>
            <a:r>
              <a:rPr lang="en-US" dirty="0"/>
              <a:t>Click to</a:t>
            </a:r>
          </a:p>
        </p:txBody>
      </p:sp>
      <p:sp>
        <p:nvSpPr>
          <p:cNvPr id="17" name="Content Placeholder 16">
            <a:extLst>
              <a:ext uri="{FF2B5EF4-FFF2-40B4-BE49-F238E27FC236}">
                <a16:creationId xmlns:a16="http://schemas.microsoft.com/office/drawing/2014/main" id="{8A82423A-387D-4A1F-B6E6-D0B9432DE8D8}"/>
              </a:ext>
            </a:extLst>
          </p:cNvPr>
          <p:cNvSpPr>
            <a:spLocks noGrp="1"/>
          </p:cNvSpPr>
          <p:nvPr>
            <p:ph sz="quarter" idx="18"/>
          </p:nvPr>
        </p:nvSpPr>
        <p:spPr>
          <a:xfrm>
            <a:off x="812007" y="5622451"/>
            <a:ext cx="2170112" cy="463550"/>
          </a:xfrm>
        </p:spPr>
        <p:txBody>
          <a:bodyPr/>
          <a:lstStyle/>
          <a:p>
            <a:pPr lvl="0"/>
            <a:r>
              <a:rPr lang="en-US" dirty="0"/>
              <a:t>Click to</a:t>
            </a:r>
          </a:p>
        </p:txBody>
      </p:sp>
      <p:cxnSp>
        <p:nvCxnSpPr>
          <p:cNvPr id="18" name="Straight Connector 17">
            <a:extLst>
              <a:ext uri="{FF2B5EF4-FFF2-40B4-BE49-F238E27FC236}">
                <a16:creationId xmlns:a16="http://schemas.microsoft.com/office/drawing/2014/main" id="{A232C5E0-A0BB-4481-B4C3-704DFCF5A7AF}"/>
              </a:ext>
              <a:ext uri="{C183D7F6-B498-43B3-948B-1728B52AA6E4}">
                <adec:decorative xmlns:adec="http://schemas.microsoft.com/office/drawing/2017/decorative" val="1"/>
              </a:ext>
            </a:extLst>
          </p:cNvPr>
          <p:cNvCxnSpPr/>
          <p:nvPr userDrawn="1"/>
        </p:nvCxnSpPr>
        <p:spPr>
          <a:xfrm>
            <a:off x="597647" y="5096217"/>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4051202060"/>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00708432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405186901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3057512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677832065"/>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825116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954260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91850037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87228276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1061978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7672132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68600092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46224273"/>
      </p:ext>
    </p:extLst>
  </p:cSld>
  <p:clrMapOvr>
    <a:overrideClrMapping bg1="dk1" tx1="lt1" bg2="dk2" tx2="lt2" accent1="accent1" accent2="accent2" accent3="accent3" accent4="accent4" accent5="accent5" accent6="accent6" hlink="hlink" folHlink="folHlink"/>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2697415"/>
      </p:ext>
    </p:extLst>
  </p:cSld>
  <p:clrMapOvr>
    <a:overrideClrMapping bg1="dk1" tx1="lt1" bg2="dk2" tx2="lt2" accent1="accent1" accent2="accent2" accent3="accent3" accent4="accent4" accent5="accent5" accent6="accent6" hlink="hlink" folHlink="folHlink"/>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895469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03983477"/>
      </p:ext>
    </p:extLst>
  </p:cSld>
  <p:clrMapOvr>
    <a:overrideClrMapping bg1="dk1" tx1="lt1" bg2="dk2" tx2="lt2" accent1="accent1" accent2="accent2" accent3="accent3" accent4="accent4" accent5="accent5" accent6="accent6" hlink="hlink" folHlink="folHlink"/>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1016451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787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2068"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620696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094434"/>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3/28/2022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99670130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0814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90410652"/>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768386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3766581"/>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5237163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101094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2874477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47247850"/>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28914258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53420240"/>
      </p:ext>
    </p:extLst>
  </p:cSld>
  <p:clrMapOvr>
    <a:overrideClrMapping bg1="lt1" tx1="dk1" bg2="lt2" tx2="dk2" accent1="accent1" accent2="accent2" accent3="accent3" accent4="accent4" accent5="accent5" accent6="accent6" hlink="hlink" folHlink="folHlink"/>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702877124"/>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2316988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60456227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45376364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715991483"/>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9406691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4676746"/>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55011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39692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50896644"/>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3741073"/>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46861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41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8C1095-91EA-48A1-9E5B-F13B5651E3F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14442F8-A5EB-41DE-8EF6-5CA446771367}"/>
              </a:ext>
            </a:extLst>
          </p:cNvPr>
          <p:cNvSpPr>
            <a:spLocks noGrp="1"/>
          </p:cNvSpPr>
          <p:nvPr>
            <p:ph sz="quarter" idx="10"/>
          </p:nvPr>
        </p:nvSpPr>
        <p:spPr>
          <a:xfrm>
            <a:off x="571500" y="1485900"/>
            <a:ext cx="2000250" cy="457200"/>
          </a:xfrm>
        </p:spPr>
        <p:txBody>
          <a:bodyPr/>
          <a:lstStyle/>
          <a:p>
            <a:pPr lvl="0"/>
            <a:r>
              <a:rPr lang="en-US" dirty="0"/>
              <a:t>Click to</a:t>
            </a:r>
          </a:p>
        </p:txBody>
      </p:sp>
      <p:sp>
        <p:nvSpPr>
          <p:cNvPr id="7" name="Content Placeholder 6">
            <a:extLst>
              <a:ext uri="{FF2B5EF4-FFF2-40B4-BE49-F238E27FC236}">
                <a16:creationId xmlns:a16="http://schemas.microsoft.com/office/drawing/2014/main" id="{F411A6C4-1F28-4B3B-97C3-42A8CF86FF17}"/>
              </a:ext>
            </a:extLst>
          </p:cNvPr>
          <p:cNvSpPr>
            <a:spLocks noGrp="1"/>
          </p:cNvSpPr>
          <p:nvPr>
            <p:ph sz="quarter" idx="11"/>
          </p:nvPr>
        </p:nvSpPr>
        <p:spPr>
          <a:xfrm>
            <a:off x="3043238" y="1485900"/>
            <a:ext cx="2000250" cy="457200"/>
          </a:xfrm>
        </p:spPr>
        <p:txBody>
          <a:bodyPr/>
          <a:lstStyle/>
          <a:p>
            <a:pPr lvl="0"/>
            <a:r>
              <a:rPr lang="en-US" dirty="0"/>
              <a:t>Click to</a:t>
            </a:r>
          </a:p>
        </p:txBody>
      </p:sp>
      <p:sp>
        <p:nvSpPr>
          <p:cNvPr id="10" name="Content Placeholder 9">
            <a:extLst>
              <a:ext uri="{FF2B5EF4-FFF2-40B4-BE49-F238E27FC236}">
                <a16:creationId xmlns:a16="http://schemas.microsoft.com/office/drawing/2014/main" id="{0A64E716-6BEC-4B0D-84BC-D80768114F7A}"/>
              </a:ext>
            </a:extLst>
          </p:cNvPr>
          <p:cNvSpPr>
            <a:spLocks noGrp="1"/>
          </p:cNvSpPr>
          <p:nvPr>
            <p:ph sz="quarter" idx="12"/>
          </p:nvPr>
        </p:nvSpPr>
        <p:spPr>
          <a:xfrm>
            <a:off x="5572125" y="1485900"/>
            <a:ext cx="1685925" cy="457200"/>
          </a:xfrm>
        </p:spPr>
        <p:txBody>
          <a:bodyPr/>
          <a:lstStyle/>
          <a:p>
            <a:pPr lvl="0"/>
            <a:r>
              <a:rPr lang="en-US" dirty="0"/>
              <a:t>Click to</a:t>
            </a:r>
          </a:p>
        </p:txBody>
      </p:sp>
      <p:sp>
        <p:nvSpPr>
          <p:cNvPr id="12" name="Content Placeholder 11">
            <a:extLst>
              <a:ext uri="{FF2B5EF4-FFF2-40B4-BE49-F238E27FC236}">
                <a16:creationId xmlns:a16="http://schemas.microsoft.com/office/drawing/2014/main" id="{0D781492-DB61-4345-AA49-4AE552EC9A30}"/>
              </a:ext>
            </a:extLst>
          </p:cNvPr>
          <p:cNvSpPr>
            <a:spLocks noGrp="1"/>
          </p:cNvSpPr>
          <p:nvPr>
            <p:ph sz="quarter" idx="13"/>
          </p:nvPr>
        </p:nvSpPr>
        <p:spPr>
          <a:xfrm>
            <a:off x="7586663" y="1485900"/>
            <a:ext cx="1685925" cy="457200"/>
          </a:xfrm>
        </p:spPr>
        <p:txBody>
          <a:bodyPr/>
          <a:lstStyle/>
          <a:p>
            <a:pPr lvl="0"/>
            <a:r>
              <a:rPr lang="en-US" dirty="0"/>
              <a:t>Click to</a:t>
            </a:r>
          </a:p>
        </p:txBody>
      </p:sp>
      <p:sp>
        <p:nvSpPr>
          <p:cNvPr id="14" name="Content Placeholder 13">
            <a:extLst>
              <a:ext uri="{FF2B5EF4-FFF2-40B4-BE49-F238E27FC236}">
                <a16:creationId xmlns:a16="http://schemas.microsoft.com/office/drawing/2014/main" id="{DE8AF7B7-43CC-4D5D-AFB1-EF4790659C5C}"/>
              </a:ext>
            </a:extLst>
          </p:cNvPr>
          <p:cNvSpPr>
            <a:spLocks noGrp="1"/>
          </p:cNvSpPr>
          <p:nvPr>
            <p:ph sz="quarter" idx="14"/>
          </p:nvPr>
        </p:nvSpPr>
        <p:spPr>
          <a:xfrm>
            <a:off x="9729788" y="1485900"/>
            <a:ext cx="1685925" cy="457200"/>
          </a:xfrm>
        </p:spPr>
        <p:txBody>
          <a:bodyPr/>
          <a:lstStyle/>
          <a:p>
            <a:pPr lvl="0"/>
            <a:r>
              <a:rPr lang="en-US" dirty="0"/>
              <a:t>Click to</a:t>
            </a:r>
          </a:p>
        </p:txBody>
      </p:sp>
      <p:sp>
        <p:nvSpPr>
          <p:cNvPr id="16" name="Content Placeholder 15">
            <a:extLst>
              <a:ext uri="{FF2B5EF4-FFF2-40B4-BE49-F238E27FC236}">
                <a16:creationId xmlns:a16="http://schemas.microsoft.com/office/drawing/2014/main" id="{07043AF0-0FE6-4465-9C8E-5394B2B3E237}"/>
              </a:ext>
            </a:extLst>
          </p:cNvPr>
          <p:cNvSpPr>
            <a:spLocks noGrp="1"/>
          </p:cNvSpPr>
          <p:nvPr>
            <p:ph sz="quarter" idx="15"/>
          </p:nvPr>
        </p:nvSpPr>
        <p:spPr>
          <a:xfrm>
            <a:off x="571500" y="2171700"/>
            <a:ext cx="1871663" cy="314325"/>
          </a:xfrm>
        </p:spPr>
        <p:txBody>
          <a:bodyPr/>
          <a:lstStyle/>
          <a:p>
            <a:pPr lvl="0"/>
            <a:r>
              <a:rPr lang="en-US" dirty="0"/>
              <a:t>Click to</a:t>
            </a:r>
          </a:p>
        </p:txBody>
      </p:sp>
      <p:sp>
        <p:nvSpPr>
          <p:cNvPr id="18" name="Content Placeholder 17">
            <a:extLst>
              <a:ext uri="{FF2B5EF4-FFF2-40B4-BE49-F238E27FC236}">
                <a16:creationId xmlns:a16="http://schemas.microsoft.com/office/drawing/2014/main" id="{2949DFC7-4B29-43E4-839D-21AF8D30703C}"/>
              </a:ext>
            </a:extLst>
          </p:cNvPr>
          <p:cNvSpPr>
            <a:spLocks noGrp="1"/>
          </p:cNvSpPr>
          <p:nvPr>
            <p:ph sz="quarter" idx="16"/>
          </p:nvPr>
        </p:nvSpPr>
        <p:spPr>
          <a:xfrm>
            <a:off x="3043238" y="2171700"/>
            <a:ext cx="1871662" cy="314325"/>
          </a:xfrm>
        </p:spPr>
        <p:txBody>
          <a:bodyPr/>
          <a:lstStyle/>
          <a:p>
            <a:pPr lvl="0"/>
            <a:r>
              <a:rPr lang="en-US" dirty="0"/>
              <a:t>Click to</a:t>
            </a:r>
          </a:p>
        </p:txBody>
      </p:sp>
      <p:sp>
        <p:nvSpPr>
          <p:cNvPr id="20" name="Content Placeholder 19">
            <a:extLst>
              <a:ext uri="{FF2B5EF4-FFF2-40B4-BE49-F238E27FC236}">
                <a16:creationId xmlns:a16="http://schemas.microsoft.com/office/drawing/2014/main" id="{9A031189-E0C1-41E7-A3C2-5D07DBF31334}"/>
              </a:ext>
            </a:extLst>
          </p:cNvPr>
          <p:cNvSpPr>
            <a:spLocks noGrp="1"/>
          </p:cNvSpPr>
          <p:nvPr>
            <p:ph sz="quarter" idx="17"/>
          </p:nvPr>
        </p:nvSpPr>
        <p:spPr>
          <a:xfrm>
            <a:off x="5400675" y="2171700"/>
            <a:ext cx="1871663" cy="314325"/>
          </a:xfrm>
        </p:spPr>
        <p:txBody>
          <a:bodyPr/>
          <a:lstStyle/>
          <a:p>
            <a:pPr lvl="0"/>
            <a:r>
              <a:rPr lang="en-US" dirty="0"/>
              <a:t>Click to</a:t>
            </a:r>
          </a:p>
        </p:txBody>
      </p:sp>
      <p:sp>
        <p:nvSpPr>
          <p:cNvPr id="22" name="Content Placeholder 21">
            <a:extLst>
              <a:ext uri="{FF2B5EF4-FFF2-40B4-BE49-F238E27FC236}">
                <a16:creationId xmlns:a16="http://schemas.microsoft.com/office/drawing/2014/main" id="{AD8D13A1-4AD1-4F91-B52A-74B7BE50B667}"/>
              </a:ext>
            </a:extLst>
          </p:cNvPr>
          <p:cNvSpPr>
            <a:spLocks noGrp="1"/>
          </p:cNvSpPr>
          <p:nvPr>
            <p:ph sz="quarter" idx="18"/>
          </p:nvPr>
        </p:nvSpPr>
        <p:spPr>
          <a:xfrm>
            <a:off x="7586663" y="2171700"/>
            <a:ext cx="1685925" cy="314325"/>
          </a:xfrm>
        </p:spPr>
        <p:txBody>
          <a:bodyPr/>
          <a:lstStyle/>
          <a:p>
            <a:pPr lvl="0"/>
            <a:r>
              <a:rPr lang="en-US" dirty="0"/>
              <a:t>Click to</a:t>
            </a:r>
          </a:p>
        </p:txBody>
      </p:sp>
      <p:sp>
        <p:nvSpPr>
          <p:cNvPr id="24" name="Content Placeholder 23">
            <a:extLst>
              <a:ext uri="{FF2B5EF4-FFF2-40B4-BE49-F238E27FC236}">
                <a16:creationId xmlns:a16="http://schemas.microsoft.com/office/drawing/2014/main" id="{1BA62195-5336-43A0-AC7F-5EB7DE1CDAA4}"/>
              </a:ext>
            </a:extLst>
          </p:cNvPr>
          <p:cNvSpPr>
            <a:spLocks noGrp="1"/>
          </p:cNvSpPr>
          <p:nvPr>
            <p:ph sz="quarter" idx="19"/>
          </p:nvPr>
        </p:nvSpPr>
        <p:spPr>
          <a:xfrm>
            <a:off x="9729788" y="2171700"/>
            <a:ext cx="1890712" cy="314325"/>
          </a:xfrm>
        </p:spPr>
        <p:txBody>
          <a:bodyPr/>
          <a:lstStyle/>
          <a:p>
            <a:pPr lvl="0"/>
            <a:r>
              <a:rPr lang="en-US" dirty="0"/>
              <a:t>Click to</a:t>
            </a:r>
          </a:p>
        </p:txBody>
      </p:sp>
      <p:sp>
        <p:nvSpPr>
          <p:cNvPr id="26" name="Content Placeholder 25">
            <a:extLst>
              <a:ext uri="{FF2B5EF4-FFF2-40B4-BE49-F238E27FC236}">
                <a16:creationId xmlns:a16="http://schemas.microsoft.com/office/drawing/2014/main" id="{D957322A-9F20-4C2E-9BA4-0736C5E8B847}"/>
              </a:ext>
            </a:extLst>
          </p:cNvPr>
          <p:cNvSpPr>
            <a:spLocks noGrp="1"/>
          </p:cNvSpPr>
          <p:nvPr>
            <p:ph sz="quarter" idx="20"/>
          </p:nvPr>
        </p:nvSpPr>
        <p:spPr>
          <a:xfrm>
            <a:off x="571500" y="2871788"/>
            <a:ext cx="1871663" cy="314325"/>
          </a:xfrm>
        </p:spPr>
        <p:txBody>
          <a:bodyPr/>
          <a:lstStyle/>
          <a:p>
            <a:pPr lvl="0"/>
            <a:r>
              <a:rPr lang="en-US" dirty="0"/>
              <a:t>Click to</a:t>
            </a:r>
          </a:p>
        </p:txBody>
      </p:sp>
      <p:sp>
        <p:nvSpPr>
          <p:cNvPr id="3" name="Text Placeholder 2">
            <a:extLst>
              <a:ext uri="{FF2B5EF4-FFF2-40B4-BE49-F238E27FC236}">
                <a16:creationId xmlns:a16="http://schemas.microsoft.com/office/drawing/2014/main" id="{A5CA4129-68CF-4367-A5B9-24F1C6D17871}"/>
              </a:ext>
            </a:extLst>
          </p:cNvPr>
          <p:cNvSpPr>
            <a:spLocks noGrp="1"/>
          </p:cNvSpPr>
          <p:nvPr>
            <p:ph type="body" sz="quarter" idx="21"/>
          </p:nvPr>
        </p:nvSpPr>
        <p:spPr>
          <a:xfrm>
            <a:off x="3349625" y="4541838"/>
            <a:ext cx="3209925" cy="1133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Rectangle 26">
            <a:extLst>
              <a:ext uri="{FF2B5EF4-FFF2-40B4-BE49-F238E27FC236}">
                <a16:creationId xmlns:a16="http://schemas.microsoft.com/office/drawing/2014/main" id="{29897437-2611-4952-9937-75513C29AD8F}"/>
              </a:ext>
              <a:ext uri="{C183D7F6-B498-43B3-948B-1728B52AA6E4}">
                <adec:decorative xmlns:adec="http://schemas.microsoft.com/office/drawing/2017/decorative" val="1"/>
              </a:ext>
            </a:extLst>
          </p:cNvPr>
          <p:cNvSpPr>
            <a:spLocks/>
          </p:cNvSpPr>
          <p:nvPr userDrawn="1"/>
        </p:nvSpPr>
        <p:spPr bwMode="auto">
          <a:xfrm>
            <a:off x="0" y="1337892"/>
            <a:ext cx="12192000" cy="58477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Semibold"/>
              <a:ea typeface="+mn-ea"/>
              <a:cs typeface="Segoe UI"/>
            </a:endParaRPr>
          </a:p>
        </p:txBody>
      </p:sp>
      <p:sp>
        <p:nvSpPr>
          <p:cNvPr id="29" name="Parallelogram 28">
            <a:extLst>
              <a:ext uri="{FF2B5EF4-FFF2-40B4-BE49-F238E27FC236}">
                <a16:creationId xmlns:a16="http://schemas.microsoft.com/office/drawing/2014/main" id="{BFE8DFFE-5D2E-4130-9320-F7E91BB65B4E}"/>
              </a:ext>
              <a:ext uri="{C183D7F6-B498-43B3-948B-1728B52AA6E4}">
                <adec:decorative xmlns:adec="http://schemas.microsoft.com/office/drawing/2017/decorative" val="1"/>
              </a:ext>
            </a:extLst>
          </p:cNvPr>
          <p:cNvSpPr/>
          <p:nvPr userDrawn="1"/>
        </p:nvSpPr>
        <p:spPr bwMode="auto">
          <a:xfrm>
            <a:off x="262865"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0" name="Parallelogram 29">
            <a:extLst>
              <a:ext uri="{FF2B5EF4-FFF2-40B4-BE49-F238E27FC236}">
                <a16:creationId xmlns:a16="http://schemas.microsoft.com/office/drawing/2014/main" id="{14BA3C8A-C6DB-4C84-9B66-5465881BDDAD}"/>
              </a:ext>
              <a:ext uri="{C183D7F6-B498-43B3-948B-1728B52AA6E4}">
                <adec:decorative xmlns:adec="http://schemas.microsoft.com/office/drawing/2017/decorative" val="1"/>
              </a:ext>
            </a:extLst>
          </p:cNvPr>
          <p:cNvSpPr/>
          <p:nvPr userDrawn="1"/>
        </p:nvSpPr>
        <p:spPr bwMode="auto">
          <a:xfrm>
            <a:off x="2119762"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1" name="Parallelogram 30">
            <a:extLst>
              <a:ext uri="{FF2B5EF4-FFF2-40B4-BE49-F238E27FC236}">
                <a16:creationId xmlns:a16="http://schemas.microsoft.com/office/drawing/2014/main" id="{40196F4C-72FA-4DE9-B63D-C465CB904972}"/>
              </a:ext>
              <a:ext uri="{C183D7F6-B498-43B3-948B-1728B52AA6E4}">
                <adec:decorative xmlns:adec="http://schemas.microsoft.com/office/drawing/2017/decorative" val="1"/>
              </a:ext>
            </a:extLst>
          </p:cNvPr>
          <p:cNvSpPr/>
          <p:nvPr userDrawn="1"/>
        </p:nvSpPr>
        <p:spPr bwMode="auto">
          <a:xfrm>
            <a:off x="3976658"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2" name="Parallelogram 31">
            <a:extLst>
              <a:ext uri="{FF2B5EF4-FFF2-40B4-BE49-F238E27FC236}">
                <a16:creationId xmlns:a16="http://schemas.microsoft.com/office/drawing/2014/main" id="{9F068A7F-BD63-4642-B0C3-7869FF18EF04}"/>
              </a:ext>
              <a:ext uri="{C183D7F6-B498-43B3-948B-1728B52AA6E4}">
                <adec:decorative xmlns:adec="http://schemas.microsoft.com/office/drawing/2017/decorative" val="1"/>
              </a:ext>
            </a:extLst>
          </p:cNvPr>
          <p:cNvSpPr/>
          <p:nvPr userDrawn="1"/>
        </p:nvSpPr>
        <p:spPr bwMode="auto">
          <a:xfrm>
            <a:off x="5833556"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3" name="Parallelogram 32">
            <a:extLst>
              <a:ext uri="{FF2B5EF4-FFF2-40B4-BE49-F238E27FC236}">
                <a16:creationId xmlns:a16="http://schemas.microsoft.com/office/drawing/2014/main" id="{BD9F9CF3-C3C9-493A-AB9D-4101A9A24331}"/>
              </a:ext>
              <a:ext uri="{C183D7F6-B498-43B3-948B-1728B52AA6E4}">
                <adec:decorative xmlns:adec="http://schemas.microsoft.com/office/drawing/2017/decorative" val="1"/>
              </a:ext>
            </a:extLst>
          </p:cNvPr>
          <p:cNvSpPr/>
          <p:nvPr userDrawn="1"/>
        </p:nvSpPr>
        <p:spPr bwMode="auto">
          <a:xfrm>
            <a:off x="7690453"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4" name="Parallelogram 33">
            <a:extLst>
              <a:ext uri="{FF2B5EF4-FFF2-40B4-BE49-F238E27FC236}">
                <a16:creationId xmlns:a16="http://schemas.microsoft.com/office/drawing/2014/main" id="{88896C6E-754A-4F50-9131-82419D187188}"/>
              </a:ext>
              <a:ext uri="{C183D7F6-B498-43B3-948B-1728B52AA6E4}">
                <adec:decorative xmlns:adec="http://schemas.microsoft.com/office/drawing/2017/decorative" val="1"/>
              </a:ext>
            </a:extLst>
          </p:cNvPr>
          <p:cNvSpPr/>
          <p:nvPr userDrawn="1"/>
        </p:nvSpPr>
        <p:spPr bwMode="auto">
          <a:xfrm>
            <a:off x="9547348" y="2294321"/>
            <a:ext cx="2320142" cy="594360"/>
          </a:xfrm>
          <a:prstGeom prst="parallelogram">
            <a:avLst>
              <a:gd name="adj" fmla="val 97977"/>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35" name="Picture 34">
            <a:extLst>
              <a:ext uri="{FF2B5EF4-FFF2-40B4-BE49-F238E27FC236}">
                <a16:creationId xmlns:a16="http://schemas.microsoft.com/office/drawing/2014/main" id="{80C62E55-A5CF-4062-AD7B-568F8F702B0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6939" y="3845769"/>
            <a:ext cx="11042904" cy="457200"/>
          </a:xfrm>
          <a:prstGeom prst="rect">
            <a:avLst/>
          </a:prstGeom>
        </p:spPr>
      </p:pic>
      <p:sp>
        <p:nvSpPr>
          <p:cNvPr id="25" name="Rectangle 24">
            <a:extLst>
              <a:ext uri="{FF2B5EF4-FFF2-40B4-BE49-F238E27FC236}">
                <a16:creationId xmlns:a16="http://schemas.microsoft.com/office/drawing/2014/main" id="{CF5ECCE5-151C-46A7-849D-76A8EA5D6751}"/>
              </a:ext>
              <a:ext uri="{C183D7F6-B498-43B3-948B-1728B52AA6E4}">
                <adec:decorative xmlns:adec="http://schemas.microsoft.com/office/drawing/2017/decorative" val="1"/>
              </a:ext>
            </a:extLst>
          </p:cNvPr>
          <p:cNvSpPr>
            <a:spLocks/>
          </p:cNvSpPr>
          <p:nvPr userDrawn="1"/>
        </p:nvSpPr>
        <p:spPr bwMode="auto">
          <a:xfrm>
            <a:off x="-7609" y="4658554"/>
            <a:ext cx="12192000" cy="148132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lang="en-US" sz="1300" kern="0" dirty="0">
              <a:solidFill>
                <a:schemeClr val="accent1"/>
              </a:solidFill>
              <a:cs typeface="Segoe UI"/>
            </a:endParaRPr>
          </a:p>
        </p:txBody>
      </p:sp>
    </p:spTree>
    <p:extLst>
      <p:ext uri="{BB962C8B-B14F-4D97-AF65-F5344CB8AC3E}">
        <p14:creationId xmlns:p14="http://schemas.microsoft.com/office/powerpoint/2010/main" val="648721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9" indent="0" algn="ctr">
              <a:buNone/>
              <a:defRPr sz="2000"/>
            </a:lvl2pPr>
            <a:lvl3pPr marL="914317" indent="0" algn="ctr">
              <a:buNone/>
              <a:defRPr sz="1800"/>
            </a:lvl3pPr>
            <a:lvl4pPr marL="1371477" indent="0" algn="ctr">
              <a:buNone/>
              <a:defRPr sz="1600"/>
            </a:lvl4pPr>
            <a:lvl5pPr marL="1828635" indent="0" algn="ctr">
              <a:buNone/>
              <a:defRPr sz="1600"/>
            </a:lvl5pPr>
            <a:lvl6pPr marL="2285794" indent="0" algn="ctr">
              <a:buNone/>
              <a:defRPr sz="1600"/>
            </a:lvl6pPr>
            <a:lvl7pPr marL="2742953" indent="0" algn="ctr">
              <a:buNone/>
              <a:defRPr sz="1600"/>
            </a:lvl7pPr>
            <a:lvl8pPr marL="3200112" indent="0" algn="ctr">
              <a:buNone/>
              <a:defRPr sz="1600"/>
            </a:lvl8pPr>
            <a:lvl9pPr marL="365727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52500164"/>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4031937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9" indent="0">
              <a:buNone/>
              <a:defRPr sz="2000">
                <a:solidFill>
                  <a:schemeClr val="tx1">
                    <a:tint val="75000"/>
                  </a:schemeClr>
                </a:solidFill>
              </a:defRPr>
            </a:lvl2pPr>
            <a:lvl3pPr marL="914317" indent="0">
              <a:buNone/>
              <a:defRPr sz="1800">
                <a:solidFill>
                  <a:schemeClr val="tx1">
                    <a:tint val="75000"/>
                  </a:schemeClr>
                </a:solidFill>
              </a:defRPr>
            </a:lvl3pPr>
            <a:lvl4pPr marL="1371477" indent="0">
              <a:buNone/>
              <a:defRPr sz="1600">
                <a:solidFill>
                  <a:schemeClr val="tx1">
                    <a:tint val="75000"/>
                  </a:schemeClr>
                </a:solidFill>
              </a:defRPr>
            </a:lvl4pPr>
            <a:lvl5pPr marL="1828635" indent="0">
              <a:buNone/>
              <a:defRPr sz="1600">
                <a:solidFill>
                  <a:schemeClr val="tx1">
                    <a:tint val="75000"/>
                  </a:schemeClr>
                </a:solidFill>
              </a:defRPr>
            </a:lvl5pPr>
            <a:lvl6pPr marL="2285794" indent="0">
              <a:buNone/>
              <a:defRPr sz="1600">
                <a:solidFill>
                  <a:schemeClr val="tx1">
                    <a:tint val="75000"/>
                  </a:schemeClr>
                </a:solidFill>
              </a:defRPr>
            </a:lvl6pPr>
            <a:lvl7pPr marL="2742953" indent="0">
              <a:buNone/>
              <a:defRPr sz="1600">
                <a:solidFill>
                  <a:schemeClr val="tx1">
                    <a:tint val="75000"/>
                  </a:schemeClr>
                </a:solidFill>
              </a:defRPr>
            </a:lvl7pPr>
            <a:lvl8pPr marL="3200112" indent="0">
              <a:buNone/>
              <a:defRPr sz="1600">
                <a:solidFill>
                  <a:schemeClr val="tx1">
                    <a:tint val="75000"/>
                  </a:schemeClr>
                </a:solidFill>
              </a:defRPr>
            </a:lvl8pPr>
            <a:lvl9pPr marL="365727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09440-044B-2D45-B6F7-F47816152CA1}"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5596520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609440-044B-2D45-B6F7-F47816152CA1}"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97808455"/>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609440-044B-2D45-B6F7-F47816152CA1}" type="datetimeFigureOut">
              <a:rPr lang="en-US" smtClean="0"/>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2724620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609440-044B-2D45-B6F7-F47816152CA1}" type="datetimeFigureOut">
              <a:rPr lang="en-US" smtClean="0"/>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524141190"/>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609440-044B-2D45-B6F7-F47816152CA1}" type="datetimeFigureOut">
              <a:rPr lang="en-US" smtClean="0"/>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809666276"/>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03469179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59" indent="0">
              <a:buNone/>
              <a:defRPr sz="2800"/>
            </a:lvl2pPr>
            <a:lvl3pPr marL="914317" indent="0">
              <a:buNone/>
              <a:defRPr sz="2400"/>
            </a:lvl3pPr>
            <a:lvl4pPr marL="1371477" indent="0">
              <a:buNone/>
              <a:defRPr sz="2000"/>
            </a:lvl4pPr>
            <a:lvl5pPr marL="1828635" indent="0">
              <a:buNone/>
              <a:defRPr sz="2000"/>
            </a:lvl5pPr>
            <a:lvl6pPr marL="2285794" indent="0">
              <a:buNone/>
              <a:defRPr sz="2000"/>
            </a:lvl6pPr>
            <a:lvl7pPr marL="2742953" indent="0">
              <a:buNone/>
              <a:defRPr sz="2000"/>
            </a:lvl7pPr>
            <a:lvl8pPr marL="3200112" indent="0">
              <a:buNone/>
              <a:defRPr sz="2000"/>
            </a:lvl8pPr>
            <a:lvl9pPr marL="3657271"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01137636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683909433"/>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4981922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0291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857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779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74B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74B47"/>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194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40100110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516647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6449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stomer story">
  <p:cSld name="Customer story">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xfrm>
            <a:off x="609600" y="1524000"/>
            <a:ext cx="6096000" cy="4572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2933">
                <a:latin typeface="Helvetica Neue"/>
                <a:ea typeface="Helvetica Neue"/>
                <a:cs typeface="Helvetica Neue"/>
                <a:sym typeface="Helvetica Neue"/>
              </a:defRPr>
            </a:lvl1pPr>
            <a:lvl2pPr lvl="1" rtl="0">
              <a:lnSpc>
                <a:spcPct val="115000"/>
              </a:lnSpc>
              <a:spcBef>
                <a:spcPts val="0"/>
              </a:spcBef>
              <a:spcAft>
                <a:spcPts val="0"/>
              </a:spcAft>
              <a:buNone/>
              <a:defRPr sz="2933">
                <a:latin typeface="Helvetica Neue"/>
                <a:ea typeface="Helvetica Neue"/>
                <a:cs typeface="Helvetica Neue"/>
                <a:sym typeface="Helvetica Neue"/>
              </a:defRPr>
            </a:lvl2pPr>
            <a:lvl3pPr lvl="2" rtl="0">
              <a:lnSpc>
                <a:spcPct val="115000"/>
              </a:lnSpc>
              <a:spcBef>
                <a:spcPts val="0"/>
              </a:spcBef>
              <a:spcAft>
                <a:spcPts val="0"/>
              </a:spcAft>
              <a:buNone/>
              <a:defRPr sz="2933">
                <a:latin typeface="Helvetica Neue"/>
                <a:ea typeface="Helvetica Neue"/>
                <a:cs typeface="Helvetica Neue"/>
                <a:sym typeface="Helvetica Neue"/>
              </a:defRPr>
            </a:lvl3pPr>
            <a:lvl4pPr lvl="3" rtl="0">
              <a:lnSpc>
                <a:spcPct val="115000"/>
              </a:lnSpc>
              <a:spcBef>
                <a:spcPts val="0"/>
              </a:spcBef>
              <a:spcAft>
                <a:spcPts val="0"/>
              </a:spcAft>
              <a:buNone/>
              <a:defRPr sz="2933">
                <a:latin typeface="Helvetica Neue"/>
                <a:ea typeface="Helvetica Neue"/>
                <a:cs typeface="Helvetica Neue"/>
                <a:sym typeface="Helvetica Neue"/>
              </a:defRPr>
            </a:lvl4pPr>
            <a:lvl5pPr lvl="4" rtl="0">
              <a:lnSpc>
                <a:spcPct val="115000"/>
              </a:lnSpc>
              <a:spcBef>
                <a:spcPts val="0"/>
              </a:spcBef>
              <a:spcAft>
                <a:spcPts val="0"/>
              </a:spcAft>
              <a:buNone/>
              <a:defRPr sz="2933">
                <a:latin typeface="Helvetica Neue"/>
                <a:ea typeface="Helvetica Neue"/>
                <a:cs typeface="Helvetica Neue"/>
                <a:sym typeface="Helvetica Neue"/>
              </a:defRPr>
            </a:lvl5pPr>
            <a:lvl6pPr lvl="5" rtl="0">
              <a:lnSpc>
                <a:spcPct val="115000"/>
              </a:lnSpc>
              <a:spcBef>
                <a:spcPts val="0"/>
              </a:spcBef>
              <a:spcAft>
                <a:spcPts val="0"/>
              </a:spcAft>
              <a:buNone/>
              <a:defRPr sz="2933">
                <a:latin typeface="Helvetica Neue"/>
                <a:ea typeface="Helvetica Neue"/>
                <a:cs typeface="Helvetica Neue"/>
                <a:sym typeface="Helvetica Neue"/>
              </a:defRPr>
            </a:lvl6pPr>
            <a:lvl7pPr lvl="6" rtl="0">
              <a:lnSpc>
                <a:spcPct val="115000"/>
              </a:lnSpc>
              <a:spcBef>
                <a:spcPts val="0"/>
              </a:spcBef>
              <a:spcAft>
                <a:spcPts val="0"/>
              </a:spcAft>
              <a:buNone/>
              <a:defRPr sz="2933">
                <a:latin typeface="Helvetica Neue"/>
                <a:ea typeface="Helvetica Neue"/>
                <a:cs typeface="Helvetica Neue"/>
                <a:sym typeface="Helvetica Neue"/>
              </a:defRPr>
            </a:lvl7pPr>
            <a:lvl8pPr lvl="7" rtl="0">
              <a:lnSpc>
                <a:spcPct val="115000"/>
              </a:lnSpc>
              <a:spcBef>
                <a:spcPts val="0"/>
              </a:spcBef>
              <a:spcAft>
                <a:spcPts val="0"/>
              </a:spcAft>
              <a:buNone/>
              <a:defRPr sz="2933">
                <a:latin typeface="Helvetica Neue"/>
                <a:ea typeface="Helvetica Neue"/>
                <a:cs typeface="Helvetica Neue"/>
                <a:sym typeface="Helvetica Neue"/>
              </a:defRPr>
            </a:lvl8pPr>
            <a:lvl9pPr lvl="8" rtl="0">
              <a:lnSpc>
                <a:spcPct val="115000"/>
              </a:lnSpc>
              <a:spcBef>
                <a:spcPts val="0"/>
              </a:spcBef>
              <a:spcAft>
                <a:spcPts val="0"/>
              </a:spcAft>
              <a:buNone/>
              <a:defRPr sz="2933">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8206237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ext 6">
    <p:bg>
      <p:bgPr>
        <a:solidFill>
          <a:srgbClr val="000000"/>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5BE353FB-0E24-E34C-BC8C-FDAA0D0DB968}"/>
              </a:ext>
            </a:extLst>
          </p:cNvPr>
          <p:cNvSpPr>
            <a:spLocks noGrp="1"/>
          </p:cNvSpPr>
          <p:nvPr>
            <p:ph type="body" sz="quarter" idx="11" hasCustomPrompt="1"/>
          </p:nvPr>
        </p:nvSpPr>
        <p:spPr>
          <a:xfrm>
            <a:off x="891757" y="902288"/>
            <a:ext cx="9148806" cy="482831"/>
          </a:xfrm>
          <a:prstGeom prst="rect">
            <a:avLst/>
          </a:prstGeom>
        </p:spPr>
        <p:txBody>
          <a:bodyPr wrap="square" lIns="0" tIns="0" rIns="0" bIns="0">
            <a:noAutofit/>
          </a:bodyPr>
          <a:lstStyle>
            <a:lvl1pPr marL="0" indent="0">
              <a:lnSpc>
                <a:spcPct val="100000"/>
              </a:lnSpc>
              <a:buNone/>
              <a:defRPr sz="3136" b="1" i="0">
                <a:solidFill>
                  <a:schemeClr val="tx1"/>
                </a:solidFill>
                <a:latin typeface="Segoe UI Semibold" panose="020B0502040204020203" pitchFamily="34" charset="0"/>
                <a:cs typeface="Segoe UI Semibold" panose="020B0502040204020203" pitchFamily="34" charset="0"/>
              </a:defRPr>
            </a:lvl1pPr>
            <a:lvl2pPr marL="224035" indent="0">
              <a:buNone/>
              <a:defRPr/>
            </a:lvl2pPr>
            <a:lvl3pPr marL="448070" indent="0">
              <a:buNone/>
              <a:defRPr/>
            </a:lvl3pPr>
            <a:lvl4pPr marL="672103" indent="0">
              <a:buNone/>
              <a:defRPr/>
            </a:lvl4pPr>
            <a:lvl5pPr marL="896140" indent="0">
              <a:buNone/>
              <a:defRPr/>
            </a:lvl5pPr>
          </a:lstStyle>
          <a:p>
            <a:pPr lvl="0"/>
            <a:r>
              <a:rPr lang="pt-BR"/>
              <a:t>Text option 5</a:t>
            </a:r>
            <a:endParaRPr lang="en-US"/>
          </a:p>
        </p:txBody>
      </p:sp>
      <p:sp>
        <p:nvSpPr>
          <p:cNvPr id="34" name="Text Placeholder 2">
            <a:extLst>
              <a:ext uri="{FF2B5EF4-FFF2-40B4-BE49-F238E27FC236}">
                <a16:creationId xmlns:a16="http://schemas.microsoft.com/office/drawing/2014/main" id="{96A5C195-E4D4-45DC-A525-F8F6B7B850FC}"/>
              </a:ext>
            </a:extLst>
          </p:cNvPr>
          <p:cNvSpPr>
            <a:spLocks noGrp="1"/>
          </p:cNvSpPr>
          <p:nvPr>
            <p:ph type="body" sz="quarter" idx="18" hasCustomPrompt="1"/>
          </p:nvPr>
        </p:nvSpPr>
        <p:spPr>
          <a:xfrm>
            <a:off x="1184738" y="2385910"/>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0" name="Text Placeholder 2">
            <a:extLst>
              <a:ext uri="{FF2B5EF4-FFF2-40B4-BE49-F238E27FC236}">
                <a16:creationId xmlns:a16="http://schemas.microsoft.com/office/drawing/2014/main" id="{10DDB7C0-AC4B-4BEB-808B-0EFEB517068A}"/>
              </a:ext>
            </a:extLst>
          </p:cNvPr>
          <p:cNvSpPr>
            <a:spLocks noGrp="1"/>
          </p:cNvSpPr>
          <p:nvPr>
            <p:ph type="body" sz="quarter" idx="19" hasCustomPrompt="1"/>
          </p:nvPr>
        </p:nvSpPr>
        <p:spPr>
          <a:xfrm>
            <a:off x="6866024" y="2413977"/>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4" name="Text Placeholder 2">
            <a:extLst>
              <a:ext uri="{FF2B5EF4-FFF2-40B4-BE49-F238E27FC236}">
                <a16:creationId xmlns:a16="http://schemas.microsoft.com/office/drawing/2014/main" id="{162EAC1A-D70B-4B04-B205-F86FAA992D6E}"/>
              </a:ext>
            </a:extLst>
          </p:cNvPr>
          <p:cNvSpPr>
            <a:spLocks noGrp="1"/>
          </p:cNvSpPr>
          <p:nvPr>
            <p:ph type="body" sz="quarter" idx="20" hasCustomPrompt="1"/>
          </p:nvPr>
        </p:nvSpPr>
        <p:spPr>
          <a:xfrm>
            <a:off x="6866024" y="4356506"/>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
        <p:nvSpPr>
          <p:cNvPr id="48" name="Text Placeholder 2">
            <a:extLst>
              <a:ext uri="{FF2B5EF4-FFF2-40B4-BE49-F238E27FC236}">
                <a16:creationId xmlns:a16="http://schemas.microsoft.com/office/drawing/2014/main" id="{7BB69AC7-4BD2-4E80-A54A-CFAA6E405BF2}"/>
              </a:ext>
            </a:extLst>
          </p:cNvPr>
          <p:cNvSpPr>
            <a:spLocks noGrp="1"/>
          </p:cNvSpPr>
          <p:nvPr>
            <p:ph type="body" sz="quarter" idx="21" hasCustomPrompt="1"/>
          </p:nvPr>
        </p:nvSpPr>
        <p:spPr>
          <a:xfrm>
            <a:off x="1184737" y="4356506"/>
            <a:ext cx="4577947" cy="1250274"/>
          </a:xfrm>
          <a:prstGeom prst="rect">
            <a:avLst/>
          </a:prstGeom>
        </p:spPr>
        <p:txBody>
          <a:bodyPr anchor="ctr">
            <a:noAutofit/>
          </a:bodyPr>
          <a:lstStyle>
            <a:lvl1pPr marL="0" indent="0">
              <a:buNone/>
              <a:defRPr sz="1961" b="0" i="0">
                <a:solidFill>
                  <a:schemeClr val="tx1"/>
                </a:solidFill>
                <a:latin typeface="+mn-lt"/>
                <a:cs typeface="Segoe UI" panose="020B0502040204020203" pitchFamily="34" charset="0"/>
              </a:defRPr>
            </a:lvl1pPr>
            <a:lvl2pPr>
              <a:defRPr sz="1567">
                <a:solidFill>
                  <a:schemeClr val="bg1"/>
                </a:solidFill>
              </a:defRPr>
            </a:lvl2pPr>
            <a:lvl3pPr>
              <a:defRPr sz="1567">
                <a:solidFill>
                  <a:schemeClr val="bg1"/>
                </a:solidFill>
              </a:defRPr>
            </a:lvl3pPr>
            <a:lvl4pPr>
              <a:defRPr sz="1567">
                <a:solidFill>
                  <a:schemeClr val="bg1"/>
                </a:solidFill>
              </a:defRPr>
            </a:lvl4pPr>
            <a:lvl5pPr>
              <a:defRPr sz="1567">
                <a:solidFill>
                  <a:schemeClr val="bg1"/>
                </a:solidFill>
              </a:defRPr>
            </a:lvl5pPr>
          </a:lstStyle>
          <a:p>
            <a:pPr lvl="0"/>
            <a:r>
              <a:rPr lang="en-US"/>
              <a:t>Short paragraph goes here. 3 lines max.</a:t>
            </a:r>
          </a:p>
        </p:txBody>
      </p:sp>
    </p:spTree>
    <p:extLst>
      <p:ext uri="{BB962C8B-B14F-4D97-AF65-F5344CB8AC3E}">
        <p14:creationId xmlns:p14="http://schemas.microsoft.com/office/powerpoint/2010/main" val="1433386088"/>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233756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8">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146364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6111775"/>
            <a:ext cx="1423303" cy="304828"/>
          </a:xfrm>
          <a:prstGeom prst="rect">
            <a:avLst/>
          </a:prstGeom>
        </p:spPr>
      </p:pic>
    </p:spTree>
    <p:extLst>
      <p:ext uri="{BB962C8B-B14F-4D97-AF65-F5344CB8AC3E}">
        <p14:creationId xmlns:p14="http://schemas.microsoft.com/office/powerpoint/2010/main" val="3468324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033C2-7860-4591-92D6-42AF398D5A2A}"/>
              </a:ext>
            </a:extLst>
          </p:cNvPr>
          <p:cNvPicPr>
            <a:picLocks noChangeAspect="1"/>
          </p:cNvPicPr>
          <p:nvPr userDrawn="1"/>
        </p:nvPicPr>
        <p:blipFill rotWithShape="1">
          <a:blip r:embed="rId2"/>
          <a:srcRect t="15709" b="2009"/>
          <a:stretch/>
        </p:blipFill>
        <p:spPr>
          <a:xfrm>
            <a:off x="-1" y="1"/>
            <a:ext cx="12192001" cy="6858000"/>
          </a:xfrm>
          <a:prstGeom prst="rect">
            <a:avLst/>
          </a:prstGeom>
        </p:spPr>
      </p:pic>
      <p:sp>
        <p:nvSpPr>
          <p:cNvPr id="4" name="Rectangle 3">
            <a:extLst>
              <a:ext uri="{FF2B5EF4-FFF2-40B4-BE49-F238E27FC236}">
                <a16:creationId xmlns:a16="http://schemas.microsoft.com/office/drawing/2014/main" id="{08AD98AE-D24B-43A1-893F-99F6D86CADE2}"/>
              </a:ext>
            </a:extLst>
          </p:cNvPr>
          <p:cNvSpPr/>
          <p:nvPr userDrawn="1"/>
        </p:nvSpPr>
        <p:spPr bwMode="auto">
          <a:xfrm>
            <a:off x="-1" y="0"/>
            <a:ext cx="12192001" cy="6858000"/>
          </a:xfrm>
          <a:prstGeom prst="rect">
            <a:avLst/>
          </a:prstGeom>
          <a:gradFill>
            <a:gsLst>
              <a:gs pos="32000">
                <a:schemeClr val="bg1">
                  <a:alpha val="76000"/>
                </a:schemeClr>
              </a:gs>
              <a:gs pos="100000">
                <a:schemeClr val="bg1">
                  <a:alpha val="0"/>
                </a:schemeClr>
              </a:gs>
            </a:gsLst>
            <a:lin ang="0" scaled="0"/>
          </a:gradFill>
        </p:spPr>
        <p:txBody>
          <a:bodyPr vert="horz" wrap="square" lIns="627408" tIns="717038" rIns="134445" bIns="1075558" rtlCol="0" anchor="t" anchorCtr="0">
            <a:noAutofit/>
          </a:bodyPr>
          <a:lstStyle/>
          <a:p>
            <a:pPr>
              <a:lnSpc>
                <a:spcPct val="90000"/>
              </a:lnSpc>
              <a:spcBef>
                <a:spcPct val="0"/>
              </a:spcBef>
            </a:pPr>
            <a:endParaRPr lang="en-US" sz="5997" spc="-100" err="1">
              <a:ln w="3175">
                <a:noFill/>
              </a:ln>
              <a:solidFill>
                <a:srgbClr val="FFFFFF"/>
              </a:solidFill>
              <a:latin typeface="Segoe UI Light"/>
              <a:cs typeface="Segoe UI" pitchFamily="34" charset="0"/>
            </a:endParaRPr>
          </a:p>
        </p:txBody>
      </p:sp>
      <p:sp>
        <p:nvSpPr>
          <p:cNvPr id="5" name="Title 1">
            <a:extLst>
              <a:ext uri="{FF2B5EF4-FFF2-40B4-BE49-F238E27FC236}">
                <a16:creationId xmlns:a16="http://schemas.microsoft.com/office/drawing/2014/main" id="{8964D5FF-EC77-46EE-9E5F-8A7758344FD9}"/>
              </a:ext>
            </a:extLst>
          </p:cNvPr>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6" spc="-98" baseline="0">
                <a:solidFill>
                  <a:schemeClr val="tx1"/>
                </a:solidFill>
              </a:defRPr>
            </a:lvl1pPr>
          </a:lstStyle>
          <a:p>
            <a:r>
              <a:rPr lang="en-US"/>
              <a:t>Presentation title</a:t>
            </a:r>
          </a:p>
        </p:txBody>
      </p:sp>
      <p:sp>
        <p:nvSpPr>
          <p:cNvPr id="6" name="Text Placeholder 2">
            <a:extLst>
              <a:ext uri="{FF2B5EF4-FFF2-40B4-BE49-F238E27FC236}">
                <a16:creationId xmlns:a16="http://schemas.microsoft.com/office/drawing/2014/main" id="{3766427F-AE12-4707-8A79-D6D4D6B9AFB9}"/>
              </a:ext>
            </a:extLst>
          </p:cNvPr>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63795495-5968-4A15-BF6B-2BCF7C5F3045}"/>
              </a:ext>
            </a:extLst>
          </p:cNvPr>
          <p:cNvPicPr>
            <a:picLocks noChangeAspect="1"/>
          </p:cNvPicPr>
          <p:nvPr userDrawn="1"/>
        </p:nvPicPr>
        <p:blipFill>
          <a:blip r:embed="rId3"/>
          <a:stretch>
            <a:fillRect/>
          </a:stretch>
        </p:blipFill>
        <p:spPr>
          <a:xfrm>
            <a:off x="451635" y="6103203"/>
            <a:ext cx="1423303" cy="313402"/>
          </a:xfrm>
          <a:prstGeom prst="rect">
            <a:avLst/>
          </a:prstGeom>
        </p:spPr>
      </p:pic>
    </p:spTree>
    <p:extLst>
      <p:ext uri="{BB962C8B-B14F-4D97-AF65-F5344CB8AC3E}">
        <p14:creationId xmlns:p14="http://schemas.microsoft.com/office/powerpoint/2010/main" val="11563240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904120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2"/>
            </a:lvl1pPr>
          </a:lstStyle>
          <a:p>
            <a:r>
              <a:rPr lang="en-US"/>
              <a:t>Click to edit Master title style</a:t>
            </a:r>
          </a:p>
        </p:txBody>
      </p:sp>
    </p:spTree>
    <p:extLst>
      <p:ext uri="{BB962C8B-B14F-4D97-AF65-F5344CB8AC3E}">
        <p14:creationId xmlns:p14="http://schemas.microsoft.com/office/powerpoint/2010/main" val="60819867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79" indent="0">
              <a:buFont typeface="Wingdings" panose="05000000000000000000" pitchFamily="2" charset="2"/>
              <a:buNone/>
              <a:defRPr sz="2353" b="0"/>
            </a:lvl2pPr>
            <a:lvl3pPr marL="442014" indent="0">
              <a:buFont typeface="Wingdings" panose="05000000000000000000" pitchFamily="2" charset="2"/>
              <a:buNone/>
              <a:tabLst/>
              <a:defRPr sz="2157" b="0"/>
            </a:lvl3pPr>
            <a:lvl4pPr marL="639675" indent="0">
              <a:buFont typeface="Wingdings" panose="05000000000000000000" pitchFamily="2" charset="2"/>
              <a:buNone/>
              <a:defRPr sz="2157" b="0"/>
            </a:lvl4pPr>
            <a:lvl5pPr marL="837337"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7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7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3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70" marR="0" lvl="0" indent="-504270" algn="l" defTabSz="914462" rtl="0" eaLnBrk="1" fontAlgn="auto" latinLnBrk="0" hangingPunct="1">
              <a:lnSpc>
                <a:spcPct val="90000"/>
              </a:lnSpc>
              <a:spcBef>
                <a:spcPts val="1200"/>
              </a:spcBef>
              <a:spcAft>
                <a:spcPts val="0"/>
              </a:spcAft>
              <a:buClr>
                <a:schemeClr val="tx1"/>
              </a:buClr>
              <a:buSzPct val="90000"/>
              <a:tabLst/>
            </a:pPr>
            <a:r>
              <a:rPr lang="en-US"/>
              <a:t>Edit Master text styles</a:t>
            </a:r>
          </a:p>
          <a:p>
            <a:pPr marL="504270" marR="0" lvl="1" indent="-504270" algn="l" defTabSz="914462" rtl="0" eaLnBrk="1" fontAlgn="auto" latinLnBrk="0" hangingPunct="1">
              <a:lnSpc>
                <a:spcPct val="90000"/>
              </a:lnSpc>
              <a:spcBef>
                <a:spcPts val="1200"/>
              </a:spcBef>
              <a:spcAft>
                <a:spcPts val="0"/>
              </a:spcAft>
              <a:buClr>
                <a:schemeClr val="tx1"/>
              </a:buClr>
              <a:buSzPct val="90000"/>
              <a:tabLst/>
            </a:pPr>
            <a:r>
              <a:rPr lang="en-US"/>
              <a:t>Second level</a:t>
            </a:r>
          </a:p>
          <a:p>
            <a:pPr marL="504270" marR="0" lvl="2" indent="-504270" algn="l" defTabSz="914462" rtl="0" eaLnBrk="1" fontAlgn="auto" latinLnBrk="0" hangingPunct="1">
              <a:lnSpc>
                <a:spcPct val="90000"/>
              </a:lnSpc>
              <a:spcBef>
                <a:spcPts val="1200"/>
              </a:spcBef>
              <a:spcAft>
                <a:spcPts val="0"/>
              </a:spcAft>
              <a:buClr>
                <a:schemeClr val="tx1"/>
              </a:buClr>
              <a:buSzPct val="90000"/>
              <a:tabLst/>
            </a:pPr>
            <a:r>
              <a:rPr lang="en-US"/>
              <a:t>Third level</a:t>
            </a:r>
          </a:p>
          <a:p>
            <a:pPr marL="504270" marR="0" lvl="3" indent="-504270" algn="l" defTabSz="914462" rtl="0" eaLnBrk="1" fontAlgn="auto" latinLnBrk="0" hangingPunct="1">
              <a:lnSpc>
                <a:spcPct val="90000"/>
              </a:lnSpc>
              <a:spcBef>
                <a:spcPts val="1200"/>
              </a:spcBef>
              <a:spcAft>
                <a:spcPts val="0"/>
              </a:spcAft>
              <a:buClr>
                <a:schemeClr val="tx1"/>
              </a:buClr>
              <a:buSzPct val="90000"/>
              <a:tabLst/>
            </a:pPr>
            <a:r>
              <a:rPr lang="en-US"/>
              <a:t>Fourth level</a:t>
            </a:r>
          </a:p>
          <a:p>
            <a:pPr marL="504270" marR="0" lvl="4" indent="-504270" algn="l" defTabSz="91446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9823674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33" indent="-227233">
              <a:spcBef>
                <a:spcPts val="1200"/>
              </a:spcBef>
              <a:buClr>
                <a:schemeClr val="tx1"/>
              </a:buClr>
              <a:buFont typeface="Wingdings" panose="05000000000000000000" pitchFamily="2" charset="2"/>
              <a:buChar char=""/>
              <a:defRPr sz="2942" b="0">
                <a:latin typeface="+mn-lt"/>
              </a:defRPr>
            </a:lvl1pPr>
            <a:lvl2pPr marL="418669" indent="-168090">
              <a:buFont typeface="Wingdings" panose="05000000000000000000" pitchFamily="2" charset="2"/>
              <a:buChar char=""/>
              <a:defRPr sz="2353" b="0"/>
            </a:lvl2pPr>
            <a:lvl3pPr marL="627225" indent="-185211">
              <a:buFont typeface="Wingdings" panose="05000000000000000000" pitchFamily="2" charset="2"/>
              <a:buChar char=""/>
              <a:tabLst/>
              <a:defRPr sz="2157" b="0"/>
            </a:lvl3pPr>
            <a:lvl4pPr marL="812434" indent="-172759">
              <a:buFont typeface="Wingdings" panose="05000000000000000000" pitchFamily="2" charset="2"/>
              <a:buChar char=""/>
              <a:defRPr sz="2157" b="0"/>
            </a:lvl4pPr>
            <a:lvl5pPr marL="1003871" indent="-166534">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414153"/>
          </a:xfrm>
        </p:spPr>
        <p:txBody>
          <a:bodyPr wrap="square">
            <a:spAutoFit/>
          </a:bodyPr>
          <a:lstStyle>
            <a:lvl1pPr marL="281706" indent="-281706">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59" indent="-336180">
              <a:defRPr lang="en-US" sz="2353" b="0" kern="1200" spc="0" baseline="0" dirty="0">
                <a:gradFill>
                  <a:gsLst>
                    <a:gs pos="1250">
                      <a:schemeClr val="tx1"/>
                    </a:gs>
                    <a:gs pos="100000">
                      <a:schemeClr val="tx1"/>
                    </a:gs>
                  </a:gsLst>
                  <a:lin ang="5400000" scaled="0"/>
                </a:gradFill>
                <a:latin typeface="+mn-lt"/>
                <a:ea typeface="+mn-ea"/>
                <a:cs typeface="+mn-cs"/>
              </a:defRPr>
            </a:lvl2pPr>
            <a:lvl3pPr marL="778194" indent="-3361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54" indent="-336180">
              <a:defRPr lang="en-US" sz="2157" b="0" kern="1200" spc="0" baseline="0" dirty="0">
                <a:gradFill>
                  <a:gsLst>
                    <a:gs pos="1250">
                      <a:schemeClr val="tx1"/>
                    </a:gs>
                    <a:gs pos="100000">
                      <a:schemeClr val="tx1"/>
                    </a:gs>
                  </a:gsLst>
                  <a:lin ang="5400000" scaled="0"/>
                </a:gradFill>
                <a:latin typeface="+mn-lt"/>
                <a:ea typeface="+mn-ea"/>
                <a:cs typeface="+mn-cs"/>
              </a:defRPr>
            </a:lvl4pPr>
            <a:lvl5pPr marL="1173516" indent="-3361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33" marR="0" lvl="0"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33" marR="0" lvl="1"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33" marR="0" lvl="2"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33" marR="0" lvl="3"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33" marR="0" lvl="4" indent="-227233" algn="l" defTabSz="91446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812294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59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6163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83795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35786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17163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3874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525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724610"/>
          </a:xfrm>
        </p:spPr>
        <p:txBody>
          <a:bodyPr/>
          <a:lstStyle>
            <a:lvl1pPr marL="0" indent="0">
              <a:buNone/>
              <a:defRPr sz="3236">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61"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15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6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40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0519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49766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3302732"/>
            <a:ext cx="1423303" cy="304828"/>
          </a:xfrm>
          <a:prstGeom prst="rect">
            <a:avLst/>
          </a:prstGeom>
        </p:spPr>
      </p:pic>
    </p:spTree>
    <p:extLst>
      <p:ext uri="{BB962C8B-B14F-4D97-AF65-F5344CB8AC3E}">
        <p14:creationId xmlns:p14="http://schemas.microsoft.com/office/powerpoint/2010/main" val="3748023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81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300"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119"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239" indent="0">
              <a:buClr>
                <a:schemeClr val="tx1"/>
              </a:buClr>
              <a:buSzPct val="90000"/>
              <a:buFont typeface="Arial" pitchFamily="34" charset="0"/>
              <a:buNone/>
              <a:defRPr sz="1569"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3051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6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7" y="1559"/>
          <a:ext cx="1556" cy="1556"/>
        </p:xfrm>
        <a:graphic>
          <a:graphicData uri="http://schemas.openxmlformats.org/presentationml/2006/ole">
            <mc:AlternateContent xmlns:mc="http://schemas.openxmlformats.org/markup-compatibility/2006">
              <mc:Choice xmlns:v="urn:schemas-microsoft-com:vml" Requires="v">
                <p:oleObj spid="_x0000_s95236" name="think-cell Slide" r:id="rId4" imgW="378" imgH="379" progId="TCLayout.ActiveDocument.1">
                  <p:embed/>
                </p:oleObj>
              </mc:Choice>
              <mc:Fallback>
                <p:oleObj name="think-cell Slide" r:id="rId4" imgW="378" imgH="379" progId="TCLayout.ActiveDocument.1">
                  <p:embed/>
                  <p:pic>
                    <p:nvPicPr>
                      <p:cNvPr id="3" name="Object 2" hidden="1"/>
                      <p:cNvPicPr/>
                      <p:nvPr/>
                    </p:nvPicPr>
                    <p:blipFill>
                      <a:blip r:embed="rId5"/>
                      <a:stretch>
                        <a:fillRect/>
                      </a:stretch>
                    </p:blipFill>
                    <p:spPr>
                      <a:xfrm>
                        <a:off x="1557" y="1559"/>
                        <a:ext cx="1556" cy="1556"/>
                      </a:xfrm>
                      <a:prstGeom prst="rect">
                        <a:avLst/>
                      </a:prstGeom>
                    </p:spPr>
                  </p:pic>
                </p:oleObj>
              </mc:Fallback>
            </mc:AlternateContent>
          </a:graphicData>
        </a:graphic>
      </p:graphicFrame>
      <p:pic>
        <p:nvPicPr>
          <p:cNvPr id="4" name="Picture 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4575216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2" y="1593"/>
          <a:ext cx="1587" cy="1587"/>
        </p:xfrm>
        <a:graphic>
          <a:graphicData uri="http://schemas.openxmlformats.org/presentationml/2006/ole">
            <mc:AlternateContent xmlns:mc="http://schemas.openxmlformats.org/markup-compatibility/2006">
              <mc:Choice xmlns:v="urn:schemas-microsoft-com:vml" Requires="v">
                <p:oleObj spid="_x0000_s96260" name="think-cell Slide" r:id="rId4" imgW="425" imgH="426" progId="TCLayout.ActiveDocument.1">
                  <p:embed/>
                </p:oleObj>
              </mc:Choice>
              <mc:Fallback>
                <p:oleObj name="think-cell Slide" r:id="rId4" imgW="425" imgH="426" progId="TCLayout.ActiveDocument.1">
                  <p:embed/>
                  <p:pic>
                    <p:nvPicPr>
                      <p:cNvPr id="3" name="Object 2" hidden="1"/>
                      <p:cNvPicPr/>
                      <p:nvPr/>
                    </p:nvPicPr>
                    <p:blipFill>
                      <a:blip r:embed="rId5"/>
                      <a:stretch>
                        <a:fillRect/>
                      </a:stretch>
                    </p:blipFill>
                    <p:spPr>
                      <a:xfrm>
                        <a:off x="1592" y="1593"/>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1"/>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675790414"/>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2" y="228602"/>
            <a:ext cx="11151916" cy="543185"/>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1" y="6185679"/>
            <a:ext cx="1920568" cy="706469"/>
          </a:xfrm>
          <a:prstGeom prst="rect">
            <a:avLst/>
          </a:prstGeom>
        </p:spPr>
      </p:pic>
    </p:spTree>
    <p:extLst>
      <p:ext uri="{BB962C8B-B14F-4D97-AF65-F5344CB8AC3E}">
        <p14:creationId xmlns:p14="http://schemas.microsoft.com/office/powerpoint/2010/main" val="1200684620"/>
      </p:ext>
    </p:extLst>
  </p:cSld>
  <p:clrMapOvr>
    <a:masterClrMapping/>
  </p:clrMapOvr>
  <p:transition spd="med">
    <p:push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sk with multiple monitors and a computer.&#10;">
            <a:extLst>
              <a:ext uri="{FF2B5EF4-FFF2-40B4-BE49-F238E27FC236}">
                <a16:creationId xmlns:a16="http://schemas.microsoft.com/office/drawing/2014/main" id="{90D3AC67-92E5-4521-9D65-0FFD3D75D28D}"/>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796536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3813340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1556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1788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788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453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8766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09.xml"/><Relationship Id="rId21" Type="http://schemas.openxmlformats.org/officeDocument/2006/relationships/slideLayout" Target="../slideLayouts/slideLayout404.xml"/><Relationship Id="rId42" Type="http://schemas.openxmlformats.org/officeDocument/2006/relationships/slideLayout" Target="../slideLayouts/slideLayout425.xml"/><Relationship Id="rId47" Type="http://schemas.openxmlformats.org/officeDocument/2006/relationships/slideLayout" Target="../slideLayouts/slideLayout430.xml"/><Relationship Id="rId63" Type="http://schemas.openxmlformats.org/officeDocument/2006/relationships/slideLayout" Target="../slideLayouts/slideLayout446.xml"/><Relationship Id="rId68" Type="http://schemas.openxmlformats.org/officeDocument/2006/relationships/slideLayout" Target="../slideLayouts/slideLayout451.xml"/><Relationship Id="rId84" Type="http://schemas.openxmlformats.org/officeDocument/2006/relationships/slideLayout" Target="../slideLayouts/slideLayout467.xml"/><Relationship Id="rId89" Type="http://schemas.openxmlformats.org/officeDocument/2006/relationships/slideLayout" Target="../slideLayouts/slideLayout472.xml"/><Relationship Id="rId16" Type="http://schemas.openxmlformats.org/officeDocument/2006/relationships/slideLayout" Target="../slideLayouts/slideLayout399.xml"/><Relationship Id="rId11" Type="http://schemas.openxmlformats.org/officeDocument/2006/relationships/slideLayout" Target="../slideLayouts/slideLayout394.xml"/><Relationship Id="rId32" Type="http://schemas.openxmlformats.org/officeDocument/2006/relationships/slideLayout" Target="../slideLayouts/slideLayout415.xml"/><Relationship Id="rId37" Type="http://schemas.openxmlformats.org/officeDocument/2006/relationships/slideLayout" Target="../slideLayouts/slideLayout420.xml"/><Relationship Id="rId53" Type="http://schemas.openxmlformats.org/officeDocument/2006/relationships/slideLayout" Target="../slideLayouts/slideLayout436.xml"/><Relationship Id="rId58" Type="http://schemas.openxmlformats.org/officeDocument/2006/relationships/slideLayout" Target="../slideLayouts/slideLayout441.xml"/><Relationship Id="rId74" Type="http://schemas.openxmlformats.org/officeDocument/2006/relationships/slideLayout" Target="../slideLayouts/slideLayout457.xml"/><Relationship Id="rId79" Type="http://schemas.openxmlformats.org/officeDocument/2006/relationships/slideLayout" Target="../slideLayouts/slideLayout462.xml"/><Relationship Id="rId5" Type="http://schemas.openxmlformats.org/officeDocument/2006/relationships/slideLayout" Target="../slideLayouts/slideLayout388.xml"/><Relationship Id="rId90" Type="http://schemas.openxmlformats.org/officeDocument/2006/relationships/slideLayout" Target="../slideLayouts/slideLayout473.xml"/><Relationship Id="rId95" Type="http://schemas.openxmlformats.org/officeDocument/2006/relationships/theme" Target="../theme/theme10.xml"/><Relationship Id="rId22" Type="http://schemas.openxmlformats.org/officeDocument/2006/relationships/slideLayout" Target="../slideLayouts/slideLayout405.xml"/><Relationship Id="rId27" Type="http://schemas.openxmlformats.org/officeDocument/2006/relationships/slideLayout" Target="../slideLayouts/slideLayout410.xml"/><Relationship Id="rId43" Type="http://schemas.openxmlformats.org/officeDocument/2006/relationships/slideLayout" Target="../slideLayouts/slideLayout426.xml"/><Relationship Id="rId48" Type="http://schemas.openxmlformats.org/officeDocument/2006/relationships/slideLayout" Target="../slideLayouts/slideLayout431.xml"/><Relationship Id="rId64" Type="http://schemas.openxmlformats.org/officeDocument/2006/relationships/slideLayout" Target="../slideLayouts/slideLayout447.xml"/><Relationship Id="rId69" Type="http://schemas.openxmlformats.org/officeDocument/2006/relationships/slideLayout" Target="../slideLayouts/slideLayout452.xml"/><Relationship Id="rId8" Type="http://schemas.openxmlformats.org/officeDocument/2006/relationships/slideLayout" Target="../slideLayouts/slideLayout391.xml"/><Relationship Id="rId51" Type="http://schemas.openxmlformats.org/officeDocument/2006/relationships/slideLayout" Target="../slideLayouts/slideLayout434.xml"/><Relationship Id="rId72" Type="http://schemas.openxmlformats.org/officeDocument/2006/relationships/slideLayout" Target="../slideLayouts/slideLayout455.xml"/><Relationship Id="rId80" Type="http://schemas.openxmlformats.org/officeDocument/2006/relationships/slideLayout" Target="../slideLayouts/slideLayout463.xml"/><Relationship Id="rId85" Type="http://schemas.openxmlformats.org/officeDocument/2006/relationships/slideLayout" Target="../slideLayouts/slideLayout468.xml"/><Relationship Id="rId93" Type="http://schemas.openxmlformats.org/officeDocument/2006/relationships/slideLayout" Target="../slideLayouts/slideLayout476.xml"/><Relationship Id="rId3" Type="http://schemas.openxmlformats.org/officeDocument/2006/relationships/slideLayout" Target="../slideLayouts/slideLayout386.xml"/><Relationship Id="rId12" Type="http://schemas.openxmlformats.org/officeDocument/2006/relationships/slideLayout" Target="../slideLayouts/slideLayout395.xml"/><Relationship Id="rId17" Type="http://schemas.openxmlformats.org/officeDocument/2006/relationships/slideLayout" Target="../slideLayouts/slideLayout400.xml"/><Relationship Id="rId25" Type="http://schemas.openxmlformats.org/officeDocument/2006/relationships/slideLayout" Target="../slideLayouts/slideLayout408.xml"/><Relationship Id="rId33" Type="http://schemas.openxmlformats.org/officeDocument/2006/relationships/slideLayout" Target="../slideLayouts/slideLayout416.xml"/><Relationship Id="rId38" Type="http://schemas.openxmlformats.org/officeDocument/2006/relationships/slideLayout" Target="../slideLayouts/slideLayout421.xml"/><Relationship Id="rId46" Type="http://schemas.openxmlformats.org/officeDocument/2006/relationships/slideLayout" Target="../slideLayouts/slideLayout429.xml"/><Relationship Id="rId59" Type="http://schemas.openxmlformats.org/officeDocument/2006/relationships/slideLayout" Target="../slideLayouts/slideLayout442.xml"/><Relationship Id="rId67" Type="http://schemas.openxmlformats.org/officeDocument/2006/relationships/slideLayout" Target="../slideLayouts/slideLayout450.xml"/><Relationship Id="rId20" Type="http://schemas.openxmlformats.org/officeDocument/2006/relationships/slideLayout" Target="../slideLayouts/slideLayout403.xml"/><Relationship Id="rId41" Type="http://schemas.openxmlformats.org/officeDocument/2006/relationships/slideLayout" Target="../slideLayouts/slideLayout424.xml"/><Relationship Id="rId54" Type="http://schemas.openxmlformats.org/officeDocument/2006/relationships/slideLayout" Target="../slideLayouts/slideLayout437.xml"/><Relationship Id="rId62" Type="http://schemas.openxmlformats.org/officeDocument/2006/relationships/slideLayout" Target="../slideLayouts/slideLayout445.xml"/><Relationship Id="rId70" Type="http://schemas.openxmlformats.org/officeDocument/2006/relationships/slideLayout" Target="../slideLayouts/slideLayout453.xml"/><Relationship Id="rId75" Type="http://schemas.openxmlformats.org/officeDocument/2006/relationships/slideLayout" Target="../slideLayouts/slideLayout458.xml"/><Relationship Id="rId83" Type="http://schemas.openxmlformats.org/officeDocument/2006/relationships/slideLayout" Target="../slideLayouts/slideLayout466.xml"/><Relationship Id="rId88" Type="http://schemas.openxmlformats.org/officeDocument/2006/relationships/slideLayout" Target="../slideLayouts/slideLayout471.xml"/><Relationship Id="rId91" Type="http://schemas.openxmlformats.org/officeDocument/2006/relationships/slideLayout" Target="../slideLayouts/slideLayout474.xml"/><Relationship Id="rId1" Type="http://schemas.openxmlformats.org/officeDocument/2006/relationships/slideLayout" Target="../slideLayouts/slideLayout384.xml"/><Relationship Id="rId6" Type="http://schemas.openxmlformats.org/officeDocument/2006/relationships/slideLayout" Target="../slideLayouts/slideLayout389.xml"/><Relationship Id="rId15" Type="http://schemas.openxmlformats.org/officeDocument/2006/relationships/slideLayout" Target="../slideLayouts/slideLayout398.xml"/><Relationship Id="rId23" Type="http://schemas.openxmlformats.org/officeDocument/2006/relationships/slideLayout" Target="../slideLayouts/slideLayout406.xml"/><Relationship Id="rId28" Type="http://schemas.openxmlformats.org/officeDocument/2006/relationships/slideLayout" Target="../slideLayouts/slideLayout411.xml"/><Relationship Id="rId36" Type="http://schemas.openxmlformats.org/officeDocument/2006/relationships/slideLayout" Target="../slideLayouts/slideLayout419.xml"/><Relationship Id="rId49" Type="http://schemas.openxmlformats.org/officeDocument/2006/relationships/slideLayout" Target="../slideLayouts/slideLayout432.xml"/><Relationship Id="rId57" Type="http://schemas.openxmlformats.org/officeDocument/2006/relationships/slideLayout" Target="../slideLayouts/slideLayout440.xml"/><Relationship Id="rId10" Type="http://schemas.openxmlformats.org/officeDocument/2006/relationships/slideLayout" Target="../slideLayouts/slideLayout393.xml"/><Relationship Id="rId31" Type="http://schemas.openxmlformats.org/officeDocument/2006/relationships/slideLayout" Target="../slideLayouts/slideLayout414.xml"/><Relationship Id="rId44" Type="http://schemas.openxmlformats.org/officeDocument/2006/relationships/slideLayout" Target="../slideLayouts/slideLayout427.xml"/><Relationship Id="rId52" Type="http://schemas.openxmlformats.org/officeDocument/2006/relationships/slideLayout" Target="../slideLayouts/slideLayout435.xml"/><Relationship Id="rId60" Type="http://schemas.openxmlformats.org/officeDocument/2006/relationships/slideLayout" Target="../slideLayouts/slideLayout443.xml"/><Relationship Id="rId65" Type="http://schemas.openxmlformats.org/officeDocument/2006/relationships/slideLayout" Target="../slideLayouts/slideLayout448.xml"/><Relationship Id="rId73" Type="http://schemas.openxmlformats.org/officeDocument/2006/relationships/slideLayout" Target="../slideLayouts/slideLayout456.xml"/><Relationship Id="rId78" Type="http://schemas.openxmlformats.org/officeDocument/2006/relationships/slideLayout" Target="../slideLayouts/slideLayout461.xml"/><Relationship Id="rId81" Type="http://schemas.openxmlformats.org/officeDocument/2006/relationships/slideLayout" Target="../slideLayouts/slideLayout464.xml"/><Relationship Id="rId86" Type="http://schemas.openxmlformats.org/officeDocument/2006/relationships/slideLayout" Target="../slideLayouts/slideLayout469.xml"/><Relationship Id="rId94" Type="http://schemas.openxmlformats.org/officeDocument/2006/relationships/slideLayout" Target="../slideLayouts/slideLayout477.xml"/><Relationship Id="rId4" Type="http://schemas.openxmlformats.org/officeDocument/2006/relationships/slideLayout" Target="../slideLayouts/slideLayout387.xml"/><Relationship Id="rId9" Type="http://schemas.openxmlformats.org/officeDocument/2006/relationships/slideLayout" Target="../slideLayouts/slideLayout392.xml"/><Relationship Id="rId13" Type="http://schemas.openxmlformats.org/officeDocument/2006/relationships/slideLayout" Target="../slideLayouts/slideLayout396.xml"/><Relationship Id="rId18" Type="http://schemas.openxmlformats.org/officeDocument/2006/relationships/slideLayout" Target="../slideLayouts/slideLayout401.xml"/><Relationship Id="rId39" Type="http://schemas.openxmlformats.org/officeDocument/2006/relationships/slideLayout" Target="../slideLayouts/slideLayout422.xml"/><Relationship Id="rId34" Type="http://schemas.openxmlformats.org/officeDocument/2006/relationships/slideLayout" Target="../slideLayouts/slideLayout417.xml"/><Relationship Id="rId50" Type="http://schemas.openxmlformats.org/officeDocument/2006/relationships/slideLayout" Target="../slideLayouts/slideLayout433.xml"/><Relationship Id="rId55" Type="http://schemas.openxmlformats.org/officeDocument/2006/relationships/slideLayout" Target="../slideLayouts/slideLayout438.xml"/><Relationship Id="rId76" Type="http://schemas.openxmlformats.org/officeDocument/2006/relationships/slideLayout" Target="../slideLayouts/slideLayout459.xml"/><Relationship Id="rId7" Type="http://schemas.openxmlformats.org/officeDocument/2006/relationships/slideLayout" Target="../slideLayouts/slideLayout390.xml"/><Relationship Id="rId71" Type="http://schemas.openxmlformats.org/officeDocument/2006/relationships/slideLayout" Target="../slideLayouts/slideLayout454.xml"/><Relationship Id="rId92" Type="http://schemas.openxmlformats.org/officeDocument/2006/relationships/slideLayout" Target="../slideLayouts/slideLayout475.xml"/><Relationship Id="rId2" Type="http://schemas.openxmlformats.org/officeDocument/2006/relationships/slideLayout" Target="../slideLayouts/slideLayout385.xml"/><Relationship Id="rId29" Type="http://schemas.openxmlformats.org/officeDocument/2006/relationships/slideLayout" Target="../slideLayouts/slideLayout412.xml"/><Relationship Id="rId24" Type="http://schemas.openxmlformats.org/officeDocument/2006/relationships/slideLayout" Target="../slideLayouts/slideLayout407.xml"/><Relationship Id="rId40" Type="http://schemas.openxmlformats.org/officeDocument/2006/relationships/slideLayout" Target="../slideLayouts/slideLayout423.xml"/><Relationship Id="rId45" Type="http://schemas.openxmlformats.org/officeDocument/2006/relationships/slideLayout" Target="../slideLayouts/slideLayout428.xml"/><Relationship Id="rId66" Type="http://schemas.openxmlformats.org/officeDocument/2006/relationships/slideLayout" Target="../slideLayouts/slideLayout449.xml"/><Relationship Id="rId87" Type="http://schemas.openxmlformats.org/officeDocument/2006/relationships/slideLayout" Target="../slideLayouts/slideLayout470.xml"/><Relationship Id="rId61" Type="http://schemas.openxmlformats.org/officeDocument/2006/relationships/slideLayout" Target="../slideLayouts/slideLayout444.xml"/><Relationship Id="rId82" Type="http://schemas.openxmlformats.org/officeDocument/2006/relationships/slideLayout" Target="../slideLayouts/slideLayout465.xml"/><Relationship Id="rId19" Type="http://schemas.openxmlformats.org/officeDocument/2006/relationships/slideLayout" Target="../slideLayouts/slideLayout402.xml"/><Relationship Id="rId14" Type="http://schemas.openxmlformats.org/officeDocument/2006/relationships/slideLayout" Target="../slideLayouts/slideLayout397.xml"/><Relationship Id="rId30" Type="http://schemas.openxmlformats.org/officeDocument/2006/relationships/slideLayout" Target="../slideLayouts/slideLayout413.xml"/><Relationship Id="rId35" Type="http://schemas.openxmlformats.org/officeDocument/2006/relationships/slideLayout" Target="../slideLayouts/slideLayout418.xml"/><Relationship Id="rId56" Type="http://schemas.openxmlformats.org/officeDocument/2006/relationships/slideLayout" Target="../slideLayouts/slideLayout439.xml"/><Relationship Id="rId77" Type="http://schemas.openxmlformats.org/officeDocument/2006/relationships/slideLayout" Target="../slideLayouts/slideLayout4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85.xml"/><Relationship Id="rId3" Type="http://schemas.openxmlformats.org/officeDocument/2006/relationships/slideLayout" Target="../slideLayouts/slideLayout480.xml"/><Relationship Id="rId7" Type="http://schemas.openxmlformats.org/officeDocument/2006/relationships/slideLayout" Target="../slideLayouts/slideLayout484.xml"/><Relationship Id="rId12" Type="http://schemas.openxmlformats.org/officeDocument/2006/relationships/theme" Target="../theme/theme11.xml"/><Relationship Id="rId2" Type="http://schemas.openxmlformats.org/officeDocument/2006/relationships/slideLayout" Target="../slideLayouts/slideLayout479.xml"/><Relationship Id="rId1" Type="http://schemas.openxmlformats.org/officeDocument/2006/relationships/slideLayout" Target="../slideLayouts/slideLayout478.xml"/><Relationship Id="rId6" Type="http://schemas.openxmlformats.org/officeDocument/2006/relationships/slideLayout" Target="../slideLayouts/slideLayout483.xml"/><Relationship Id="rId11" Type="http://schemas.openxmlformats.org/officeDocument/2006/relationships/slideLayout" Target="../slideLayouts/slideLayout488.xml"/><Relationship Id="rId5" Type="http://schemas.openxmlformats.org/officeDocument/2006/relationships/slideLayout" Target="../slideLayouts/slideLayout482.xml"/><Relationship Id="rId10" Type="http://schemas.openxmlformats.org/officeDocument/2006/relationships/slideLayout" Target="../slideLayouts/slideLayout487.xml"/><Relationship Id="rId4" Type="http://schemas.openxmlformats.org/officeDocument/2006/relationships/slideLayout" Target="../slideLayouts/slideLayout481.xml"/><Relationship Id="rId9" Type="http://schemas.openxmlformats.org/officeDocument/2006/relationships/slideLayout" Target="../slideLayouts/slideLayout48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1.emf"/><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4.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image" Target="../media/image1.emf"/><Relationship Id="rId8"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16" Type="http://schemas.openxmlformats.org/officeDocument/2006/relationships/slideLayout" Target="../slideLayouts/slideLayout141.xml"/><Relationship Id="rId11" Type="http://schemas.openxmlformats.org/officeDocument/2006/relationships/slideLayout" Target="../slideLayouts/slideLayout136.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102" Type="http://schemas.openxmlformats.org/officeDocument/2006/relationships/theme" Target="../theme/theme5.xml"/><Relationship Id="rId5" Type="http://schemas.openxmlformats.org/officeDocument/2006/relationships/slideLayout" Target="../slideLayouts/slideLayout130.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slideLayout" Target="../slideLayouts/slideLayout22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99" Type="http://schemas.openxmlformats.org/officeDocument/2006/relationships/slideLayout" Target="../slideLayouts/slideLayout224.xml"/><Relationship Id="rId101" Type="http://schemas.openxmlformats.org/officeDocument/2006/relationships/slideLayout" Target="../slideLayouts/slideLayout22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9" Type="http://schemas.openxmlformats.org/officeDocument/2006/relationships/slideLayout" Target="../slideLayouts/slideLayout164.xml"/><Relationship Id="rId34" Type="http://schemas.openxmlformats.org/officeDocument/2006/relationships/slideLayout" Target="../slideLayouts/slideLayout159.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76" Type="http://schemas.openxmlformats.org/officeDocument/2006/relationships/slideLayout" Target="../slideLayouts/slideLayout201.xml"/><Relationship Id="rId97" Type="http://schemas.openxmlformats.org/officeDocument/2006/relationships/slideLayout" Target="../slideLayouts/slideLayout222.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29" Type="http://schemas.openxmlformats.org/officeDocument/2006/relationships/slideLayout" Target="../slideLayouts/slideLayout154.xml"/><Relationship Id="rId24" Type="http://schemas.openxmlformats.org/officeDocument/2006/relationships/slideLayout" Target="../slideLayouts/slideLayout149.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66" Type="http://schemas.openxmlformats.org/officeDocument/2006/relationships/slideLayout" Target="../slideLayouts/slideLayout191.xml"/><Relationship Id="rId87" Type="http://schemas.openxmlformats.org/officeDocument/2006/relationships/slideLayout" Target="../slideLayouts/slideLayout212.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56" Type="http://schemas.openxmlformats.org/officeDocument/2006/relationships/slideLayout" Target="../slideLayouts/slideLayout181.xml"/><Relationship Id="rId77" Type="http://schemas.openxmlformats.org/officeDocument/2006/relationships/slideLayout" Target="../slideLayouts/slideLayout202.xml"/><Relationship Id="rId100" Type="http://schemas.openxmlformats.org/officeDocument/2006/relationships/slideLayout" Target="../slideLayouts/slideLayout225.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93" Type="http://schemas.openxmlformats.org/officeDocument/2006/relationships/slideLayout" Target="../slideLayouts/slideLayout218.xml"/><Relationship Id="rId98" Type="http://schemas.openxmlformats.org/officeDocument/2006/relationships/slideLayout" Target="../slideLayouts/slideLayout223.xml"/><Relationship Id="rId3"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theme" Target="../theme/theme6.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50" Type="http://schemas.openxmlformats.org/officeDocument/2006/relationships/slideLayout" Target="../slideLayouts/slideLayout303.xml"/><Relationship Id="rId55" Type="http://schemas.openxmlformats.org/officeDocument/2006/relationships/image" Target="../media/image1.emf"/><Relationship Id="rId7" Type="http://schemas.openxmlformats.org/officeDocument/2006/relationships/slideLayout" Target="../slideLayouts/slideLayout26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9" Type="http://schemas.openxmlformats.org/officeDocument/2006/relationships/slideLayout" Target="../slideLayouts/slideLayout282.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53" Type="http://schemas.openxmlformats.org/officeDocument/2006/relationships/slideLayout" Target="../slideLayouts/slideLayout306.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52" Type="http://schemas.openxmlformats.org/officeDocument/2006/relationships/slideLayout" Target="../slideLayouts/slideLayout305.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8" Type="http://schemas.openxmlformats.org/officeDocument/2006/relationships/slideLayout" Target="../slideLayouts/slideLayout261.xml"/><Relationship Id="rId51" Type="http://schemas.openxmlformats.org/officeDocument/2006/relationships/slideLayout" Target="../slideLayouts/slideLayout304.xml"/><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20" Type="http://schemas.openxmlformats.org/officeDocument/2006/relationships/slideLayout" Target="../slideLayouts/slideLayout273.xml"/><Relationship Id="rId41" Type="http://schemas.openxmlformats.org/officeDocument/2006/relationships/slideLayout" Target="../slideLayouts/slideLayout294.xml"/><Relationship Id="rId54" Type="http://schemas.openxmlformats.org/officeDocument/2006/relationships/theme" Target="../theme/theme7.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9" Type="http://schemas.openxmlformats.org/officeDocument/2006/relationships/slideLayout" Target="../slideLayouts/slideLayout345.xml"/><Relationship Id="rId21" Type="http://schemas.openxmlformats.org/officeDocument/2006/relationships/slideLayout" Target="../slideLayouts/slideLayout327.xml"/><Relationship Id="rId34" Type="http://schemas.openxmlformats.org/officeDocument/2006/relationships/slideLayout" Target="../slideLayouts/slideLayout340.xml"/><Relationship Id="rId42" Type="http://schemas.openxmlformats.org/officeDocument/2006/relationships/slideLayout" Target="../slideLayouts/slideLayout348.xml"/><Relationship Id="rId7" Type="http://schemas.openxmlformats.org/officeDocument/2006/relationships/slideLayout" Target="../slideLayouts/slideLayout31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41" Type="http://schemas.openxmlformats.org/officeDocument/2006/relationships/slideLayout" Target="../slideLayouts/slideLayout347.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37" Type="http://schemas.openxmlformats.org/officeDocument/2006/relationships/slideLayout" Target="../slideLayouts/slideLayout343.xml"/><Relationship Id="rId40" Type="http://schemas.openxmlformats.org/officeDocument/2006/relationships/slideLayout" Target="../slideLayouts/slideLayout346.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36" Type="http://schemas.openxmlformats.org/officeDocument/2006/relationships/slideLayout" Target="../slideLayouts/slideLayout342.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4" Type="http://schemas.openxmlformats.org/officeDocument/2006/relationships/image" Target="../media/image1.emf"/><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35" Type="http://schemas.openxmlformats.org/officeDocument/2006/relationships/slideLayout" Target="../slideLayouts/slideLayout341.xml"/><Relationship Id="rId43" Type="http://schemas.openxmlformats.org/officeDocument/2006/relationships/theme" Target="../theme/theme8.xml"/><Relationship Id="rId8" Type="http://schemas.openxmlformats.org/officeDocument/2006/relationships/slideLayout" Target="../slideLayouts/slideLayout314.xml"/><Relationship Id="rId3" Type="http://schemas.openxmlformats.org/officeDocument/2006/relationships/slideLayout" Target="../slideLayouts/slideLayout309.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slideLayout" Target="../slideLayouts/slideLayout339.xml"/><Relationship Id="rId38" Type="http://schemas.openxmlformats.org/officeDocument/2006/relationships/slideLayout" Target="../slideLayouts/slideLayout34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61.xml"/><Relationship Id="rId18" Type="http://schemas.openxmlformats.org/officeDocument/2006/relationships/slideLayout" Target="../slideLayouts/slideLayout366.xml"/><Relationship Id="rId26" Type="http://schemas.openxmlformats.org/officeDocument/2006/relationships/slideLayout" Target="../slideLayouts/slideLayout374.xml"/><Relationship Id="rId21" Type="http://schemas.openxmlformats.org/officeDocument/2006/relationships/slideLayout" Target="../slideLayouts/slideLayout369.xml"/><Relationship Id="rId34" Type="http://schemas.openxmlformats.org/officeDocument/2006/relationships/slideLayout" Target="../slideLayouts/slideLayout382.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17" Type="http://schemas.openxmlformats.org/officeDocument/2006/relationships/slideLayout" Target="../slideLayouts/slideLayout365.xml"/><Relationship Id="rId25" Type="http://schemas.openxmlformats.org/officeDocument/2006/relationships/slideLayout" Target="../slideLayouts/slideLayout373.xml"/><Relationship Id="rId33" Type="http://schemas.openxmlformats.org/officeDocument/2006/relationships/slideLayout" Target="../slideLayouts/slideLayout381.xml"/><Relationship Id="rId2" Type="http://schemas.openxmlformats.org/officeDocument/2006/relationships/slideLayout" Target="../slideLayouts/slideLayout350.xml"/><Relationship Id="rId16" Type="http://schemas.openxmlformats.org/officeDocument/2006/relationships/slideLayout" Target="../slideLayouts/slideLayout364.xml"/><Relationship Id="rId20" Type="http://schemas.openxmlformats.org/officeDocument/2006/relationships/slideLayout" Target="../slideLayouts/slideLayout368.xml"/><Relationship Id="rId29" Type="http://schemas.openxmlformats.org/officeDocument/2006/relationships/slideLayout" Target="../slideLayouts/slideLayout377.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24" Type="http://schemas.openxmlformats.org/officeDocument/2006/relationships/slideLayout" Target="../slideLayouts/slideLayout372.xml"/><Relationship Id="rId32" Type="http://schemas.openxmlformats.org/officeDocument/2006/relationships/slideLayout" Target="../slideLayouts/slideLayout380.xml"/><Relationship Id="rId37" Type="http://schemas.openxmlformats.org/officeDocument/2006/relationships/image" Target="../media/image1.emf"/><Relationship Id="rId5" Type="http://schemas.openxmlformats.org/officeDocument/2006/relationships/slideLayout" Target="../slideLayouts/slideLayout353.xml"/><Relationship Id="rId15" Type="http://schemas.openxmlformats.org/officeDocument/2006/relationships/slideLayout" Target="../slideLayouts/slideLayout363.xml"/><Relationship Id="rId23" Type="http://schemas.openxmlformats.org/officeDocument/2006/relationships/slideLayout" Target="../slideLayouts/slideLayout371.xml"/><Relationship Id="rId28" Type="http://schemas.openxmlformats.org/officeDocument/2006/relationships/slideLayout" Target="../slideLayouts/slideLayout376.xml"/><Relationship Id="rId36" Type="http://schemas.openxmlformats.org/officeDocument/2006/relationships/theme" Target="../theme/theme9.xml"/><Relationship Id="rId10" Type="http://schemas.openxmlformats.org/officeDocument/2006/relationships/slideLayout" Target="../slideLayouts/slideLayout358.xml"/><Relationship Id="rId19" Type="http://schemas.openxmlformats.org/officeDocument/2006/relationships/slideLayout" Target="../slideLayouts/slideLayout367.xml"/><Relationship Id="rId31" Type="http://schemas.openxmlformats.org/officeDocument/2006/relationships/slideLayout" Target="../slideLayouts/slideLayout379.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slideLayout" Target="../slideLayouts/slideLayout362.xml"/><Relationship Id="rId22" Type="http://schemas.openxmlformats.org/officeDocument/2006/relationships/slideLayout" Target="../slideLayouts/slideLayout370.xml"/><Relationship Id="rId27" Type="http://schemas.openxmlformats.org/officeDocument/2006/relationships/slideLayout" Target="../slideLayouts/slideLayout375.xml"/><Relationship Id="rId30" Type="http://schemas.openxmlformats.org/officeDocument/2006/relationships/slideLayout" Target="../slideLayouts/slideLayout378.xml"/><Relationship Id="rId35" Type="http://schemas.openxmlformats.org/officeDocument/2006/relationships/slideLayout" Target="../slideLayouts/slideLayout383.xml"/><Relationship Id="rId8" Type="http://schemas.openxmlformats.org/officeDocument/2006/relationships/slideLayout" Target="../slideLayouts/slideLayout356.xml"/><Relationship Id="rId3" Type="http://schemas.openxmlformats.org/officeDocument/2006/relationships/slideLayout" Target="../slideLayouts/slideLayout3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72382711"/>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 id="2147485989" r:id="rId5"/>
    <p:sldLayoutId id="2147485990" r:id="rId6"/>
    <p:sldLayoutId id="2147485991" r:id="rId7"/>
    <p:sldLayoutId id="2147485992" r:id="rId8"/>
    <p:sldLayoutId id="2147485993" r:id="rId9"/>
    <p:sldLayoutId id="2147486017" r:id="rId10"/>
    <p:sldLayoutId id="2147485994" r:id="rId11"/>
    <p:sldLayoutId id="2147485995" r:id="rId12"/>
    <p:sldLayoutId id="2147485996" r:id="rId13"/>
    <p:sldLayoutId id="2147485997" r:id="rId14"/>
    <p:sldLayoutId id="2147485998" r:id="rId15"/>
    <p:sldLayoutId id="2147485999" r:id="rId16"/>
    <p:sldLayoutId id="2147486000" r:id="rId17"/>
    <p:sldLayoutId id="2147486001" r:id="rId18"/>
    <p:sldLayoutId id="2147486002" r:id="rId19"/>
    <p:sldLayoutId id="2147486003" r:id="rId20"/>
    <p:sldLayoutId id="2147486004" r:id="rId21"/>
    <p:sldLayoutId id="2147486005" r:id="rId22"/>
    <p:sldLayoutId id="2147486006" r:id="rId23"/>
    <p:sldLayoutId id="2147486007" r:id="rId24"/>
    <p:sldLayoutId id="2147486008" r:id="rId25"/>
    <p:sldLayoutId id="2147486009" r:id="rId26"/>
    <p:sldLayoutId id="2147484584" r:id="rId27"/>
    <p:sldLayoutId id="2147486010" r:id="rId28"/>
    <p:sldLayoutId id="2147486011" r:id="rId29"/>
    <p:sldLayoutId id="2147486012" r:id="rId30"/>
    <p:sldLayoutId id="2147486013" r:id="rId31"/>
    <p:sldLayoutId id="2147486014" r:id="rId32"/>
    <p:sldLayoutId id="2147486015" r:id="rId33"/>
    <p:sldLayoutId id="214748601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75748896"/>
      </p:ext>
    </p:extLst>
  </p:cSld>
  <p:clrMap bg1="lt1" tx1="dk1" bg2="lt2" tx2="dk2" accent1="accent1" accent2="accent2" accent3="accent3" accent4="accent4" accent5="accent5" accent6="accent6" hlink="hlink" folHlink="folHlink"/>
  <p:sldLayoutIdLst>
    <p:sldLayoutId id="2147486344" r:id="rId1"/>
    <p:sldLayoutId id="2147486345" r:id="rId2"/>
    <p:sldLayoutId id="2147486346" r:id="rId3"/>
    <p:sldLayoutId id="2147486347" r:id="rId4"/>
    <p:sldLayoutId id="2147486348" r:id="rId5"/>
    <p:sldLayoutId id="2147486349" r:id="rId6"/>
    <p:sldLayoutId id="2147486350" r:id="rId7"/>
    <p:sldLayoutId id="2147486351" r:id="rId8"/>
    <p:sldLayoutId id="2147486352" r:id="rId9"/>
    <p:sldLayoutId id="2147486353" r:id="rId10"/>
    <p:sldLayoutId id="2147486354" r:id="rId11"/>
    <p:sldLayoutId id="2147486355" r:id="rId12"/>
    <p:sldLayoutId id="2147486356" r:id="rId13"/>
    <p:sldLayoutId id="2147486357" r:id="rId14"/>
    <p:sldLayoutId id="2147486358" r:id="rId15"/>
    <p:sldLayoutId id="2147486359" r:id="rId16"/>
    <p:sldLayoutId id="2147486360" r:id="rId17"/>
    <p:sldLayoutId id="2147486361" r:id="rId18"/>
    <p:sldLayoutId id="2147486362" r:id="rId19"/>
    <p:sldLayoutId id="2147486363" r:id="rId20"/>
    <p:sldLayoutId id="2147486364" r:id="rId21"/>
    <p:sldLayoutId id="2147486365" r:id="rId22"/>
    <p:sldLayoutId id="2147486366" r:id="rId23"/>
    <p:sldLayoutId id="2147486367" r:id="rId24"/>
    <p:sldLayoutId id="2147486368" r:id="rId25"/>
    <p:sldLayoutId id="2147486369" r:id="rId26"/>
    <p:sldLayoutId id="2147486370" r:id="rId27"/>
    <p:sldLayoutId id="2147486371" r:id="rId28"/>
    <p:sldLayoutId id="2147486372" r:id="rId29"/>
    <p:sldLayoutId id="2147486373" r:id="rId30"/>
    <p:sldLayoutId id="2147486374" r:id="rId31"/>
    <p:sldLayoutId id="2147486375" r:id="rId32"/>
    <p:sldLayoutId id="2147486376" r:id="rId33"/>
    <p:sldLayoutId id="2147486377" r:id="rId34"/>
    <p:sldLayoutId id="2147486378" r:id="rId35"/>
    <p:sldLayoutId id="2147486379" r:id="rId36"/>
    <p:sldLayoutId id="2147486380" r:id="rId37"/>
    <p:sldLayoutId id="2147486381" r:id="rId38"/>
    <p:sldLayoutId id="2147486382" r:id="rId39"/>
    <p:sldLayoutId id="2147486383" r:id="rId40"/>
    <p:sldLayoutId id="2147486384" r:id="rId41"/>
    <p:sldLayoutId id="2147486385" r:id="rId42"/>
    <p:sldLayoutId id="2147486386" r:id="rId43"/>
    <p:sldLayoutId id="2147486387" r:id="rId44"/>
    <p:sldLayoutId id="2147486388" r:id="rId45"/>
    <p:sldLayoutId id="2147486389" r:id="rId46"/>
    <p:sldLayoutId id="2147486390" r:id="rId47"/>
    <p:sldLayoutId id="2147486391" r:id="rId48"/>
    <p:sldLayoutId id="2147486392" r:id="rId49"/>
    <p:sldLayoutId id="2147486393" r:id="rId50"/>
    <p:sldLayoutId id="2147486394" r:id="rId51"/>
    <p:sldLayoutId id="2147486395" r:id="rId52"/>
    <p:sldLayoutId id="2147486396" r:id="rId53"/>
    <p:sldLayoutId id="2147486397" r:id="rId54"/>
    <p:sldLayoutId id="2147486398" r:id="rId55"/>
    <p:sldLayoutId id="2147486399" r:id="rId56"/>
    <p:sldLayoutId id="2147486400" r:id="rId57"/>
    <p:sldLayoutId id="2147486401" r:id="rId58"/>
    <p:sldLayoutId id="2147486402" r:id="rId59"/>
    <p:sldLayoutId id="2147486403" r:id="rId60"/>
    <p:sldLayoutId id="2147486404" r:id="rId61"/>
    <p:sldLayoutId id="2147486405" r:id="rId62"/>
    <p:sldLayoutId id="2147486406" r:id="rId63"/>
    <p:sldLayoutId id="2147486407" r:id="rId64"/>
    <p:sldLayoutId id="2147486408" r:id="rId65"/>
    <p:sldLayoutId id="2147486409" r:id="rId66"/>
    <p:sldLayoutId id="2147486410" r:id="rId67"/>
    <p:sldLayoutId id="2147486413" r:id="rId68"/>
    <p:sldLayoutId id="2147486414" r:id="rId69"/>
    <p:sldLayoutId id="2147486415" r:id="rId70"/>
    <p:sldLayoutId id="2147486416" r:id="rId71"/>
    <p:sldLayoutId id="2147486417" r:id="rId72"/>
    <p:sldLayoutId id="2147486418" r:id="rId73"/>
    <p:sldLayoutId id="2147486419" r:id="rId74"/>
    <p:sldLayoutId id="2147486420" r:id="rId75"/>
    <p:sldLayoutId id="2147486421" r:id="rId76"/>
    <p:sldLayoutId id="2147486422" r:id="rId77"/>
    <p:sldLayoutId id="2147486423" r:id="rId78"/>
    <p:sldLayoutId id="2147486424" r:id="rId79"/>
    <p:sldLayoutId id="2147486425" r:id="rId80"/>
    <p:sldLayoutId id="2147486426" r:id="rId81"/>
    <p:sldLayoutId id="2147486427" r:id="rId82"/>
    <p:sldLayoutId id="2147486428" r:id="rId83"/>
    <p:sldLayoutId id="2147486429" r:id="rId84"/>
    <p:sldLayoutId id="2147486430" r:id="rId85"/>
    <p:sldLayoutId id="2147486431" r:id="rId86"/>
    <p:sldLayoutId id="2147486432" r:id="rId87"/>
    <p:sldLayoutId id="2147486433" r:id="rId88"/>
    <p:sldLayoutId id="2147486434" r:id="rId89"/>
    <p:sldLayoutId id="2147486435" r:id="rId90"/>
    <p:sldLayoutId id="2147486436" r:id="rId91"/>
    <p:sldLayoutId id="2147486437" r:id="rId92"/>
    <p:sldLayoutId id="2147486438" r:id="rId93"/>
    <p:sldLayoutId id="2147486439" r:id="rId94"/>
  </p:sldLayoutIdLst>
  <p:hf hdr="0" dt="0"/>
  <p:txStyles>
    <p:titleStyle>
      <a:lvl1pPr algn="l" defTabSz="911939"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09440-044B-2D45-B6F7-F47816152CA1}" type="datetimeFigureOut">
              <a:rPr lang="en-US" smtClean="0"/>
              <a:t>3/28/2022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4792C-2F98-8B46-B53F-4905E874CF92}" type="slidenum">
              <a:rPr lang="en-US" smtClean="0"/>
              <a:t>‹#›</a:t>
            </a:fld>
            <a:endParaRPr lang="en-US"/>
          </a:p>
        </p:txBody>
      </p:sp>
    </p:spTree>
    <p:extLst>
      <p:ext uri="{BB962C8B-B14F-4D97-AF65-F5344CB8AC3E}">
        <p14:creationId xmlns:p14="http://schemas.microsoft.com/office/powerpoint/2010/main" val="242734565"/>
      </p:ext>
    </p:extLst>
  </p:cSld>
  <p:clrMap bg1="lt1" tx1="dk1" bg2="lt2" tx2="dk2" accent1="accent1" accent2="accent2" accent3="accent3" accent4="accent4" accent5="accent5" accent6="accent6" hlink="hlink" folHlink="folHlink"/>
  <p:sldLayoutIdLst>
    <p:sldLayoutId id="2147486449" r:id="rId1"/>
    <p:sldLayoutId id="2147486450" r:id="rId2"/>
    <p:sldLayoutId id="2147486451" r:id="rId3"/>
    <p:sldLayoutId id="2147486452" r:id="rId4"/>
    <p:sldLayoutId id="2147486453" r:id="rId5"/>
    <p:sldLayoutId id="2147486454" r:id="rId6"/>
    <p:sldLayoutId id="2147486455" r:id="rId7"/>
    <p:sldLayoutId id="2147486456" r:id="rId8"/>
    <p:sldLayoutId id="2147486457" r:id="rId9"/>
    <p:sldLayoutId id="2147486458" r:id="rId10"/>
    <p:sldLayoutId id="2147486459" r:id="rId11"/>
  </p:sldLayoutIdLst>
  <p:txStyles>
    <p:titleStyle>
      <a:lvl1pPr algn="l" defTabSz="9143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79" indent="-228579" algn="l" defTabSz="91431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8" indent="-228579" algn="l" defTabSz="9143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7" indent="-228579" algn="l" defTabSz="9143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6"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15"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7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3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91"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50"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7" rtl="0" eaLnBrk="1" latinLnBrk="0" hangingPunct="1">
        <a:defRPr sz="1800" kern="1200">
          <a:solidFill>
            <a:schemeClr val="tx1"/>
          </a:solidFill>
          <a:latin typeface="+mn-lt"/>
          <a:ea typeface="+mn-ea"/>
          <a:cs typeface="+mn-cs"/>
        </a:defRPr>
      </a:lvl1pPr>
      <a:lvl2pPr marL="457159" algn="l" defTabSz="914317" rtl="0" eaLnBrk="1" latinLnBrk="0" hangingPunct="1">
        <a:defRPr sz="1800" kern="1200">
          <a:solidFill>
            <a:schemeClr val="tx1"/>
          </a:solidFill>
          <a:latin typeface="+mn-lt"/>
          <a:ea typeface="+mn-ea"/>
          <a:cs typeface="+mn-cs"/>
        </a:defRPr>
      </a:lvl2pPr>
      <a:lvl3pPr marL="914317" algn="l" defTabSz="914317" rtl="0" eaLnBrk="1" latinLnBrk="0" hangingPunct="1">
        <a:defRPr sz="1800" kern="1200">
          <a:solidFill>
            <a:schemeClr val="tx1"/>
          </a:solidFill>
          <a:latin typeface="+mn-lt"/>
          <a:ea typeface="+mn-ea"/>
          <a:cs typeface="+mn-cs"/>
        </a:defRPr>
      </a:lvl3pPr>
      <a:lvl4pPr marL="1371477" algn="l" defTabSz="914317" rtl="0" eaLnBrk="1" latinLnBrk="0" hangingPunct="1">
        <a:defRPr sz="1800" kern="1200">
          <a:solidFill>
            <a:schemeClr val="tx1"/>
          </a:solidFill>
          <a:latin typeface="+mn-lt"/>
          <a:ea typeface="+mn-ea"/>
          <a:cs typeface="+mn-cs"/>
        </a:defRPr>
      </a:lvl4pPr>
      <a:lvl5pPr marL="1828635" algn="l" defTabSz="914317" rtl="0" eaLnBrk="1" latinLnBrk="0" hangingPunct="1">
        <a:defRPr sz="1800" kern="1200">
          <a:solidFill>
            <a:schemeClr val="tx1"/>
          </a:solidFill>
          <a:latin typeface="+mn-lt"/>
          <a:ea typeface="+mn-ea"/>
          <a:cs typeface="+mn-cs"/>
        </a:defRPr>
      </a:lvl5pPr>
      <a:lvl6pPr marL="2285794" algn="l" defTabSz="914317" rtl="0" eaLnBrk="1" latinLnBrk="0" hangingPunct="1">
        <a:defRPr sz="1800" kern="1200">
          <a:solidFill>
            <a:schemeClr val="tx1"/>
          </a:solidFill>
          <a:latin typeface="+mn-lt"/>
          <a:ea typeface="+mn-ea"/>
          <a:cs typeface="+mn-cs"/>
        </a:defRPr>
      </a:lvl6pPr>
      <a:lvl7pPr marL="2742953" algn="l" defTabSz="914317" rtl="0" eaLnBrk="1" latinLnBrk="0" hangingPunct="1">
        <a:defRPr sz="1800" kern="1200">
          <a:solidFill>
            <a:schemeClr val="tx1"/>
          </a:solidFill>
          <a:latin typeface="+mn-lt"/>
          <a:ea typeface="+mn-ea"/>
          <a:cs typeface="+mn-cs"/>
        </a:defRPr>
      </a:lvl7pPr>
      <a:lvl8pPr marL="3200112" algn="l" defTabSz="914317" rtl="0" eaLnBrk="1" latinLnBrk="0" hangingPunct="1">
        <a:defRPr sz="1800" kern="1200">
          <a:solidFill>
            <a:schemeClr val="tx1"/>
          </a:solidFill>
          <a:latin typeface="+mn-lt"/>
          <a:ea typeface="+mn-ea"/>
          <a:cs typeface="+mn-cs"/>
        </a:defRPr>
      </a:lvl8pPr>
      <a:lvl9pPr marL="3657271" algn="l" defTabSz="9143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841" r:id="rId1"/>
    <p:sldLayoutId id="2147485842" r:id="rId2"/>
    <p:sldLayoutId id="2147485843" r:id="rId3"/>
    <p:sldLayoutId id="2147485844" r:id="rId4"/>
    <p:sldLayoutId id="2147485845" r:id="rId5"/>
    <p:sldLayoutId id="2147485846" r:id="rId6"/>
    <p:sldLayoutId id="2147485847" r:id="rId7"/>
    <p:sldLayoutId id="2147485848" r:id="rId8"/>
    <p:sldLayoutId id="2147485849" r:id="rId9"/>
    <p:sldLayoutId id="2147485850" r:id="rId10"/>
    <p:sldLayoutId id="2147485851" r:id="rId11"/>
    <p:sldLayoutId id="2147485852" r:id="rId12"/>
    <p:sldLayoutId id="2147485853" r:id="rId13"/>
    <p:sldLayoutId id="2147485854" r:id="rId14"/>
    <p:sldLayoutId id="2147485855" r:id="rId15"/>
    <p:sldLayoutId id="2147485856" r:id="rId16"/>
    <p:sldLayoutId id="2147485857" r:id="rId17"/>
    <p:sldLayoutId id="2147485858" r:id="rId18"/>
    <p:sldLayoutId id="2147485859" r:id="rId19"/>
    <p:sldLayoutId id="2147485860" r:id="rId20"/>
    <p:sldLayoutId id="2147485861" r:id="rId21"/>
    <p:sldLayoutId id="2147485862" r:id="rId22"/>
    <p:sldLayoutId id="2147485863" r:id="rId23"/>
    <p:sldLayoutId id="2147485864" r:id="rId24"/>
    <p:sldLayoutId id="2147485865" r:id="rId25"/>
    <p:sldLayoutId id="2147485866" r:id="rId26"/>
    <p:sldLayoutId id="2147485867" r:id="rId27"/>
    <p:sldLayoutId id="2147485868" r:id="rId28"/>
    <p:sldLayoutId id="2147485869" r:id="rId29"/>
    <p:sldLayoutId id="2147485870" r:id="rId30"/>
    <p:sldLayoutId id="2147485871" r:id="rId31"/>
    <p:sldLayoutId id="2147485872" r:id="rId32"/>
    <p:sldLayoutId id="2147485835" r:id="rId33"/>
    <p:sldLayoutId id="2147485836" r:id="rId34"/>
    <p:sldLayoutId id="2147485837" r:id="rId35"/>
    <p:sldLayoutId id="2147485838" r:id="rId36"/>
    <p:sldLayoutId id="214748583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67805"/>
      </p:ext>
    </p:extLst>
  </p:cSld>
  <p:clrMap bg1="lt1" tx1="dk1" bg2="lt2" tx2="dk2" accent1="accent1" accent2="accent2" accent3="accent3" accent4="accent4" accent5="accent5" accent6="accent6" hlink="hlink" folHlink="folHlink"/>
  <p:sldLayoutIdLst>
    <p:sldLayoutId id="2147486030" r:id="rId1"/>
    <p:sldLayoutId id="2147486031" r:id="rId2"/>
    <p:sldLayoutId id="2147486032" r:id="rId3"/>
    <p:sldLayoutId id="2147486033" r:id="rId4"/>
    <p:sldLayoutId id="2147486034" r:id="rId5"/>
    <p:sldLayoutId id="2147486035" r:id="rId6"/>
    <p:sldLayoutId id="2147486036" r:id="rId7"/>
    <p:sldLayoutId id="2147486037" r:id="rId8"/>
    <p:sldLayoutId id="2147486038" r:id="rId9"/>
    <p:sldLayoutId id="2147486039" r:id="rId10"/>
    <p:sldLayoutId id="2147486040" r:id="rId11"/>
    <p:sldLayoutId id="2147486041" r:id="rId12"/>
    <p:sldLayoutId id="2147486042" r:id="rId13"/>
    <p:sldLayoutId id="2147486043" r:id="rId14"/>
    <p:sldLayoutId id="2147486044" r:id="rId15"/>
    <p:sldLayoutId id="2147486045" r:id="rId16"/>
    <p:sldLayoutId id="2147486046" r:id="rId17"/>
    <p:sldLayoutId id="2147486047" r:id="rId18"/>
    <p:sldLayoutId id="2147486048" r:id="rId19"/>
    <p:sldLayoutId id="2147486049" r:id="rId20"/>
    <p:sldLayoutId id="2147486050" r:id="rId21"/>
  </p:sldLayoutIdLst>
  <p:transition>
    <p:fade/>
  </p:transition>
  <p:hf sldNum="0" hdr="0" ftr="0" dt="0"/>
  <p:txStyles>
    <p:titleStyle>
      <a:lvl1pPr algn="l" defTabSz="914462" rtl="0" eaLnBrk="1" latinLnBrk="0" hangingPunct="1">
        <a:lnSpc>
          <a:spcPct val="90000"/>
        </a:lnSpc>
        <a:spcBef>
          <a:spcPct val="0"/>
        </a:spcBef>
        <a:buNone/>
        <a:defRPr lang="en-US" sz="3922"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12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23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3pPr>
      <a:lvl4pPr marL="672359"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4pPr>
      <a:lvl5pPr marL="896480" marR="0" indent="0" algn="l" defTabSz="914462" rtl="0" eaLnBrk="1" fontAlgn="auto" latinLnBrk="0" hangingPunct="1">
        <a:lnSpc>
          <a:spcPct val="90000"/>
        </a:lnSpc>
        <a:spcBef>
          <a:spcPct val="20000"/>
        </a:spcBef>
        <a:spcAft>
          <a:spcPts val="0"/>
        </a:spcAft>
        <a:buClrTx/>
        <a:buSzPct val="90000"/>
        <a:buFont typeface="Wingdings" panose="05000000000000000000" pitchFamily="2" charset="2"/>
        <a:buNone/>
        <a:tabLst/>
        <a:defRPr sz="1569" b="0" i="0" kern="1200" spc="0" baseline="0">
          <a:solidFill>
            <a:schemeClr val="tx1"/>
          </a:soli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50597054"/>
      </p:ext>
    </p:extLst>
  </p:cSld>
  <p:clrMap bg1="lt1" tx1="dk1" bg2="lt2" tx2="dk2" accent1="accent1" accent2="accent2" accent3="accent3" accent4="accent4" accent5="accent5" accent6="accent6" hlink="hlink" folHlink="folHlink"/>
  <p:sldLayoutIdLst>
    <p:sldLayoutId id="2147486052" r:id="rId1"/>
    <p:sldLayoutId id="2147486053" r:id="rId2"/>
    <p:sldLayoutId id="2147486054" r:id="rId3"/>
    <p:sldLayoutId id="2147486055" r:id="rId4"/>
    <p:sldLayoutId id="2147486056" r:id="rId5"/>
    <p:sldLayoutId id="2147486057" r:id="rId6"/>
    <p:sldLayoutId id="2147486058" r:id="rId7"/>
    <p:sldLayoutId id="2147486059" r:id="rId8"/>
    <p:sldLayoutId id="2147486060" r:id="rId9"/>
    <p:sldLayoutId id="2147486061" r:id="rId10"/>
    <p:sldLayoutId id="2147486062" r:id="rId11"/>
    <p:sldLayoutId id="2147486063" r:id="rId12"/>
    <p:sldLayoutId id="2147486064" r:id="rId13"/>
    <p:sldLayoutId id="2147486065" r:id="rId14"/>
    <p:sldLayoutId id="2147486066" r:id="rId15"/>
    <p:sldLayoutId id="2147486067" r:id="rId16"/>
    <p:sldLayoutId id="2147486068" r:id="rId17"/>
    <p:sldLayoutId id="2147486069" r:id="rId18"/>
    <p:sldLayoutId id="2147486070" r:id="rId19"/>
    <p:sldLayoutId id="2147486071" r:id="rId20"/>
    <p:sldLayoutId id="2147486072" r:id="rId21"/>
    <p:sldLayoutId id="2147486073" r:id="rId22"/>
    <p:sldLayoutId id="2147486074" r:id="rId23"/>
    <p:sldLayoutId id="2147486075" r:id="rId24"/>
    <p:sldLayoutId id="2147486076" r:id="rId25"/>
    <p:sldLayoutId id="2147486077" r:id="rId26"/>
    <p:sldLayoutId id="2147486078" r:id="rId27"/>
    <p:sldLayoutId id="2147486079" r:id="rId28"/>
    <p:sldLayoutId id="2147486080" r:id="rId29"/>
    <p:sldLayoutId id="2147486081" r:id="rId30"/>
    <p:sldLayoutId id="2147486082" r:id="rId31"/>
    <p:sldLayoutId id="2147486083" r:id="rId32"/>
    <p:sldLayoutId id="214748608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834938688"/>
      </p:ext>
    </p:extLst>
  </p:cSld>
  <p:clrMap bg1="lt1" tx1="dk1" bg2="lt2" tx2="dk2" accent1="accent1" accent2="accent2" accent3="accent3" accent4="accent4" accent5="accent5" accent6="accent6" hlink="hlink" folHlink="folHlink"/>
  <p:sldLayoutIdLst>
    <p:sldLayoutId id="2147486086" r:id="rId1"/>
    <p:sldLayoutId id="2147486087" r:id="rId2"/>
    <p:sldLayoutId id="2147486088" r:id="rId3"/>
    <p:sldLayoutId id="2147486089" r:id="rId4"/>
    <p:sldLayoutId id="2147486090" r:id="rId5"/>
    <p:sldLayoutId id="2147486091" r:id="rId6"/>
    <p:sldLayoutId id="2147486092" r:id="rId7"/>
    <p:sldLayoutId id="2147486093" r:id="rId8"/>
    <p:sldLayoutId id="2147486094" r:id="rId9"/>
    <p:sldLayoutId id="2147486095" r:id="rId10"/>
    <p:sldLayoutId id="2147486096" r:id="rId11"/>
    <p:sldLayoutId id="2147486097" r:id="rId12"/>
    <p:sldLayoutId id="2147486098" r:id="rId13"/>
    <p:sldLayoutId id="2147486099" r:id="rId14"/>
    <p:sldLayoutId id="2147486100" r:id="rId15"/>
    <p:sldLayoutId id="2147486101" r:id="rId16"/>
    <p:sldLayoutId id="2147486102" r:id="rId17"/>
    <p:sldLayoutId id="2147486103" r:id="rId18"/>
    <p:sldLayoutId id="2147486104" r:id="rId19"/>
    <p:sldLayoutId id="2147486105" r:id="rId20"/>
    <p:sldLayoutId id="2147486106" r:id="rId21"/>
    <p:sldLayoutId id="2147486107" r:id="rId22"/>
    <p:sldLayoutId id="2147486108" r:id="rId23"/>
    <p:sldLayoutId id="2147486109" r:id="rId24"/>
    <p:sldLayoutId id="2147486110" r:id="rId25"/>
    <p:sldLayoutId id="2147486111" r:id="rId26"/>
    <p:sldLayoutId id="2147486112" r:id="rId27"/>
    <p:sldLayoutId id="2147486113" r:id="rId28"/>
    <p:sldLayoutId id="2147486114" r:id="rId29"/>
    <p:sldLayoutId id="2147486115" r:id="rId30"/>
    <p:sldLayoutId id="2147486116" r:id="rId31"/>
    <p:sldLayoutId id="2147486305" r:id="rId32"/>
    <p:sldLayoutId id="2147486299" r:id="rId33"/>
    <p:sldLayoutId id="2147486298" r:id="rId34"/>
    <p:sldLayoutId id="2147486295" r:id="rId35"/>
    <p:sldLayoutId id="2147486294" r:id="rId36"/>
    <p:sldLayoutId id="2147486293" r:id="rId37"/>
    <p:sldLayoutId id="2147486289" r:id="rId38"/>
    <p:sldLayoutId id="2147486288" r:id="rId39"/>
    <p:sldLayoutId id="2147486287" r:id="rId40"/>
    <p:sldLayoutId id="2147486286" r:id="rId41"/>
    <p:sldLayoutId id="2147486284" r:id="rId42"/>
    <p:sldLayoutId id="2147486283" r:id="rId43"/>
    <p:sldLayoutId id="2147486282" r:id="rId44"/>
    <p:sldLayoutId id="2147486281" r:id="rId45"/>
    <p:sldLayoutId id="2147486280" r:id="rId46"/>
    <p:sldLayoutId id="2147486117" r:id="rId47"/>
    <p:sldLayoutId id="2147486118" r:id="rId48"/>
    <p:sldLayoutId id="2147486300" r:id="rId49"/>
    <p:sldLayoutId id="2147486296" r:id="rId50"/>
    <p:sldLayoutId id="2147486291" r:id="rId51"/>
    <p:sldLayoutId id="2147486119" r:id="rId52"/>
    <p:sldLayoutId id="2147486120" r:id="rId53"/>
    <p:sldLayoutId id="2147486121" r:id="rId54"/>
    <p:sldLayoutId id="2147486122" r:id="rId55"/>
    <p:sldLayoutId id="2147486123" r:id="rId56"/>
    <p:sldLayoutId id="2147486124" r:id="rId57"/>
    <p:sldLayoutId id="2147486125" r:id="rId58"/>
    <p:sldLayoutId id="2147486126" r:id="rId59"/>
    <p:sldLayoutId id="2147486127" r:id="rId60"/>
    <p:sldLayoutId id="2147486128" r:id="rId61"/>
    <p:sldLayoutId id="2147486129" r:id="rId62"/>
    <p:sldLayoutId id="2147486130" r:id="rId63"/>
    <p:sldLayoutId id="2147486131" r:id="rId64"/>
    <p:sldLayoutId id="2147486297" r:id="rId65"/>
    <p:sldLayoutId id="2147486292" r:id="rId66"/>
    <p:sldLayoutId id="2147486285" r:id="rId67"/>
    <p:sldLayoutId id="2147486132" r:id="rId68"/>
    <p:sldLayoutId id="2147486133" r:id="rId69"/>
    <p:sldLayoutId id="2147486134" r:id="rId70"/>
    <p:sldLayoutId id="2147486135" r:id="rId71"/>
    <p:sldLayoutId id="2147486136" r:id="rId72"/>
    <p:sldLayoutId id="2147486137" r:id="rId73"/>
    <p:sldLayoutId id="2147486138" r:id="rId74"/>
    <p:sldLayoutId id="2147486139" r:id="rId75"/>
    <p:sldLayoutId id="2147486140" r:id="rId76"/>
    <p:sldLayoutId id="2147486141" r:id="rId77"/>
    <p:sldLayoutId id="2147486142" r:id="rId78"/>
    <p:sldLayoutId id="2147486143" r:id="rId79"/>
    <p:sldLayoutId id="2147486144" r:id="rId80"/>
    <p:sldLayoutId id="2147486145" r:id="rId81"/>
    <p:sldLayoutId id="2147486146" r:id="rId82"/>
    <p:sldLayoutId id="2147486147" r:id="rId83"/>
    <p:sldLayoutId id="2147486148" r:id="rId84"/>
    <p:sldLayoutId id="2147486149" r:id="rId85"/>
    <p:sldLayoutId id="2147486150" r:id="rId86"/>
    <p:sldLayoutId id="2147486151" r:id="rId87"/>
    <p:sldLayoutId id="2147486152" r:id="rId88"/>
    <p:sldLayoutId id="2147486153" r:id="rId89"/>
    <p:sldLayoutId id="2147486154" r:id="rId90"/>
    <p:sldLayoutId id="2147486155" r:id="rId91"/>
    <p:sldLayoutId id="2147486156" r:id="rId92"/>
    <p:sldLayoutId id="2147486157" r:id="rId93"/>
    <p:sldLayoutId id="2147486158" r:id="rId94"/>
    <p:sldLayoutId id="2147486159" r:id="rId95"/>
    <p:sldLayoutId id="2147486161" r:id="rId96"/>
    <p:sldLayoutId id="2147486162" r:id="rId97"/>
    <p:sldLayoutId id="2147486163" r:id="rId98"/>
    <p:sldLayoutId id="2147486164" r:id="rId99"/>
    <p:sldLayoutId id="2147486290" r:id="rId100"/>
    <p:sldLayoutId id="2147486165" r:id="rId101"/>
  </p:sldLayoutIdLst>
  <p:hf hdr="0" dt="0"/>
  <p:txStyles>
    <p:titleStyle>
      <a:lvl1pPr algn="l" defTabSz="911939"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1499040"/>
      </p:ext>
    </p:extLst>
  </p:cSld>
  <p:clrMap bg1="lt1" tx1="dk1" bg2="lt2" tx2="dk2" accent1="accent1" accent2="accent2" accent3="accent3" accent4="accent4" accent5="accent5" accent6="accent6" hlink="hlink" folHlink="folHlink"/>
  <p:sldLayoutIdLst>
    <p:sldLayoutId id="2147486167" r:id="rId1"/>
    <p:sldLayoutId id="2147486168" r:id="rId2"/>
    <p:sldLayoutId id="2147486169" r:id="rId3"/>
    <p:sldLayoutId id="2147486304" r:id="rId4"/>
    <p:sldLayoutId id="2147486170" r:id="rId5"/>
    <p:sldLayoutId id="2147486171" r:id="rId6"/>
    <p:sldLayoutId id="2147486172" r:id="rId7"/>
    <p:sldLayoutId id="2147486173" r:id="rId8"/>
    <p:sldLayoutId id="2147486174" r:id="rId9"/>
    <p:sldLayoutId id="2147486175" r:id="rId10"/>
    <p:sldLayoutId id="2147486306" r:id="rId11"/>
    <p:sldLayoutId id="2147486302" r:id="rId12"/>
    <p:sldLayoutId id="2147486301" r:id="rId13"/>
    <p:sldLayoutId id="2147486176" r:id="rId14"/>
    <p:sldLayoutId id="2147486177" r:id="rId15"/>
    <p:sldLayoutId id="2147486178" r:id="rId16"/>
    <p:sldLayoutId id="2147486179" r:id="rId17"/>
    <p:sldLayoutId id="2147486180" r:id="rId18"/>
    <p:sldLayoutId id="2147486181" r:id="rId19"/>
    <p:sldLayoutId id="2147486182" r:id="rId20"/>
    <p:sldLayoutId id="2147486183" r:id="rId21"/>
    <p:sldLayoutId id="2147486184" r:id="rId22"/>
    <p:sldLayoutId id="2147486185" r:id="rId23"/>
    <p:sldLayoutId id="2147486186" r:id="rId24"/>
    <p:sldLayoutId id="2147486187" r:id="rId25"/>
    <p:sldLayoutId id="2147486242" r:id="rId26"/>
    <p:sldLayoutId id="2147486303" r:id="rId27"/>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83107816"/>
      </p:ext>
    </p:extLst>
  </p:cSld>
  <p:clrMap bg1="dk1" tx1="lt1" bg2="dk2" tx2="lt2" accent1="accent1" accent2="accent2" accent3="accent3" accent4="accent4" accent5="accent5" accent6="accent6" hlink="hlink" folHlink="folHlink"/>
  <p:sldLayoutIdLst>
    <p:sldLayoutId id="2147486189" r:id="rId1"/>
    <p:sldLayoutId id="2147486190" r:id="rId2"/>
    <p:sldLayoutId id="2147486191" r:id="rId3"/>
    <p:sldLayoutId id="2147486192" r:id="rId4"/>
    <p:sldLayoutId id="2147486193" r:id="rId5"/>
    <p:sldLayoutId id="2147486194" r:id="rId6"/>
    <p:sldLayoutId id="2147486195" r:id="rId7"/>
    <p:sldLayoutId id="2147486196" r:id="rId8"/>
    <p:sldLayoutId id="2147486197" r:id="rId9"/>
    <p:sldLayoutId id="2147486198" r:id="rId10"/>
    <p:sldLayoutId id="2147486199" r:id="rId11"/>
    <p:sldLayoutId id="2147486200" r:id="rId12"/>
    <p:sldLayoutId id="2147486201" r:id="rId13"/>
    <p:sldLayoutId id="2147486202" r:id="rId14"/>
    <p:sldLayoutId id="2147486203" r:id="rId15"/>
    <p:sldLayoutId id="2147486204" r:id="rId16"/>
    <p:sldLayoutId id="2147486205" r:id="rId17"/>
    <p:sldLayoutId id="2147486206" r:id="rId18"/>
    <p:sldLayoutId id="2147486207" r:id="rId19"/>
    <p:sldLayoutId id="2147486208" r:id="rId20"/>
    <p:sldLayoutId id="2147486209" r:id="rId21"/>
    <p:sldLayoutId id="2147486210" r:id="rId22"/>
    <p:sldLayoutId id="2147486211" r:id="rId23"/>
    <p:sldLayoutId id="2147486212" r:id="rId24"/>
    <p:sldLayoutId id="2147486213" r:id="rId25"/>
    <p:sldLayoutId id="2147486214" r:id="rId26"/>
    <p:sldLayoutId id="2147486215" r:id="rId27"/>
    <p:sldLayoutId id="2147486216" r:id="rId28"/>
    <p:sldLayoutId id="2147486217" r:id="rId29"/>
    <p:sldLayoutId id="2147486218" r:id="rId30"/>
    <p:sldLayoutId id="2147486219" r:id="rId31"/>
    <p:sldLayoutId id="2147486220" r:id="rId32"/>
    <p:sldLayoutId id="2147486221" r:id="rId33"/>
    <p:sldLayoutId id="2147486222" r:id="rId34"/>
    <p:sldLayoutId id="2147486223" r:id="rId35"/>
    <p:sldLayoutId id="2147486224" r:id="rId36"/>
    <p:sldLayoutId id="2147486225" r:id="rId37"/>
    <p:sldLayoutId id="2147486226" r:id="rId38"/>
    <p:sldLayoutId id="2147486227" r:id="rId39"/>
    <p:sldLayoutId id="2147486228" r:id="rId40"/>
    <p:sldLayoutId id="2147486229" r:id="rId41"/>
    <p:sldLayoutId id="2147486230" r:id="rId42"/>
    <p:sldLayoutId id="2147486231" r:id="rId43"/>
    <p:sldLayoutId id="2147486232" r:id="rId44"/>
    <p:sldLayoutId id="2147486233" r:id="rId45"/>
    <p:sldLayoutId id="2147486234" r:id="rId46"/>
    <p:sldLayoutId id="2147486235" r:id="rId47"/>
    <p:sldLayoutId id="2147486236" r:id="rId48"/>
    <p:sldLayoutId id="2147486237" r:id="rId49"/>
    <p:sldLayoutId id="2147486238" r:id="rId50"/>
    <p:sldLayoutId id="2147486239" r:id="rId51"/>
    <p:sldLayoutId id="2147486240" r:id="rId52"/>
    <p:sldLayoutId id="2147486241"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Semibold" panose="020B07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Segoe UI Semibold" panose="020B0702040204020203"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5154391"/>
      </p:ext>
    </p:extLst>
  </p:cSld>
  <p:clrMap bg1="lt1" tx1="dk1" bg2="lt2" tx2="dk2" accent1="accent1" accent2="accent2" accent3="accent3" accent4="accent4" accent5="accent5" accent6="accent6" hlink="hlink" folHlink="folHlink"/>
  <p:sldLayoutIdLst>
    <p:sldLayoutId id="2147486244" r:id="rId1"/>
    <p:sldLayoutId id="2147486245" r:id="rId2"/>
    <p:sldLayoutId id="2147486246" r:id="rId3"/>
    <p:sldLayoutId id="2147486247" r:id="rId4"/>
    <p:sldLayoutId id="2147486248" r:id="rId5"/>
    <p:sldLayoutId id="2147486249" r:id="rId6"/>
    <p:sldLayoutId id="2147486250" r:id="rId7"/>
    <p:sldLayoutId id="2147486251" r:id="rId8"/>
    <p:sldLayoutId id="2147486252" r:id="rId9"/>
    <p:sldLayoutId id="2147486253" r:id="rId10"/>
    <p:sldLayoutId id="2147486254" r:id="rId11"/>
    <p:sldLayoutId id="2147486255" r:id="rId12"/>
    <p:sldLayoutId id="2147486256" r:id="rId13"/>
    <p:sldLayoutId id="2147486257" r:id="rId14"/>
    <p:sldLayoutId id="2147486258" r:id="rId15"/>
    <p:sldLayoutId id="2147486259" r:id="rId16"/>
    <p:sldLayoutId id="2147486260" r:id="rId17"/>
    <p:sldLayoutId id="2147486261" r:id="rId18"/>
    <p:sldLayoutId id="2147486262" r:id="rId19"/>
    <p:sldLayoutId id="2147486263" r:id="rId20"/>
    <p:sldLayoutId id="2147486264" r:id="rId21"/>
    <p:sldLayoutId id="2147486265" r:id="rId22"/>
    <p:sldLayoutId id="2147486266" r:id="rId23"/>
    <p:sldLayoutId id="2147486267" r:id="rId24"/>
    <p:sldLayoutId id="2147486268" r:id="rId25"/>
    <p:sldLayoutId id="2147486269" r:id="rId26"/>
    <p:sldLayoutId id="2147486270" r:id="rId27"/>
    <p:sldLayoutId id="2147486271" r:id="rId28"/>
    <p:sldLayoutId id="2147486272" r:id="rId29"/>
    <p:sldLayoutId id="2147486273" r:id="rId30"/>
    <p:sldLayoutId id="2147486274" r:id="rId31"/>
    <p:sldLayoutId id="2147486275" r:id="rId32"/>
    <p:sldLayoutId id="2147486276" r:id="rId33"/>
    <p:sldLayoutId id="2147486279" r:id="rId34"/>
    <p:sldLayoutId id="2147486440" r:id="rId35"/>
    <p:sldLayoutId id="2147486441" r:id="rId36"/>
    <p:sldLayoutId id="2147486442" r:id="rId37"/>
    <p:sldLayoutId id="2147486443" r:id="rId38"/>
    <p:sldLayoutId id="2147486444" r:id="rId39"/>
    <p:sldLayoutId id="2147486445" r:id="rId40"/>
    <p:sldLayoutId id="2147486446" r:id="rId41"/>
    <p:sldLayoutId id="2147486447"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05039414"/>
      </p:ext>
    </p:extLst>
  </p:cSld>
  <p:clrMap bg1="lt1" tx1="dk1" bg2="lt2" tx2="dk2" accent1="accent1" accent2="accent2" accent3="accent3" accent4="accent4" accent5="accent5" accent6="accent6" hlink="hlink" folHlink="folHlink"/>
  <p:sldLayoutIdLst>
    <p:sldLayoutId id="2147486308" r:id="rId1"/>
    <p:sldLayoutId id="2147486309" r:id="rId2"/>
    <p:sldLayoutId id="2147486310" r:id="rId3"/>
    <p:sldLayoutId id="2147486311" r:id="rId4"/>
    <p:sldLayoutId id="2147486312" r:id="rId5"/>
    <p:sldLayoutId id="2147486313" r:id="rId6"/>
    <p:sldLayoutId id="2147486314" r:id="rId7"/>
    <p:sldLayoutId id="2147486315" r:id="rId8"/>
    <p:sldLayoutId id="2147486316" r:id="rId9"/>
    <p:sldLayoutId id="2147486317" r:id="rId10"/>
    <p:sldLayoutId id="2147486318" r:id="rId11"/>
    <p:sldLayoutId id="2147486319" r:id="rId12"/>
    <p:sldLayoutId id="2147486320" r:id="rId13"/>
    <p:sldLayoutId id="2147486321" r:id="rId14"/>
    <p:sldLayoutId id="2147486322" r:id="rId15"/>
    <p:sldLayoutId id="2147486323" r:id="rId16"/>
    <p:sldLayoutId id="2147486324" r:id="rId17"/>
    <p:sldLayoutId id="2147486325" r:id="rId18"/>
    <p:sldLayoutId id="2147486326" r:id="rId19"/>
    <p:sldLayoutId id="2147486327" r:id="rId20"/>
    <p:sldLayoutId id="2147486328" r:id="rId21"/>
    <p:sldLayoutId id="2147486329" r:id="rId22"/>
    <p:sldLayoutId id="2147486330" r:id="rId23"/>
    <p:sldLayoutId id="2147486331" r:id="rId24"/>
    <p:sldLayoutId id="2147486332" r:id="rId25"/>
    <p:sldLayoutId id="2147486333" r:id="rId26"/>
    <p:sldLayoutId id="2147486334" r:id="rId27"/>
    <p:sldLayoutId id="2147486335" r:id="rId28"/>
    <p:sldLayoutId id="2147486336" r:id="rId29"/>
    <p:sldLayoutId id="2147486337" r:id="rId30"/>
    <p:sldLayoutId id="2147486338" r:id="rId31"/>
    <p:sldLayoutId id="2147486339" r:id="rId32"/>
    <p:sldLayoutId id="2147486340" r:id="rId33"/>
    <p:sldLayoutId id="2147486341" r:id="rId34"/>
    <p:sldLayoutId id="214748634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4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6.xml"/></Relationships>
</file>

<file path=ppt/slides/_rels/slide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165.xml"/><Relationship Id="rId5" Type="http://schemas.openxmlformats.org/officeDocument/2006/relationships/image" Target="../media/image98.png"/><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10.xml"/><Relationship Id="rId1" Type="http://schemas.openxmlformats.org/officeDocument/2006/relationships/slideLayout" Target="../slideLayouts/slideLayout164.xml"/><Relationship Id="rId5" Type="http://schemas.openxmlformats.org/officeDocument/2006/relationships/slide" Target="slide55.xml"/><Relationship Id="rId4" Type="http://schemas.openxmlformats.org/officeDocument/2006/relationships/slide" Target="slide54.xml"/></Relationships>
</file>

<file path=ppt/slides/_rels/slide13.xml.rels><?xml version="1.0" encoding="UTF-8" standalone="yes"?>
<Relationships xmlns="http://schemas.openxmlformats.org/package/2006/relationships"><Relationship Id="rId3" Type="http://schemas.openxmlformats.org/officeDocument/2006/relationships/hyperlink" Target="http://aka.ms/dotnetgigaom" TargetMode="External"/><Relationship Id="rId2" Type="http://schemas.openxmlformats.org/officeDocument/2006/relationships/notesSlide" Target="../notesSlides/notesSlide11.xml"/><Relationship Id="rId1" Type="http://schemas.openxmlformats.org/officeDocument/2006/relationships/slideLayout" Target="../slideLayouts/slideLayout163.xml"/><Relationship Id="rId4" Type="http://schemas.openxmlformats.org/officeDocument/2006/relationships/hyperlink" Target="https://azure.microsoft.com/en-us/overview/azure-vs-aws/cost-saving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225.xml"/></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176.xml"/><Relationship Id="rId5" Type="http://schemas.openxmlformats.org/officeDocument/2006/relationships/hyperlink" Target="https://customers.microsoft.com/en-us/story/754838-premera-blue-cross-health-payor-azure" TargetMode="External"/><Relationship Id="rId4" Type="http://schemas.openxmlformats.org/officeDocument/2006/relationships/image" Target="../media/image101.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9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2.xml"/></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161.xml"/><Relationship Id="rId5" Type="http://schemas.openxmlformats.org/officeDocument/2006/relationships/image" Target="../media/image104.png"/><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17.xml"/><Relationship Id="rId1" Type="http://schemas.openxmlformats.org/officeDocument/2006/relationships/slideLayout" Target="../slideLayouts/slideLayout160.xml"/><Relationship Id="rId5" Type="http://schemas.openxmlformats.org/officeDocument/2006/relationships/slide" Target="slide58.xml"/><Relationship Id="rId4" Type="http://schemas.openxmlformats.org/officeDocument/2006/relationships/slide" Target="slide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2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175.xml"/><Relationship Id="rId5" Type="http://schemas.openxmlformats.org/officeDocument/2006/relationships/hyperlink" Target="https://customers.microsoft.com/en-us/story/725726-komplett-retail-azure-norway" TargetMode="External"/><Relationship Id="rId4" Type="http://schemas.openxmlformats.org/officeDocument/2006/relationships/image" Target="../media/image106.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90.xml"/></Relationships>
</file>

<file path=ppt/slides/_rels/slide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159.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3.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21.xml"/><Relationship Id="rId1" Type="http://schemas.openxmlformats.org/officeDocument/2006/relationships/slideLayout" Target="../slideLayouts/slideLayout158.xml"/><Relationship Id="rId5" Type="http://schemas.openxmlformats.org/officeDocument/2006/relationships/slide" Target="slide61.xml"/><Relationship Id="rId4" Type="http://schemas.openxmlformats.org/officeDocument/2006/relationships/slide" Target="slide60.xml"/></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174.xml"/><Relationship Id="rId6" Type="http://schemas.openxmlformats.org/officeDocument/2006/relationships/hyperlink" Target="https://customers.microsoft.com/en-us/story/845185-academy-motion-picture-arts-sciences-media-entertainment-azure" TargetMode="External"/><Relationship Id="rId5" Type="http://schemas.microsoft.com/office/2007/relationships/hdphoto" Target="../media/hdphoto4.wdp"/><Relationship Id="rId4" Type="http://schemas.openxmlformats.org/officeDocument/2006/relationships/image" Target="../media/image112.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8.xml"/></Relationships>
</file>

<file path=ppt/slides/_rels/slide26.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237.xml"/><Relationship Id="rId6" Type="http://schemas.openxmlformats.org/officeDocument/2006/relationships/image" Target="../media/image116.sv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svg"/><Relationship Id="rId9" Type="http://schemas.openxmlformats.org/officeDocument/2006/relationships/image" Target="../media/image119.png"/></Relationships>
</file>

<file path=ppt/slides/_rels/slide27.xml.rels><?xml version="1.0" encoding="UTF-8" standalone="yes"?>
<Relationships xmlns="http://schemas.openxmlformats.org/package/2006/relationships"><Relationship Id="rId8" Type="http://schemas.openxmlformats.org/officeDocument/2006/relationships/hyperlink" Target="https://www.techempower.com/benchmarks/#section=data-r20&amp;hw=ph&amp;test=plaintext" TargetMode="External"/><Relationship Id="rId3" Type="http://schemas.openxmlformats.org/officeDocument/2006/relationships/hyperlink" Target="https://github.com/dotnet" TargetMode="External"/><Relationship Id="rId7" Type="http://schemas.openxmlformats.org/officeDocument/2006/relationships/hyperlink" Target="https://octoverse.github.com/" TargetMode="External"/><Relationship Id="rId2" Type="http://schemas.openxmlformats.org/officeDocument/2006/relationships/notesSlide" Target="../notesSlides/notesSlide24.xml"/><Relationship Id="rId1" Type="http://schemas.openxmlformats.org/officeDocument/2006/relationships/slideLayout" Target="../slideLayouts/slideLayout239.xml"/><Relationship Id="rId6" Type="http://schemas.openxmlformats.org/officeDocument/2006/relationships/hyperlink" Target="https://github.com/cncf/velocity/" TargetMode="External"/><Relationship Id="rId5" Type="http://schemas.openxmlformats.org/officeDocument/2006/relationships/hyperlink" Target="https://insights.stackoverflow.com/survey/2020#most-loved-dreaded-and-wanted" TargetMode="External"/><Relationship Id="rId4" Type="http://schemas.openxmlformats.org/officeDocument/2006/relationships/hyperlink" Target="https://insights.stackoverflow.com/survey/2019#most-loved-dreaded-and-wanted"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38.xml"/><Relationship Id="rId1" Type="http://schemas.openxmlformats.org/officeDocument/2006/relationships/themeOverride" Target="../theme/themeOverride1.xml"/><Relationship Id="rId6" Type="http://schemas.openxmlformats.org/officeDocument/2006/relationships/hyperlink" Target="https://github.com/LesnyRumcajs/grpc_bench/wiki/2020-08-11-bench-results" TargetMode="External"/><Relationship Id="rId5" Type="http://schemas.openxmlformats.org/officeDocument/2006/relationships/hyperlink" Target="https://www.techempower.com/benchmarks/#section=data-r20&amp;hw=ph&amp;test=plaintext" TargetMode="External"/><Relationship Id="rId4" Type="http://schemas.openxmlformats.org/officeDocument/2006/relationships/chart" Target="../charts/char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3.xml"/></Relationships>
</file>

<file path=ppt/slides/_rels/slide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xml"/><Relationship Id="rId1" Type="http://schemas.openxmlformats.org/officeDocument/2006/relationships/slideLayout" Target="../slideLayouts/slideLayout171.xml"/></Relationships>
</file>

<file path=ppt/slides/_rels/slide30.xml.rels><?xml version="1.0" encoding="UTF-8" standalone="yes"?>
<Relationships xmlns="http://schemas.openxmlformats.org/package/2006/relationships"><Relationship Id="rId3" Type="http://schemas.openxmlformats.org/officeDocument/2006/relationships/hyperlink" Target="https://www.techempower.com/benchmarks/#section=data-r20&amp;hw=ph&amp;test=plaintext&amp;a=2" TargetMode="External"/><Relationship Id="rId2" Type="http://schemas.openxmlformats.org/officeDocument/2006/relationships/notesSlide" Target="../notesSlides/notesSlide27.xml"/><Relationship Id="rId1" Type="http://schemas.openxmlformats.org/officeDocument/2006/relationships/slideLayout" Target="../slideLayouts/slideLayout230.xml"/></Relationships>
</file>

<file path=ppt/slides/_rels/slide3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slideLayout" Target="../slideLayouts/slideLayout10.xml"/><Relationship Id="rId7" Type="http://schemas.openxmlformats.org/officeDocument/2006/relationships/image" Target="../media/image1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1.png"/><Relationship Id="rId5" Type="http://schemas.openxmlformats.org/officeDocument/2006/relationships/hyperlink" Target="https://devblogs.microsoft.com/aspnet/announcing-asp-net-core-in-net-5/" TargetMode="External"/><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slideLayout" Target="../slideLayouts/slideLayout358.xml"/><Relationship Id="rId7" Type="http://schemas.openxmlformats.org/officeDocument/2006/relationships/image" Target="../media/image1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1.png"/><Relationship Id="rId5" Type="http://schemas.openxmlformats.org/officeDocument/2006/relationships/hyperlink" Target="https://dotnet.microsoft.com/platform/upgrade-assistant" TargetMode="External"/><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30.xml"/><Relationship Id="rId1" Type="http://schemas.openxmlformats.org/officeDocument/2006/relationships/slideLayout" Target="../slideLayouts/slideLayout433.xml"/><Relationship Id="rId6" Type="http://schemas.openxmlformats.org/officeDocument/2006/relationships/hyperlink" Target="https://customers.microsoft.com/en-us/story/1338933582129668706-the-postage-professional-services-azure" TargetMode="External"/><Relationship Id="rId5" Type="http://schemas.microsoft.com/office/2007/relationships/hdphoto" Target="../media/hdphoto5.wdp"/><Relationship Id="rId4" Type="http://schemas.openxmlformats.org/officeDocument/2006/relationships/image" Target="../media/image125.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9.xml"/></Relationships>
</file>

<file path=ppt/slides/_rels/slide35.xml.rels><?xml version="1.0" encoding="UTF-8" standalone="yes"?>
<Relationships xmlns="http://schemas.openxmlformats.org/package/2006/relationships"><Relationship Id="rId8" Type="http://schemas.openxmlformats.org/officeDocument/2006/relationships/hyperlink" Target="https://docs.microsoft.com/en-us/sql/dea/database-experimentation-assistant-overview?view=sql-server-ver15" TargetMode="External"/><Relationship Id="rId3" Type="http://schemas.openxmlformats.org/officeDocument/2006/relationships/hyperlink" Target="https://appmigration.microsoft.com/readiness" TargetMode="External"/><Relationship Id="rId7" Type="http://schemas.openxmlformats.org/officeDocument/2006/relationships/hyperlink" Target="https://docs.microsoft.com/en-us/sql/dma/dma-overview?view=sql-server-ver15" TargetMode="External"/><Relationship Id="rId12" Type="http://schemas.openxmlformats.org/officeDocument/2006/relationships/hyperlink" Target="https://docs.microsoft.com/en-us/dotnet/standard/analyzers/portability-analyzer" TargetMode="External"/><Relationship Id="rId2" Type="http://schemas.openxmlformats.org/officeDocument/2006/relationships/notesSlide" Target="../notesSlides/notesSlide31.xml"/><Relationship Id="rId1" Type="http://schemas.openxmlformats.org/officeDocument/2006/relationships/slideLayout" Target="../slideLayouts/slideLayout416.xml"/><Relationship Id="rId6" Type="http://schemas.openxmlformats.org/officeDocument/2006/relationships/hyperlink" Target="https://azure.microsoft.com/en-us/services/azure-migrate/" TargetMode="External"/><Relationship Id="rId11" Type="http://schemas.openxmlformats.org/officeDocument/2006/relationships/hyperlink" Target="aka.ms/dotnet-upgrade-assistant" TargetMode="External"/><Relationship Id="rId5" Type="http://schemas.openxmlformats.org/officeDocument/2006/relationships/hyperlink" Target="https://marketplace.visualstudio.com/items?itemName=ms-databasemigration.data-access-migration-toolkit" TargetMode="External"/><Relationship Id="rId10" Type="http://schemas.openxmlformats.org/officeDocument/2006/relationships/image" Target="../media/image126.emf"/><Relationship Id="rId4" Type="http://schemas.openxmlformats.org/officeDocument/2006/relationships/hyperlink" Target="https://azure.microsoft.com/en-us/services/app-service/" TargetMode="External"/><Relationship Id="rId9" Type="http://schemas.openxmlformats.org/officeDocument/2006/relationships/hyperlink" Target="https://azure.microsoft.com/en-us/services/database-migration/"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7.emf"/><Relationship Id="rId7" Type="http://schemas.openxmlformats.org/officeDocument/2006/relationships/image" Target="../media/image126.emf"/><Relationship Id="rId2" Type="http://schemas.openxmlformats.org/officeDocument/2006/relationships/notesSlide" Target="../notesSlides/notesSlide32.xml"/><Relationship Id="rId1" Type="http://schemas.openxmlformats.org/officeDocument/2006/relationships/slideLayout" Target="../slideLayouts/slideLayout477.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 Id="rId9" Type="http://schemas.openxmlformats.org/officeDocument/2006/relationships/hyperlink" Target="https://azure.microsoft.com/en-us/migration/migration-program/"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dotnet.microsoft.com/platform/upgrade-assistant" TargetMode="External"/><Relationship Id="rId3" Type="http://schemas.openxmlformats.org/officeDocument/2006/relationships/notesSlide" Target="../notesSlides/notesSlide33.xml"/><Relationship Id="rId7" Type="http://schemas.openxmlformats.org/officeDocument/2006/relationships/hyperlink" Target="https://docs.microsoft.com/en-us/dotnet/core/porting/upgrade-assistant-overview" TargetMode="External"/><Relationship Id="rId2" Type="http://schemas.openxmlformats.org/officeDocument/2006/relationships/slideLayout" Target="../slideLayouts/slideLayout415.xml"/><Relationship Id="rId1" Type="http://schemas.openxmlformats.org/officeDocument/2006/relationships/tags" Target="../tags/tag5.xml"/><Relationship Id="rId6" Type="http://schemas.openxmlformats.org/officeDocument/2006/relationships/hyperlink" Target="../.Net%20App%20Migration%20Pitch%20Deck/azure.com/AMP" TargetMode="External"/><Relationship Id="rId5" Type="http://schemas.openxmlformats.org/officeDocument/2006/relationships/hyperlink" Target="https://docs.microsoft.com/en-us/dotnet/azure/" TargetMode="External"/><Relationship Id="rId4" Type="http://schemas.openxmlformats.org/officeDocument/2006/relationships/hyperlink" Target="https://techcommunity.microsoft.com/t5/microsoft-data-migration/an-end-to-end-process-for-lifting-and-shifting-your-applications/ba-p/924874"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4.xml"/><Relationship Id="rId1" Type="http://schemas.openxmlformats.org/officeDocument/2006/relationships/slideLayout" Target="../slideLayouts/slideLayout419.xml"/></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5.xml"/><Relationship Id="rId1" Type="http://schemas.openxmlformats.org/officeDocument/2006/relationships/slideLayout" Target="../slideLayouts/slideLayout432.xml"/><Relationship Id="rId5" Type="http://schemas.openxmlformats.org/officeDocument/2006/relationships/hyperlink" Target="https://customers.microsoft.com/en-us/story/842162-allscripts-partner-professional-services-azure-app-service" TargetMode="External"/><Relationship Id="rId4" Type="http://schemas.openxmlformats.org/officeDocument/2006/relationships/image" Target="../media/image134.png"/></Relationships>
</file>

<file path=ppt/slides/_rels/slide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170.xml"/></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431.xml"/><Relationship Id="rId5" Type="http://schemas.openxmlformats.org/officeDocument/2006/relationships/hyperlink" Target="https://customers.microsoft.com/story/726302-stackify" TargetMode="External"/><Relationship Id="rId4" Type="http://schemas.openxmlformats.org/officeDocument/2006/relationships/image" Target="../media/image136.jpe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430.xml"/><Relationship Id="rId5" Type="http://schemas.openxmlformats.org/officeDocument/2006/relationships/hyperlink" Target="https://customers.microsoft.com/en-us/story/787157-chipotle-retailers-azure" TargetMode="External"/><Relationship Id="rId4" Type="http://schemas.openxmlformats.org/officeDocument/2006/relationships/image" Target="../media/image138.jpeg"/></Relationships>
</file>

<file path=ppt/slides/_rels/slide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429.xml"/><Relationship Id="rId6" Type="http://schemas.openxmlformats.org/officeDocument/2006/relationships/hyperlink" Target="https://customers.microsoft.com/en-us/story/786162-episerver-partner-professional-services-azure" TargetMode="External"/><Relationship Id="rId5" Type="http://schemas.openxmlformats.org/officeDocument/2006/relationships/image" Target="../media/image140.jpeg"/><Relationship Id="rId4" Type="http://schemas.openxmlformats.org/officeDocument/2006/relationships/hyperlink" Target="https://www.na-kd.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39.xml"/><Relationship Id="rId1" Type="http://schemas.openxmlformats.org/officeDocument/2006/relationships/slideLayout" Target="../slideLayouts/slideLayout379.xml"/><Relationship Id="rId5" Type="http://schemas.openxmlformats.org/officeDocument/2006/relationships/hyperlink" Target="https://customers.microsoft.com/en-us/story/1350589317331631326-east-west-bank-builds-a-modern-platform-on-azure-to-win-new-mobile-customers" TargetMode="External"/><Relationship Id="rId4" Type="http://schemas.openxmlformats.org/officeDocument/2006/relationships/image" Target="../media/image142.png"/></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5.xml"/></Relationships>
</file>

<file path=ppt/slides/_rels/slide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6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5.xml"/><Relationship Id="rId1" Type="http://schemas.openxmlformats.org/officeDocument/2006/relationships/slideLayout" Target="../slideLayouts/slideLayout346.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migrate/tutorial-app-containerization-aspnet-kubernetes" TargetMode="External"/><Relationship Id="rId2" Type="http://schemas.openxmlformats.org/officeDocument/2006/relationships/notesSlide" Target="../notesSlides/notesSlide46.xml"/><Relationship Id="rId1" Type="http://schemas.openxmlformats.org/officeDocument/2006/relationships/slideLayout" Target="../slideLayouts/slideLayout347.xml"/><Relationship Id="rId5" Type="http://schemas.openxmlformats.org/officeDocument/2006/relationships/image" Target="../media/image144.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virtualization/windowscontainers/wac-tooling/wac-acr" TargetMode="External"/><Relationship Id="rId2" Type="http://schemas.openxmlformats.org/officeDocument/2006/relationships/notesSlide" Target="../notesSlides/notesSlide47.xml"/><Relationship Id="rId1" Type="http://schemas.openxmlformats.org/officeDocument/2006/relationships/slideLayout" Target="../slideLayouts/slideLayout348.xml"/><Relationship Id="rId5" Type="http://schemas.openxmlformats.org/officeDocument/2006/relationships/image" Target="../media/image145.png"/><Relationship Id="rId4" Type="http://schemas.openxmlformats.org/officeDocument/2006/relationships/image" Target="../media/image121.png"/></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notesSlide" Target="../notesSlides/notesSlide48.xml"/><Relationship Id="rId1" Type="http://schemas.openxmlformats.org/officeDocument/2006/relationships/slideLayout" Target="../slideLayouts/slideLayout428.xml"/><Relationship Id="rId6" Type="http://schemas.openxmlformats.org/officeDocument/2006/relationships/slide" Target="slide12.xml"/><Relationship Id="rId5" Type="http://schemas.openxmlformats.org/officeDocument/2006/relationships/hyperlink" Target="https://github.com/features/actions" TargetMode="External"/><Relationship Id="rId4" Type="http://schemas.openxmlformats.org/officeDocument/2006/relationships/hyperlink" Target="https://azure.microsoft.com/mediahandler/files/resourcefiles/forrester-tei-azure-serverless/The%20TEI%20of%20Azure%20Serverless%20Platform.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azure/sql-database/sql-database-automatic-tuning" TargetMode="External"/><Relationship Id="rId7" Type="http://schemas.openxmlformats.org/officeDocument/2006/relationships/slide" Target="slide12.xml"/><Relationship Id="rId2" Type="http://schemas.openxmlformats.org/officeDocument/2006/relationships/notesSlide" Target="../notesSlides/notesSlide49.xml"/><Relationship Id="rId1" Type="http://schemas.openxmlformats.org/officeDocument/2006/relationships/slideLayout" Target="../slideLayouts/slideLayout427.xml"/><Relationship Id="rId6" Type="http://schemas.openxmlformats.org/officeDocument/2006/relationships/hyperlink" Target="https://docs.microsoft.com/en-us/azure/advisor/advisor-cost-recommendations" TargetMode="External"/><Relationship Id="rId5" Type="http://schemas.openxmlformats.org/officeDocument/2006/relationships/hyperlink" Target="https://docs.microsoft.com/en-us/azure/azure-monitor/learn/quick-monitor-portal" TargetMode="External"/><Relationship Id="rId4" Type="http://schemas.openxmlformats.org/officeDocument/2006/relationships/hyperlink" Target="https://docs.microsoft.com/en-us/sql/relational-databases/performance/intelligent-query-processing?view=sql-server-ver15"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zure.microsoft.com/mediahandler/files/resourcefiles/forrester-tei-azure-serverless/The%20TEI%20of%20Azure%20Serverless%20Platform.pdf" TargetMode="External"/><Relationship Id="rId2" Type="http://schemas.openxmlformats.org/officeDocument/2006/relationships/notesSlide" Target="../notesSlides/notesSlide50.xml"/><Relationship Id="rId1" Type="http://schemas.openxmlformats.org/officeDocument/2006/relationships/slideLayout" Target="../slideLayouts/slideLayout426.xml"/><Relationship Id="rId5" Type="http://schemas.openxmlformats.org/officeDocument/2006/relationships/slide" Target="slide12.xml"/><Relationship Id="rId4" Type="http://schemas.openxmlformats.org/officeDocument/2006/relationships/hyperlink" Target="https://docs.microsoft.com/en-us/azure/app-service/deploy-staging-slot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azure/azure-monitor/platform/autoscale-get-started" TargetMode="External"/><Relationship Id="rId2" Type="http://schemas.openxmlformats.org/officeDocument/2006/relationships/notesSlide" Target="../notesSlides/notesSlide51.xml"/><Relationship Id="rId1" Type="http://schemas.openxmlformats.org/officeDocument/2006/relationships/slideLayout" Target="../slideLayouts/slideLayout425.xml"/><Relationship Id="rId5" Type="http://schemas.openxmlformats.org/officeDocument/2006/relationships/slide" Target="slide19.xml"/><Relationship Id="rId4" Type="http://schemas.openxmlformats.org/officeDocument/2006/relationships/hyperlink" Target="https://docs.microsoft.com/azure/app-service/deploy-best-practices#use-deployment-slot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spnet/core/fundamentals/logging/?view=aspnetcore-3.1" TargetMode="External"/><Relationship Id="rId2" Type="http://schemas.openxmlformats.org/officeDocument/2006/relationships/notesSlide" Target="../notesSlides/notesSlide52.xml"/><Relationship Id="rId1" Type="http://schemas.openxmlformats.org/officeDocument/2006/relationships/slideLayout" Target="../slideLayouts/slideLayout424.xml"/><Relationship Id="rId5" Type="http://schemas.openxmlformats.org/officeDocument/2006/relationships/slide" Target="slide19.xml"/><Relationship Id="rId4" Type="http://schemas.openxmlformats.org/officeDocument/2006/relationships/hyperlink" Target="https://docs.microsoft.com/en-us/azure/app-service/webjobs-create"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docs.microsoft.com/en-us/azure/security/fundamentals/threat-detection#advanced-threat-detection-features-other-azure-services" TargetMode="External"/><Relationship Id="rId13" Type="http://schemas.openxmlformats.org/officeDocument/2006/relationships/slide" Target="slide19.xml"/><Relationship Id="rId3" Type="http://schemas.openxmlformats.org/officeDocument/2006/relationships/hyperlink" Target="https://azure.microsoft.com/en-us/features/autoscale/" TargetMode="External"/><Relationship Id="rId7" Type="http://schemas.openxmlformats.org/officeDocument/2006/relationships/hyperlink" Target="https://azure.microsoft.com/en-us/services/security-center/" TargetMode="External"/><Relationship Id="rId12" Type="http://schemas.openxmlformats.org/officeDocument/2006/relationships/hyperlink" Target="https://azure.microsoft.com/en-us/overview/trusted-cloud/compliance/" TargetMode="External"/><Relationship Id="rId2" Type="http://schemas.openxmlformats.org/officeDocument/2006/relationships/notesSlide" Target="../notesSlides/notesSlide53.xml"/><Relationship Id="rId1" Type="http://schemas.openxmlformats.org/officeDocument/2006/relationships/slideLayout" Target="../slideLayouts/slideLayout423.xml"/><Relationship Id="rId6" Type="http://schemas.openxmlformats.org/officeDocument/2006/relationships/hyperlink" Target="https://docs.microsoft.com/en-us/azure/web-application-firewall/afds/afds-overview" TargetMode="External"/><Relationship Id="rId11" Type="http://schemas.openxmlformats.org/officeDocument/2006/relationships/hyperlink" Target="https://azure.microsoft.com/en-us/overview/security/" TargetMode="External"/><Relationship Id="rId5" Type="http://schemas.openxmlformats.org/officeDocument/2006/relationships/hyperlink" Target="https://azure.microsoft.com/en-us/services/cdn/" TargetMode="External"/><Relationship Id="rId10" Type="http://schemas.openxmlformats.org/officeDocument/2006/relationships/hyperlink" Target="https://docs.microsoft.com/en-us/azure/azure-sql/database/security-overview" TargetMode="External"/><Relationship Id="rId4" Type="http://schemas.openxmlformats.org/officeDocument/2006/relationships/hyperlink" Target="https://azure.microsoft.com/en-us/services/frontdoor/" TargetMode="External"/><Relationship Id="rId9" Type="http://schemas.openxmlformats.org/officeDocument/2006/relationships/hyperlink" Target="https://docs.microsoft.com/en-us/azure/azure-sql/database/sql-vulnerability-assessment"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visualstudio/debugger/remote-debugging-azure?view=vs-2019" TargetMode="External"/><Relationship Id="rId7" Type="http://schemas.openxmlformats.org/officeDocument/2006/relationships/slide" Target="slide23.xml"/><Relationship Id="rId2" Type="http://schemas.openxmlformats.org/officeDocument/2006/relationships/notesSlide" Target="../notesSlides/notesSlide54.xml"/><Relationship Id="rId1" Type="http://schemas.openxmlformats.org/officeDocument/2006/relationships/slideLayout" Target="../slideLayouts/slideLayout422.xml"/><Relationship Id="rId6" Type="http://schemas.openxmlformats.org/officeDocument/2006/relationships/hyperlink" Target="https://docs.microsoft.com/en-US/visualstudio/deployment/quickstart-deploy-to-azure?view=vs-2019" TargetMode="External"/><Relationship Id="rId5" Type="http://schemas.openxmlformats.org/officeDocument/2006/relationships/hyperlink" Target="https://docs.microsoft.com/en-us/azure/app-service/deploy-github-actions" TargetMode="External"/><Relationship Id="rId4" Type="http://schemas.openxmlformats.org/officeDocument/2006/relationships/hyperlink" Target="https://docs.microsoft.com/en-us/visualstudio/debugger/debug-live-azure-applications?view=vs-2019"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9.png"/><Relationship Id="rId18" Type="http://schemas.openxmlformats.org/officeDocument/2006/relationships/hyperlink" Target="https://en.wikiversity.org/wiki/Python_Concepts" TargetMode="External"/><Relationship Id="rId3" Type="http://schemas.openxmlformats.org/officeDocument/2006/relationships/image" Target="../media/image82.png"/><Relationship Id="rId21" Type="http://schemas.microsoft.com/office/2007/relationships/hdphoto" Target="../media/hdphoto3.wdp"/><Relationship Id="rId7" Type="http://schemas.openxmlformats.org/officeDocument/2006/relationships/hyperlink" Target="https://aka.ms/AMPAS" TargetMode="External"/><Relationship Id="rId12" Type="http://schemas.microsoft.com/office/2007/relationships/hdphoto" Target="../media/hdphoto2.wdp"/><Relationship Id="rId17" Type="http://schemas.openxmlformats.org/officeDocument/2006/relationships/image" Target="../media/image92.png"/><Relationship Id="rId2" Type="http://schemas.openxmlformats.org/officeDocument/2006/relationships/notesSlide" Target="../notesSlides/notesSlide4.xml"/><Relationship Id="rId16" Type="http://schemas.openxmlformats.org/officeDocument/2006/relationships/image" Target="../media/image91.png"/><Relationship Id="rId20" Type="http://schemas.openxmlformats.org/officeDocument/2006/relationships/image" Target="../media/image94.png"/><Relationship Id="rId1" Type="http://schemas.openxmlformats.org/officeDocument/2006/relationships/slideLayout" Target="../slideLayouts/slideLayout157.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svg"/><Relationship Id="rId15" Type="http://schemas.openxmlformats.org/officeDocument/2006/relationships/hyperlink" Target="https://aka.ms/SiemensCustomerStory" TargetMode="External"/><Relationship Id="rId23" Type="http://schemas.openxmlformats.org/officeDocument/2006/relationships/hyperlink" Target="https://customers.microsoft.com/en-us/story/754838-premera-blue-cross-health-payor-azure" TargetMode="External"/><Relationship Id="rId10" Type="http://schemas.openxmlformats.org/officeDocument/2006/relationships/image" Target="../media/image87.png"/><Relationship Id="rId19" Type="http://schemas.openxmlformats.org/officeDocument/2006/relationships/image" Target="../media/image93.png"/><Relationship Id="rId4" Type="http://schemas.openxmlformats.org/officeDocument/2006/relationships/image" Target="../media/image83.png"/><Relationship Id="rId9" Type="http://schemas.openxmlformats.org/officeDocument/2006/relationships/hyperlink" Target="https://aka.ms/dotnet-upgrade-assistant-episerver" TargetMode="External"/><Relationship Id="rId14" Type="http://schemas.openxmlformats.org/officeDocument/2006/relationships/image" Target="../media/image90.png"/><Relationship Id="rId22" Type="http://schemas.openxmlformats.org/officeDocument/2006/relationships/image" Target="../media/image95.png"/></Relationships>
</file>

<file path=ppt/slides/_rels/slide60.xml.rels><?xml version="1.0" encoding="UTF-8" standalone="yes"?>
<Relationships xmlns="http://schemas.openxmlformats.org/package/2006/relationships"><Relationship Id="rId3" Type="http://schemas.openxmlformats.org/officeDocument/2006/relationships/hyperlink" Target="https://azure.microsoft.com/en-us/services/api-management/#security" TargetMode="External"/><Relationship Id="rId2" Type="http://schemas.openxmlformats.org/officeDocument/2006/relationships/notesSlide" Target="../notesSlides/notesSlide55.xml"/><Relationship Id="rId1" Type="http://schemas.openxmlformats.org/officeDocument/2006/relationships/slideLayout" Target="../slideLayouts/slideLayout421.xml"/><Relationship Id="rId4" Type="http://schemas.openxmlformats.org/officeDocument/2006/relationships/slide" Target="slide2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app-service/app-service-security-controls" TargetMode="External"/><Relationship Id="rId2" Type="http://schemas.openxmlformats.org/officeDocument/2006/relationships/notesSlide" Target="../notesSlides/notesSlide56.xml"/><Relationship Id="rId1" Type="http://schemas.openxmlformats.org/officeDocument/2006/relationships/slideLayout" Target="../slideLayouts/slideLayout420.xml"/><Relationship Id="rId6" Type="http://schemas.openxmlformats.org/officeDocument/2006/relationships/slide" Target="slide23.xml"/><Relationship Id="rId5" Type="http://schemas.openxmlformats.org/officeDocument/2006/relationships/hyperlink" Target="https://docs.microsoft.com/en-us/azure/key-vault/general/tutorial-net-create-vault-azure-web-app" TargetMode="External"/><Relationship Id="rId4" Type="http://schemas.openxmlformats.org/officeDocument/2006/relationships/hyperlink" Target="https://docs.microsoft.com/en-us/azure/app-service/overview-authentication-authorizati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7.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9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3B66FAC-501B-5A4F-93AE-EF252C33A38E}"/>
              </a:ext>
            </a:extLst>
          </p:cNvPr>
          <p:cNvSpPr txBox="1">
            <a:spLocks noGrp="1"/>
          </p:cNvSpPr>
          <p:nvPr>
            <p:ph type="title" idx="4294967295"/>
          </p:nvPr>
        </p:nvSpPr>
        <p:spPr>
          <a:xfrm>
            <a:off x="564022" y="3066750"/>
            <a:ext cx="6698083" cy="917918"/>
          </a:xfrm>
          <a:prstGeom prst="rect">
            <a:avLst/>
          </a:prstGeom>
          <a:noFill/>
          <a:ln>
            <a:noFill/>
            <a:prstDash/>
          </a:ln>
          <a:effectLst/>
        </p:spPr>
        <p:txBody>
          <a:bodyPr rot="0" spcFirstLastPara="0" vertOverflow="overflow" horzOverflow="overflow" vert="horz" wrap="square" lIns="0" tIns="70841" rIns="0" bIns="0" numCol="1" spcCol="0" rtlCol="0" fromWordArt="0" anchor="t" anchorCtr="0" forceAA="0" compatLnSpc="1">
            <a:prstTxWarp prst="textNoShape">
              <a:avLst/>
            </a:prstTxWarp>
            <a:spAutoFit/>
          </a:bodyPr>
          <a:lstStyle/>
          <a:p>
            <a:pPr marL="7620" marR="2540" defTabSz="277200">
              <a:lnSpc>
                <a:spcPts val="3335"/>
              </a:lnSpc>
              <a:spcBef>
                <a:spcPts val="557"/>
              </a:spcBef>
              <a:defRPr/>
            </a:pPr>
            <a:r>
              <a:rPr kumimoji="0" lang="en-US" sz="3150" b="0" i="0" u="none" strike="noStrike" kern="1200" cap="none" spc="-39" normalizeH="0" baseline="0" noProof="0" dirty="0">
                <a:ln>
                  <a:noFill/>
                </a:ln>
                <a:solidFill>
                  <a:srgbClr val="FFFFFF"/>
                </a:solidFill>
                <a:effectLst/>
                <a:uLnTx/>
                <a:uFillTx/>
                <a:latin typeface="Segoe UI"/>
                <a:ea typeface="+mn-ea"/>
                <a:cs typeface="Segoe UI"/>
              </a:rPr>
              <a:t>Microsoft</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Azure </a:t>
            </a:r>
            <a:r>
              <a:rPr kumimoji="0" lang="en-US" sz="3150" b="0" i="0" u="none" strike="noStrike" kern="1200" cap="none" spc="-42" normalizeH="0" baseline="0" noProof="0" dirty="0">
                <a:ln>
                  <a:noFill/>
                </a:ln>
                <a:solidFill>
                  <a:srgbClr val="FFFFFF"/>
                </a:solidFill>
                <a:effectLst/>
                <a:uLnTx/>
                <a:uFillTx/>
                <a:latin typeface="Segoe UI"/>
                <a:ea typeface="+mn-ea"/>
                <a:cs typeface="Segoe UI"/>
              </a:rPr>
              <a:t>Immersion</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t>
            </a:r>
            <a:r>
              <a:rPr lang="en-US" sz="3150" spc="-45">
                <a:solidFill>
                  <a:srgbClr val="FFFFFF"/>
                </a:solidFill>
                <a:latin typeface="Segoe UI"/>
                <a:ea typeface="+mn-ea"/>
                <a:cs typeface="Segoe UI"/>
              </a:rPr>
              <a:t>Workshop: </a:t>
            </a:r>
            <a:r>
              <a:rPr lang="en-US" sz="3150" spc="-39">
                <a:solidFill>
                  <a:srgbClr val="FFFFFF"/>
                </a:solidFill>
                <a:latin typeface="Segoe UI"/>
                <a:ea typeface="+mn-ea"/>
                <a:cs typeface="Segoe UI"/>
              </a:rPr>
              <a:t>.NET App Modernization </a:t>
            </a:r>
          </a:p>
        </p:txBody>
      </p:sp>
      <p:sp>
        <p:nvSpPr>
          <p:cNvPr id="5" name="object 3">
            <a:extLst>
              <a:ext uri="{FF2B5EF4-FFF2-40B4-BE49-F238E27FC236}">
                <a16:creationId xmlns:a16="http://schemas.microsoft.com/office/drawing/2014/main" id="{D7423CBA-B630-C946-AF2B-8460F73891E4}"/>
              </a:ext>
            </a:extLst>
          </p:cNvPr>
          <p:cNvSpPr txBox="1"/>
          <p:nvPr/>
        </p:nvSpPr>
        <p:spPr>
          <a:xfrm>
            <a:off x="564023" y="4685790"/>
            <a:ext cx="5283114" cy="218554"/>
          </a:xfrm>
          <a:prstGeom prst="rect">
            <a:avLst/>
          </a:prstGeom>
        </p:spPr>
        <p:txBody>
          <a:bodyPr vert="horz" wrap="square" lIns="0" tIns="3080" rIns="0" bIns="0" rtlCol="0">
            <a:spAutoFit/>
          </a:bodyPr>
          <a:lstStyle/>
          <a:p>
            <a:pPr marL="0" marR="0" lvl="0" indent="0" algn="l" defTabSz="911939" rtl="0" eaLnBrk="1" fontAlgn="auto" latinLnBrk="0" hangingPunct="1">
              <a:lnSpc>
                <a:spcPct val="100000"/>
              </a:lnSpc>
              <a:spcBef>
                <a:spcPts val="998"/>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mn-cs"/>
              </a:rPr>
              <a:t>Unlock cost savings and innovation with Azure and .NET Core</a:t>
            </a:r>
          </a:p>
        </p:txBody>
      </p:sp>
      <p:grpSp>
        <p:nvGrpSpPr>
          <p:cNvPr id="6" name="object 4">
            <a:extLst>
              <a:ext uri="{FF2B5EF4-FFF2-40B4-BE49-F238E27FC236}">
                <a16:creationId xmlns:a16="http://schemas.microsoft.com/office/drawing/2014/main" id="{299A7515-D40E-8340-800F-C0AC767FC6D2}"/>
              </a:ext>
              <a:ext uri="{C183D7F6-B498-43B3-948B-1728B52AA6E4}">
                <adec:decorative xmlns:adec="http://schemas.microsoft.com/office/drawing/2017/decorative" val="1"/>
              </a:ext>
            </a:extLst>
          </p:cNvPr>
          <p:cNvGrpSpPr/>
          <p:nvPr/>
        </p:nvGrpSpPr>
        <p:grpSpPr>
          <a:xfrm>
            <a:off x="584987" y="298564"/>
            <a:ext cx="1132316" cy="242172"/>
            <a:chOff x="964293" y="492424"/>
            <a:chExt cx="1867535" cy="399415"/>
          </a:xfrm>
        </p:grpSpPr>
        <p:sp>
          <p:nvSpPr>
            <p:cNvPr id="7" name="object 5">
              <a:extLst>
                <a:ext uri="{FF2B5EF4-FFF2-40B4-BE49-F238E27FC236}">
                  <a16:creationId xmlns:a16="http://schemas.microsoft.com/office/drawing/2014/main" id="{29DACA89-7A69-8348-93E2-71554AE8E706}"/>
                </a:ext>
              </a:extLst>
            </p:cNvPr>
            <p:cNvSpPr/>
            <p:nvPr/>
          </p:nvSpPr>
          <p:spPr>
            <a:xfrm>
              <a:off x="1481836" y="554371"/>
              <a:ext cx="1350010" cy="260985"/>
            </a:xfrm>
            <a:custGeom>
              <a:avLst/>
              <a:gdLst/>
              <a:ahLst/>
              <a:cxnLst/>
              <a:rect l="l" t="t" r="r" b="b"/>
              <a:pathLst>
                <a:path w="1350010" h="260984">
                  <a:moveTo>
                    <a:pt x="59445" y="17653"/>
                  </a:moveTo>
                  <a:lnTo>
                    <a:pt x="0" y="17653"/>
                  </a:lnTo>
                  <a:lnTo>
                    <a:pt x="0" y="256528"/>
                  </a:lnTo>
                  <a:lnTo>
                    <a:pt x="38298" y="256528"/>
                  </a:lnTo>
                  <a:lnTo>
                    <a:pt x="38298" y="69296"/>
                  </a:lnTo>
                  <a:lnTo>
                    <a:pt x="79465" y="69296"/>
                  </a:lnTo>
                  <a:lnTo>
                    <a:pt x="59445" y="17653"/>
                  </a:lnTo>
                  <a:close/>
                </a:path>
                <a:path w="1350010" h="260984">
                  <a:moveTo>
                    <a:pt x="79465" y="69296"/>
                  </a:moveTo>
                  <a:lnTo>
                    <a:pt x="38800" y="69296"/>
                  </a:lnTo>
                  <a:lnTo>
                    <a:pt x="114756" y="256528"/>
                  </a:lnTo>
                  <a:lnTo>
                    <a:pt x="142236" y="256528"/>
                  </a:lnTo>
                  <a:lnTo>
                    <a:pt x="166713" y="194720"/>
                  </a:lnTo>
                  <a:lnTo>
                    <a:pt x="128088" y="194720"/>
                  </a:lnTo>
                  <a:lnTo>
                    <a:pt x="79465" y="69296"/>
                  </a:lnTo>
                  <a:close/>
                </a:path>
                <a:path w="1350010" h="260984">
                  <a:moveTo>
                    <a:pt x="258513" y="69296"/>
                  </a:moveTo>
                  <a:lnTo>
                    <a:pt x="217048" y="69296"/>
                  </a:lnTo>
                  <a:lnTo>
                    <a:pt x="217048" y="256528"/>
                  </a:lnTo>
                  <a:lnTo>
                    <a:pt x="258513" y="256528"/>
                  </a:lnTo>
                  <a:lnTo>
                    <a:pt x="258513" y="69296"/>
                  </a:lnTo>
                  <a:close/>
                </a:path>
                <a:path w="1350010" h="260984">
                  <a:moveTo>
                    <a:pt x="258513" y="17653"/>
                  </a:moveTo>
                  <a:lnTo>
                    <a:pt x="201556" y="17653"/>
                  </a:lnTo>
                  <a:lnTo>
                    <a:pt x="129093" y="194720"/>
                  </a:lnTo>
                  <a:lnTo>
                    <a:pt x="166713" y="194720"/>
                  </a:lnTo>
                  <a:lnTo>
                    <a:pt x="216382" y="69296"/>
                  </a:lnTo>
                  <a:lnTo>
                    <a:pt x="258513" y="69296"/>
                  </a:lnTo>
                  <a:lnTo>
                    <a:pt x="258513" y="17653"/>
                  </a:lnTo>
                  <a:close/>
                </a:path>
                <a:path w="1350010" h="260984">
                  <a:moveTo>
                    <a:pt x="324794" y="12326"/>
                  </a:moveTo>
                  <a:lnTo>
                    <a:pt x="311035" y="12326"/>
                  </a:lnTo>
                  <a:lnTo>
                    <a:pt x="305280" y="14562"/>
                  </a:lnTo>
                  <a:lnTo>
                    <a:pt x="295605" y="23572"/>
                  </a:lnTo>
                  <a:lnTo>
                    <a:pt x="293193" y="29150"/>
                  </a:lnTo>
                  <a:lnTo>
                    <a:pt x="293247" y="42369"/>
                  </a:lnTo>
                  <a:lnTo>
                    <a:pt x="295567" y="47709"/>
                  </a:lnTo>
                  <a:lnTo>
                    <a:pt x="304991" y="56706"/>
                  </a:lnTo>
                  <a:lnTo>
                    <a:pt x="310796" y="58967"/>
                  </a:lnTo>
                  <a:lnTo>
                    <a:pt x="324568" y="58967"/>
                  </a:lnTo>
                  <a:lnTo>
                    <a:pt x="330398" y="56756"/>
                  </a:lnTo>
                  <a:lnTo>
                    <a:pt x="339947" y="47860"/>
                  </a:lnTo>
                  <a:lnTo>
                    <a:pt x="342347" y="42369"/>
                  </a:lnTo>
                  <a:lnTo>
                    <a:pt x="342257" y="29150"/>
                  </a:lnTo>
                  <a:lnTo>
                    <a:pt x="340010" y="23848"/>
                  </a:lnTo>
                  <a:lnTo>
                    <a:pt x="330687" y="14625"/>
                  </a:lnTo>
                  <a:lnTo>
                    <a:pt x="324794" y="12326"/>
                  </a:lnTo>
                  <a:close/>
                </a:path>
                <a:path w="1350010" h="260984">
                  <a:moveTo>
                    <a:pt x="337673" y="85291"/>
                  </a:moveTo>
                  <a:lnTo>
                    <a:pt x="297377" y="85291"/>
                  </a:lnTo>
                  <a:lnTo>
                    <a:pt x="297377" y="256528"/>
                  </a:lnTo>
                  <a:lnTo>
                    <a:pt x="337673" y="256528"/>
                  </a:lnTo>
                  <a:lnTo>
                    <a:pt x="337673" y="85291"/>
                  </a:lnTo>
                  <a:close/>
                </a:path>
                <a:path w="1350010" h="260984">
                  <a:moveTo>
                    <a:pt x="465987" y="80956"/>
                  </a:moveTo>
                  <a:lnTo>
                    <a:pt x="458448" y="80956"/>
                  </a:lnTo>
                  <a:lnTo>
                    <a:pt x="437553" y="82625"/>
                  </a:lnTo>
                  <a:lnTo>
                    <a:pt x="389981" y="107695"/>
                  </a:lnTo>
                  <a:lnTo>
                    <a:pt x="367341" y="156000"/>
                  </a:lnTo>
                  <a:lnTo>
                    <a:pt x="365831" y="175747"/>
                  </a:lnTo>
                  <a:lnTo>
                    <a:pt x="367309" y="193487"/>
                  </a:lnTo>
                  <a:lnTo>
                    <a:pt x="389479" y="236788"/>
                  </a:lnTo>
                  <a:lnTo>
                    <a:pt x="432921" y="259193"/>
                  </a:lnTo>
                  <a:lnTo>
                    <a:pt x="450947" y="260687"/>
                  </a:lnTo>
                  <a:lnTo>
                    <a:pt x="458128" y="260510"/>
                  </a:lnTo>
                  <a:lnTo>
                    <a:pt x="499762" y="249529"/>
                  </a:lnTo>
                  <a:lnTo>
                    <a:pt x="499762" y="227201"/>
                  </a:lnTo>
                  <a:lnTo>
                    <a:pt x="459944" y="227201"/>
                  </a:lnTo>
                  <a:lnTo>
                    <a:pt x="448499" y="226296"/>
                  </a:lnTo>
                  <a:lnTo>
                    <a:pt x="415553" y="204745"/>
                  </a:lnTo>
                  <a:lnTo>
                    <a:pt x="407623" y="172241"/>
                  </a:lnTo>
                  <a:lnTo>
                    <a:pt x="408541" y="159755"/>
                  </a:lnTo>
                  <a:lnTo>
                    <a:pt x="430196" y="123645"/>
                  </a:lnTo>
                  <a:lnTo>
                    <a:pt x="460785" y="114920"/>
                  </a:lnTo>
                  <a:lnTo>
                    <a:pt x="499762" y="114920"/>
                  </a:lnTo>
                  <a:lnTo>
                    <a:pt x="499762" y="90619"/>
                  </a:lnTo>
                  <a:lnTo>
                    <a:pt x="495189" y="88055"/>
                  </a:lnTo>
                  <a:lnTo>
                    <a:pt x="489069" y="85806"/>
                  </a:lnTo>
                  <a:lnTo>
                    <a:pt x="473627" y="81936"/>
                  </a:lnTo>
                  <a:lnTo>
                    <a:pt x="465987" y="80956"/>
                  </a:lnTo>
                  <a:close/>
                </a:path>
                <a:path w="1350010" h="260984">
                  <a:moveTo>
                    <a:pt x="499762" y="212047"/>
                  </a:moveTo>
                  <a:lnTo>
                    <a:pt x="493656" y="216596"/>
                  </a:lnTo>
                  <a:lnTo>
                    <a:pt x="486984" y="220265"/>
                  </a:lnTo>
                  <a:lnTo>
                    <a:pt x="472546" y="225819"/>
                  </a:lnTo>
                  <a:lnTo>
                    <a:pt x="465937" y="227201"/>
                  </a:lnTo>
                  <a:lnTo>
                    <a:pt x="499762" y="227201"/>
                  </a:lnTo>
                  <a:lnTo>
                    <a:pt x="499762" y="212047"/>
                  </a:lnTo>
                  <a:close/>
                </a:path>
                <a:path w="1350010" h="260984">
                  <a:moveTo>
                    <a:pt x="499762" y="114920"/>
                  </a:moveTo>
                  <a:lnTo>
                    <a:pt x="467545" y="114920"/>
                  </a:lnTo>
                  <a:lnTo>
                    <a:pt x="474180" y="116176"/>
                  </a:lnTo>
                  <a:lnTo>
                    <a:pt x="487185" y="121164"/>
                  </a:lnTo>
                  <a:lnTo>
                    <a:pt x="493530" y="124708"/>
                  </a:lnTo>
                  <a:lnTo>
                    <a:pt x="499762" y="129256"/>
                  </a:lnTo>
                  <a:lnTo>
                    <a:pt x="499762" y="114920"/>
                  </a:lnTo>
                  <a:close/>
                </a:path>
                <a:path w="1350010" h="260984">
                  <a:moveTo>
                    <a:pt x="570390" y="85291"/>
                  </a:moveTo>
                  <a:lnTo>
                    <a:pt x="530069" y="85291"/>
                  </a:lnTo>
                  <a:lnTo>
                    <a:pt x="530069" y="256528"/>
                  </a:lnTo>
                  <a:lnTo>
                    <a:pt x="570390" y="256528"/>
                  </a:lnTo>
                  <a:lnTo>
                    <a:pt x="570390" y="170080"/>
                  </a:lnTo>
                  <a:lnTo>
                    <a:pt x="571027" y="157928"/>
                  </a:lnTo>
                  <a:lnTo>
                    <a:pt x="592012" y="122225"/>
                  </a:lnTo>
                  <a:lnTo>
                    <a:pt x="605686" y="119104"/>
                  </a:lnTo>
                  <a:lnTo>
                    <a:pt x="629685" y="119104"/>
                  </a:lnTo>
                  <a:lnTo>
                    <a:pt x="629685" y="112256"/>
                  </a:lnTo>
                  <a:lnTo>
                    <a:pt x="570390" y="112256"/>
                  </a:lnTo>
                  <a:lnTo>
                    <a:pt x="570390" y="85291"/>
                  </a:lnTo>
                  <a:close/>
                </a:path>
                <a:path w="1350010" h="260984">
                  <a:moveTo>
                    <a:pt x="629685" y="119104"/>
                  </a:moveTo>
                  <a:lnTo>
                    <a:pt x="611466" y="119104"/>
                  </a:lnTo>
                  <a:lnTo>
                    <a:pt x="616379" y="119795"/>
                  </a:lnTo>
                  <a:lnTo>
                    <a:pt x="624496" y="122572"/>
                  </a:lnTo>
                  <a:lnTo>
                    <a:pt x="627574" y="124042"/>
                  </a:lnTo>
                  <a:lnTo>
                    <a:pt x="629685" y="125600"/>
                  </a:lnTo>
                  <a:lnTo>
                    <a:pt x="629685" y="119104"/>
                  </a:lnTo>
                  <a:close/>
                </a:path>
                <a:path w="1350010" h="260984">
                  <a:moveTo>
                    <a:pt x="617723" y="82451"/>
                  </a:moveTo>
                  <a:lnTo>
                    <a:pt x="614519" y="82451"/>
                  </a:lnTo>
                  <a:lnTo>
                    <a:pt x="606976" y="82946"/>
                  </a:lnTo>
                  <a:lnTo>
                    <a:pt x="574137" y="105650"/>
                  </a:lnTo>
                  <a:lnTo>
                    <a:pt x="571031" y="112256"/>
                  </a:lnTo>
                  <a:lnTo>
                    <a:pt x="629685" y="112256"/>
                  </a:lnTo>
                  <a:lnTo>
                    <a:pt x="629685" y="84776"/>
                  </a:lnTo>
                  <a:lnTo>
                    <a:pt x="627901" y="84123"/>
                  </a:lnTo>
                  <a:lnTo>
                    <a:pt x="625740" y="83557"/>
                  </a:lnTo>
                  <a:lnTo>
                    <a:pt x="620638" y="82678"/>
                  </a:lnTo>
                  <a:lnTo>
                    <a:pt x="617723" y="82451"/>
                  </a:lnTo>
                  <a:close/>
                </a:path>
                <a:path w="1350010" h="260984">
                  <a:moveTo>
                    <a:pt x="722478" y="81283"/>
                  </a:moveTo>
                  <a:lnTo>
                    <a:pt x="684502" y="87485"/>
                  </a:lnTo>
                  <a:lnTo>
                    <a:pt x="645357" y="119620"/>
                  </a:lnTo>
                  <a:lnTo>
                    <a:pt x="631871" y="173410"/>
                  </a:lnTo>
                  <a:lnTo>
                    <a:pt x="633334" y="192572"/>
                  </a:lnTo>
                  <a:lnTo>
                    <a:pt x="655255" y="237291"/>
                  </a:lnTo>
                  <a:lnTo>
                    <a:pt x="699604" y="259224"/>
                  </a:lnTo>
                  <a:lnTo>
                    <a:pt x="718495" y="260687"/>
                  </a:lnTo>
                  <a:lnTo>
                    <a:pt x="738061" y="259148"/>
                  </a:lnTo>
                  <a:lnTo>
                    <a:pt x="755464" y="254528"/>
                  </a:lnTo>
                  <a:lnTo>
                    <a:pt x="770705" y="246825"/>
                  </a:lnTo>
                  <a:lnTo>
                    <a:pt x="783783" y="236034"/>
                  </a:lnTo>
                  <a:lnTo>
                    <a:pt x="790701" y="227201"/>
                  </a:lnTo>
                  <a:lnTo>
                    <a:pt x="720807" y="227201"/>
                  </a:lnTo>
                  <a:lnTo>
                    <a:pt x="710142" y="226316"/>
                  </a:lnTo>
                  <a:lnTo>
                    <a:pt x="676876" y="195732"/>
                  </a:lnTo>
                  <a:lnTo>
                    <a:pt x="673919" y="173410"/>
                  </a:lnTo>
                  <a:lnTo>
                    <a:pt x="673978" y="169741"/>
                  </a:lnTo>
                  <a:lnTo>
                    <a:pt x="686077" y="130010"/>
                  </a:lnTo>
                  <a:lnTo>
                    <a:pt x="720480" y="115271"/>
                  </a:lnTo>
                  <a:lnTo>
                    <a:pt x="792850" y="115271"/>
                  </a:lnTo>
                  <a:lnTo>
                    <a:pt x="785190" y="105194"/>
                  </a:lnTo>
                  <a:lnTo>
                    <a:pt x="772803" y="94731"/>
                  </a:lnTo>
                  <a:lnTo>
                    <a:pt x="758221" y="87259"/>
                  </a:lnTo>
                  <a:lnTo>
                    <a:pt x="741446" y="82777"/>
                  </a:lnTo>
                  <a:lnTo>
                    <a:pt x="722478" y="81283"/>
                  </a:lnTo>
                  <a:close/>
                </a:path>
                <a:path w="1350010" h="260984">
                  <a:moveTo>
                    <a:pt x="792850" y="115271"/>
                  </a:moveTo>
                  <a:lnTo>
                    <a:pt x="720480" y="115271"/>
                  </a:lnTo>
                  <a:lnTo>
                    <a:pt x="730630" y="116150"/>
                  </a:lnTo>
                  <a:lnTo>
                    <a:pt x="739577" y="118788"/>
                  </a:lnTo>
                  <a:lnTo>
                    <a:pt x="765035" y="158091"/>
                  </a:lnTo>
                  <a:lnTo>
                    <a:pt x="765722" y="172078"/>
                  </a:lnTo>
                  <a:lnTo>
                    <a:pt x="765059" y="184129"/>
                  </a:lnTo>
                  <a:lnTo>
                    <a:pt x="747891" y="219239"/>
                  </a:lnTo>
                  <a:lnTo>
                    <a:pt x="720807" y="227201"/>
                  </a:lnTo>
                  <a:lnTo>
                    <a:pt x="790701" y="227201"/>
                  </a:lnTo>
                  <a:lnTo>
                    <a:pt x="794274" y="222640"/>
                  </a:lnTo>
                  <a:lnTo>
                    <a:pt x="801770" y="207128"/>
                  </a:lnTo>
                  <a:lnTo>
                    <a:pt x="806269" y="189496"/>
                  </a:lnTo>
                  <a:lnTo>
                    <a:pt x="807770" y="169741"/>
                  </a:lnTo>
                  <a:lnTo>
                    <a:pt x="806358" y="150462"/>
                  </a:lnTo>
                  <a:lnTo>
                    <a:pt x="802125" y="133279"/>
                  </a:lnTo>
                  <a:lnTo>
                    <a:pt x="795069" y="118190"/>
                  </a:lnTo>
                  <a:lnTo>
                    <a:pt x="792850" y="115271"/>
                  </a:lnTo>
                  <a:close/>
                </a:path>
                <a:path w="1350010" h="260984">
                  <a:moveTo>
                    <a:pt x="826931" y="211884"/>
                  </a:moveTo>
                  <a:lnTo>
                    <a:pt x="826931" y="251514"/>
                  </a:lnTo>
                  <a:lnTo>
                    <a:pt x="832925" y="254191"/>
                  </a:lnTo>
                  <a:lnTo>
                    <a:pt x="840213" y="256390"/>
                  </a:lnTo>
                  <a:lnTo>
                    <a:pt x="857427" y="259832"/>
                  </a:lnTo>
                  <a:lnTo>
                    <a:pt x="865280" y="260687"/>
                  </a:lnTo>
                  <a:lnTo>
                    <a:pt x="872379" y="260687"/>
                  </a:lnTo>
                  <a:lnTo>
                    <a:pt x="912509" y="252444"/>
                  </a:lnTo>
                  <a:lnTo>
                    <a:pt x="936698" y="228533"/>
                  </a:lnTo>
                  <a:lnTo>
                    <a:pt x="866662" y="228533"/>
                  </a:lnTo>
                  <a:lnTo>
                    <a:pt x="859010" y="227038"/>
                  </a:lnTo>
                  <a:lnTo>
                    <a:pt x="850579" y="224035"/>
                  </a:lnTo>
                  <a:lnTo>
                    <a:pt x="844352" y="221587"/>
                  </a:lnTo>
                  <a:lnTo>
                    <a:pt x="838248" y="218698"/>
                  </a:lnTo>
                  <a:lnTo>
                    <a:pt x="832529" y="215513"/>
                  </a:lnTo>
                  <a:lnTo>
                    <a:pt x="826931" y="211884"/>
                  </a:lnTo>
                  <a:close/>
                </a:path>
                <a:path w="1350010" h="260984">
                  <a:moveTo>
                    <a:pt x="899042" y="80956"/>
                  </a:moveTo>
                  <a:lnTo>
                    <a:pt x="893049" y="80956"/>
                  </a:lnTo>
                  <a:lnTo>
                    <a:pt x="879065" y="81889"/>
                  </a:lnTo>
                  <a:lnTo>
                    <a:pt x="837273" y="103829"/>
                  </a:lnTo>
                  <a:lnTo>
                    <a:pt x="826931" y="133930"/>
                  </a:lnTo>
                  <a:lnTo>
                    <a:pt x="827513" y="142525"/>
                  </a:lnTo>
                  <a:lnTo>
                    <a:pt x="848828" y="174651"/>
                  </a:lnTo>
                  <a:lnTo>
                    <a:pt x="876559" y="188208"/>
                  </a:lnTo>
                  <a:lnTo>
                    <a:pt x="883705" y="191626"/>
                  </a:lnTo>
                  <a:lnTo>
                    <a:pt x="889341" y="194823"/>
                  </a:lnTo>
                  <a:lnTo>
                    <a:pt x="893463" y="197799"/>
                  </a:lnTo>
                  <a:lnTo>
                    <a:pt x="897962" y="201631"/>
                  </a:lnTo>
                  <a:lnTo>
                    <a:pt x="900211" y="206318"/>
                  </a:lnTo>
                  <a:lnTo>
                    <a:pt x="900211" y="217890"/>
                  </a:lnTo>
                  <a:lnTo>
                    <a:pt x="898050" y="222150"/>
                  </a:lnTo>
                  <a:lnTo>
                    <a:pt x="889380" y="227264"/>
                  </a:lnTo>
                  <a:lnTo>
                    <a:pt x="882670" y="228533"/>
                  </a:lnTo>
                  <a:lnTo>
                    <a:pt x="936698" y="228533"/>
                  </a:lnTo>
                  <a:lnTo>
                    <a:pt x="940008" y="218746"/>
                  </a:lnTo>
                  <a:lnTo>
                    <a:pt x="941185" y="207210"/>
                  </a:lnTo>
                  <a:lnTo>
                    <a:pt x="940577" y="198950"/>
                  </a:lnTo>
                  <a:lnTo>
                    <a:pt x="918097" y="166505"/>
                  </a:lnTo>
                  <a:lnTo>
                    <a:pt x="888967" y="152663"/>
                  </a:lnTo>
                  <a:lnTo>
                    <a:pt x="882054" y="149400"/>
                  </a:lnTo>
                  <a:lnTo>
                    <a:pt x="876810" y="146459"/>
                  </a:lnTo>
                  <a:lnTo>
                    <a:pt x="873234" y="143844"/>
                  </a:lnTo>
                  <a:lnTo>
                    <a:pt x="869565" y="140565"/>
                  </a:lnTo>
                  <a:lnTo>
                    <a:pt x="867730" y="136029"/>
                  </a:lnTo>
                  <a:lnTo>
                    <a:pt x="867730" y="125034"/>
                  </a:lnTo>
                  <a:lnTo>
                    <a:pt x="869866" y="120926"/>
                  </a:lnTo>
                  <a:lnTo>
                    <a:pt x="878423" y="114920"/>
                  </a:lnTo>
                  <a:lnTo>
                    <a:pt x="884379" y="113424"/>
                  </a:lnTo>
                  <a:lnTo>
                    <a:pt x="931850" y="113424"/>
                  </a:lnTo>
                  <a:lnTo>
                    <a:pt x="931850" y="88118"/>
                  </a:lnTo>
                  <a:lnTo>
                    <a:pt x="926861" y="86007"/>
                  </a:lnTo>
                  <a:lnTo>
                    <a:pt x="920654" y="84286"/>
                  </a:lnTo>
                  <a:lnTo>
                    <a:pt x="905765" y="81622"/>
                  </a:lnTo>
                  <a:lnTo>
                    <a:pt x="899042" y="80956"/>
                  </a:lnTo>
                  <a:close/>
                </a:path>
                <a:path w="1350010" h="260984">
                  <a:moveTo>
                    <a:pt x="931850" y="113424"/>
                  </a:moveTo>
                  <a:lnTo>
                    <a:pt x="899042" y="113424"/>
                  </a:lnTo>
                  <a:lnTo>
                    <a:pt x="906091" y="114719"/>
                  </a:lnTo>
                  <a:lnTo>
                    <a:pt x="920302" y="119820"/>
                  </a:lnTo>
                  <a:lnTo>
                    <a:pt x="926522" y="122873"/>
                  </a:lnTo>
                  <a:lnTo>
                    <a:pt x="931850" y="126429"/>
                  </a:lnTo>
                  <a:lnTo>
                    <a:pt x="931850" y="113424"/>
                  </a:lnTo>
                  <a:close/>
                </a:path>
                <a:path w="1350010" h="260984">
                  <a:moveTo>
                    <a:pt x="1049119" y="81283"/>
                  </a:moveTo>
                  <a:lnTo>
                    <a:pt x="1011143" y="87485"/>
                  </a:lnTo>
                  <a:lnTo>
                    <a:pt x="971996" y="119620"/>
                  </a:lnTo>
                  <a:lnTo>
                    <a:pt x="958500" y="173410"/>
                  </a:lnTo>
                  <a:lnTo>
                    <a:pt x="959965" y="192572"/>
                  </a:lnTo>
                  <a:lnTo>
                    <a:pt x="981921" y="237291"/>
                  </a:lnTo>
                  <a:lnTo>
                    <a:pt x="1026233" y="259224"/>
                  </a:lnTo>
                  <a:lnTo>
                    <a:pt x="1045111" y="260687"/>
                  </a:lnTo>
                  <a:lnTo>
                    <a:pt x="1064692" y="259148"/>
                  </a:lnTo>
                  <a:lnTo>
                    <a:pt x="1082103" y="254528"/>
                  </a:lnTo>
                  <a:lnTo>
                    <a:pt x="1097346" y="246825"/>
                  </a:lnTo>
                  <a:lnTo>
                    <a:pt x="1110424" y="236034"/>
                  </a:lnTo>
                  <a:lnTo>
                    <a:pt x="1117342" y="227201"/>
                  </a:lnTo>
                  <a:lnTo>
                    <a:pt x="1047473" y="227201"/>
                  </a:lnTo>
                  <a:lnTo>
                    <a:pt x="1036794" y="226316"/>
                  </a:lnTo>
                  <a:lnTo>
                    <a:pt x="1003524" y="195732"/>
                  </a:lnTo>
                  <a:lnTo>
                    <a:pt x="1000572" y="173410"/>
                  </a:lnTo>
                  <a:lnTo>
                    <a:pt x="1000631" y="169741"/>
                  </a:lnTo>
                  <a:lnTo>
                    <a:pt x="1012718" y="130010"/>
                  </a:lnTo>
                  <a:lnTo>
                    <a:pt x="1047122" y="115271"/>
                  </a:lnTo>
                  <a:lnTo>
                    <a:pt x="1119490" y="115271"/>
                  </a:lnTo>
                  <a:lnTo>
                    <a:pt x="1111832" y="105194"/>
                  </a:lnTo>
                  <a:lnTo>
                    <a:pt x="1099453" y="94731"/>
                  </a:lnTo>
                  <a:lnTo>
                    <a:pt x="1084876" y="87259"/>
                  </a:lnTo>
                  <a:lnTo>
                    <a:pt x="1068099" y="82777"/>
                  </a:lnTo>
                  <a:lnTo>
                    <a:pt x="1049119" y="81283"/>
                  </a:lnTo>
                  <a:close/>
                </a:path>
                <a:path w="1350010" h="260984">
                  <a:moveTo>
                    <a:pt x="1119490" y="115271"/>
                  </a:moveTo>
                  <a:lnTo>
                    <a:pt x="1047122" y="115271"/>
                  </a:lnTo>
                  <a:lnTo>
                    <a:pt x="1057272" y="116150"/>
                  </a:lnTo>
                  <a:lnTo>
                    <a:pt x="1066219" y="118788"/>
                  </a:lnTo>
                  <a:lnTo>
                    <a:pt x="1091687" y="158091"/>
                  </a:lnTo>
                  <a:lnTo>
                    <a:pt x="1092376" y="172078"/>
                  </a:lnTo>
                  <a:lnTo>
                    <a:pt x="1091714" y="184129"/>
                  </a:lnTo>
                  <a:lnTo>
                    <a:pt x="1074531" y="219239"/>
                  </a:lnTo>
                  <a:lnTo>
                    <a:pt x="1047473" y="227201"/>
                  </a:lnTo>
                  <a:lnTo>
                    <a:pt x="1117342" y="227201"/>
                  </a:lnTo>
                  <a:lnTo>
                    <a:pt x="1120913" y="222640"/>
                  </a:lnTo>
                  <a:lnTo>
                    <a:pt x="1128405" y="207128"/>
                  </a:lnTo>
                  <a:lnTo>
                    <a:pt x="1132900" y="189496"/>
                  </a:lnTo>
                  <a:lnTo>
                    <a:pt x="1134398" y="169741"/>
                  </a:lnTo>
                  <a:lnTo>
                    <a:pt x="1132989" y="150462"/>
                  </a:lnTo>
                  <a:lnTo>
                    <a:pt x="1128760" y="133279"/>
                  </a:lnTo>
                  <a:lnTo>
                    <a:pt x="1121708" y="118190"/>
                  </a:lnTo>
                  <a:lnTo>
                    <a:pt x="1119490" y="115271"/>
                  </a:lnTo>
                  <a:close/>
                </a:path>
                <a:path w="1350010" h="260984">
                  <a:moveTo>
                    <a:pt x="1308638" y="118262"/>
                  </a:moveTo>
                  <a:lnTo>
                    <a:pt x="1268141" y="118262"/>
                  </a:lnTo>
                  <a:lnTo>
                    <a:pt x="1268141" y="206217"/>
                  </a:lnTo>
                  <a:lnTo>
                    <a:pt x="1280882" y="247117"/>
                  </a:lnTo>
                  <a:lnTo>
                    <a:pt x="1319117" y="260687"/>
                  </a:lnTo>
                  <a:lnTo>
                    <a:pt x="1324885" y="260687"/>
                  </a:lnTo>
                  <a:lnTo>
                    <a:pt x="1330753" y="260071"/>
                  </a:lnTo>
                  <a:lnTo>
                    <a:pt x="1342627" y="257634"/>
                  </a:lnTo>
                  <a:lnTo>
                    <a:pt x="1346874" y="256302"/>
                  </a:lnTo>
                  <a:lnTo>
                    <a:pt x="1349437" y="254857"/>
                  </a:lnTo>
                  <a:lnTo>
                    <a:pt x="1349437" y="227201"/>
                  </a:lnTo>
                  <a:lnTo>
                    <a:pt x="1324231" y="227201"/>
                  </a:lnTo>
                  <a:lnTo>
                    <a:pt x="1318200" y="225040"/>
                  </a:lnTo>
                  <a:lnTo>
                    <a:pt x="1310535" y="216382"/>
                  </a:lnTo>
                  <a:lnTo>
                    <a:pt x="1308638" y="208944"/>
                  </a:lnTo>
                  <a:lnTo>
                    <a:pt x="1308638" y="118262"/>
                  </a:lnTo>
                  <a:close/>
                </a:path>
                <a:path w="1350010" h="260984">
                  <a:moveTo>
                    <a:pt x="1208105" y="118262"/>
                  </a:moveTo>
                  <a:lnTo>
                    <a:pt x="1167294" y="118262"/>
                  </a:lnTo>
                  <a:lnTo>
                    <a:pt x="1167294" y="256528"/>
                  </a:lnTo>
                  <a:lnTo>
                    <a:pt x="1208105" y="256528"/>
                  </a:lnTo>
                  <a:lnTo>
                    <a:pt x="1208105" y="118262"/>
                  </a:lnTo>
                  <a:close/>
                </a:path>
                <a:path w="1350010" h="260984">
                  <a:moveTo>
                    <a:pt x="1349437" y="221534"/>
                  </a:moveTo>
                  <a:lnTo>
                    <a:pt x="1346987" y="223117"/>
                  </a:lnTo>
                  <a:lnTo>
                    <a:pt x="1344134" y="224424"/>
                  </a:lnTo>
                  <a:lnTo>
                    <a:pt x="1337576" y="226648"/>
                  </a:lnTo>
                  <a:lnTo>
                    <a:pt x="1334773" y="227201"/>
                  </a:lnTo>
                  <a:lnTo>
                    <a:pt x="1349437" y="227201"/>
                  </a:lnTo>
                  <a:lnTo>
                    <a:pt x="1349437" y="221534"/>
                  </a:lnTo>
                  <a:close/>
                </a:path>
                <a:path w="1350010" h="260984">
                  <a:moveTo>
                    <a:pt x="1349437" y="85291"/>
                  </a:moveTo>
                  <a:lnTo>
                    <a:pt x="1138645" y="85291"/>
                  </a:lnTo>
                  <a:lnTo>
                    <a:pt x="1138645" y="118262"/>
                  </a:lnTo>
                  <a:lnTo>
                    <a:pt x="1349437" y="118262"/>
                  </a:lnTo>
                  <a:lnTo>
                    <a:pt x="1349437" y="85291"/>
                  </a:lnTo>
                  <a:close/>
                </a:path>
                <a:path w="1350010" h="260984">
                  <a:moveTo>
                    <a:pt x="1234818" y="0"/>
                  </a:moveTo>
                  <a:lnTo>
                    <a:pt x="1229943" y="0"/>
                  </a:lnTo>
                  <a:lnTo>
                    <a:pt x="1216814" y="1076"/>
                  </a:lnTo>
                  <a:lnTo>
                    <a:pt x="1177185" y="26469"/>
                  </a:lnTo>
                  <a:lnTo>
                    <a:pt x="1167294" y="61455"/>
                  </a:lnTo>
                  <a:lnTo>
                    <a:pt x="1167294" y="85291"/>
                  </a:lnTo>
                  <a:lnTo>
                    <a:pt x="1208105" y="85291"/>
                  </a:lnTo>
                  <a:lnTo>
                    <a:pt x="1208105" y="54306"/>
                  </a:lnTo>
                  <a:lnTo>
                    <a:pt x="1210379" y="46503"/>
                  </a:lnTo>
                  <a:lnTo>
                    <a:pt x="1219489" y="35961"/>
                  </a:lnTo>
                  <a:lnTo>
                    <a:pt x="1225985" y="33322"/>
                  </a:lnTo>
                  <a:lnTo>
                    <a:pt x="1252912" y="33322"/>
                  </a:lnTo>
                  <a:lnTo>
                    <a:pt x="1252912" y="2990"/>
                  </a:lnTo>
                  <a:lnTo>
                    <a:pt x="1250022" y="1985"/>
                  </a:lnTo>
                  <a:lnTo>
                    <a:pt x="1246692" y="1256"/>
                  </a:lnTo>
                  <a:lnTo>
                    <a:pt x="1239153" y="238"/>
                  </a:lnTo>
                  <a:lnTo>
                    <a:pt x="1234818" y="0"/>
                  </a:lnTo>
                  <a:close/>
                </a:path>
                <a:path w="1350010" h="260984">
                  <a:moveTo>
                    <a:pt x="1308638" y="34491"/>
                  </a:moveTo>
                  <a:lnTo>
                    <a:pt x="1268141" y="46792"/>
                  </a:lnTo>
                  <a:lnTo>
                    <a:pt x="1268141" y="85291"/>
                  </a:lnTo>
                  <a:lnTo>
                    <a:pt x="1308638" y="85291"/>
                  </a:lnTo>
                  <a:lnTo>
                    <a:pt x="1308638" y="34491"/>
                  </a:lnTo>
                  <a:close/>
                </a:path>
                <a:path w="1350010" h="260984">
                  <a:moveTo>
                    <a:pt x="1252912" y="33322"/>
                  </a:moveTo>
                  <a:lnTo>
                    <a:pt x="1238739" y="33322"/>
                  </a:lnTo>
                  <a:lnTo>
                    <a:pt x="1242596" y="33875"/>
                  </a:lnTo>
                  <a:lnTo>
                    <a:pt x="1249243" y="36086"/>
                  </a:lnTo>
                  <a:lnTo>
                    <a:pt x="1251580" y="37029"/>
                  </a:lnTo>
                  <a:lnTo>
                    <a:pt x="1252912" y="37808"/>
                  </a:lnTo>
                  <a:lnTo>
                    <a:pt x="1252912" y="33322"/>
                  </a:lnTo>
                  <a:close/>
                </a:path>
              </a:pathLst>
            </a:custGeom>
            <a:solidFill>
              <a:srgbClr val="73737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6">
              <a:extLst>
                <a:ext uri="{FF2B5EF4-FFF2-40B4-BE49-F238E27FC236}">
                  <a16:creationId xmlns:a16="http://schemas.microsoft.com/office/drawing/2014/main" id="{5A7E24F7-DBF2-4947-8B69-EB76C67F5A72}"/>
                </a:ext>
              </a:extLst>
            </p:cNvPr>
            <p:cNvSpPr/>
            <p:nvPr/>
          </p:nvSpPr>
          <p:spPr>
            <a:xfrm>
              <a:off x="964293"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EF5124"/>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7">
              <a:extLst>
                <a:ext uri="{FF2B5EF4-FFF2-40B4-BE49-F238E27FC236}">
                  <a16:creationId xmlns:a16="http://schemas.microsoft.com/office/drawing/2014/main" id="{E7122758-B995-7D4A-83DE-116514C8E540}"/>
                </a:ext>
              </a:extLst>
            </p:cNvPr>
            <p:cNvSpPr/>
            <p:nvPr/>
          </p:nvSpPr>
          <p:spPr>
            <a:xfrm>
              <a:off x="1173752"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7EBA42"/>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8">
              <a:extLst>
                <a:ext uri="{FF2B5EF4-FFF2-40B4-BE49-F238E27FC236}">
                  <a16:creationId xmlns:a16="http://schemas.microsoft.com/office/drawing/2014/main" id="{E34EFC6F-B379-C64B-AF82-854532B36055}"/>
                </a:ext>
              </a:extLst>
            </p:cNvPr>
            <p:cNvSpPr/>
            <p:nvPr/>
          </p:nvSpPr>
          <p:spPr>
            <a:xfrm>
              <a:off x="964293"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309FDA"/>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9">
              <a:extLst>
                <a:ext uri="{FF2B5EF4-FFF2-40B4-BE49-F238E27FC236}">
                  <a16:creationId xmlns:a16="http://schemas.microsoft.com/office/drawing/2014/main" id="{0E14BFEE-5121-5042-BCEC-49B5407C4700}"/>
                </a:ext>
              </a:extLst>
            </p:cNvPr>
            <p:cNvSpPr/>
            <p:nvPr/>
          </p:nvSpPr>
          <p:spPr>
            <a:xfrm>
              <a:off x="1173752"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FCB81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1986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EA4EC2-D485-48A3-B3E6-28D9DDC39E34}"/>
              </a:ext>
            </a:extLst>
          </p:cNvPr>
          <p:cNvSpPr>
            <a:spLocks noGrp="1"/>
          </p:cNvSpPr>
          <p:nvPr>
            <p:ph type="title"/>
          </p:nvPr>
        </p:nvSpPr>
        <p:spPr/>
        <p:txBody>
          <a:bodyPr/>
          <a:lstStyle/>
          <a:p>
            <a:r>
              <a:rPr lang="en-US" dirty="0"/>
              <a:t>Today’s imperative: balance near term savings with future growth</a:t>
            </a:r>
            <a:endParaRPr lang="en-IN" dirty="0"/>
          </a:p>
        </p:txBody>
      </p:sp>
      <p:sp>
        <p:nvSpPr>
          <p:cNvPr id="3" name="Content Placeholder 2">
            <a:extLst>
              <a:ext uri="{FF2B5EF4-FFF2-40B4-BE49-F238E27FC236}">
                <a16:creationId xmlns:a16="http://schemas.microsoft.com/office/drawing/2014/main" id="{C38B6C14-AAD6-4436-9AFB-8DA0C33C62FA}"/>
              </a:ext>
            </a:extLst>
          </p:cNvPr>
          <p:cNvSpPr>
            <a:spLocks noGrp="1"/>
          </p:cNvSpPr>
          <p:nvPr>
            <p:ph sz="quarter" idx="13"/>
          </p:nvPr>
        </p:nvSpPr>
        <p:spPr>
          <a:xfrm>
            <a:off x="637564" y="1761868"/>
            <a:ext cx="5603693" cy="473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IT leaders must plan for an uncertain future…</a:t>
            </a:r>
          </a:p>
        </p:txBody>
      </p:sp>
      <p:grpSp>
        <p:nvGrpSpPr>
          <p:cNvPr id="105" name="Group 104" descr="&quot;">
            <a:extLst>
              <a:ext uri="{FF2B5EF4-FFF2-40B4-BE49-F238E27FC236}">
                <a16:creationId xmlns:a16="http://schemas.microsoft.com/office/drawing/2014/main" id="{21DA7544-7945-418C-B516-49AEBD751B95}"/>
              </a:ext>
            </a:extLst>
          </p:cNvPr>
          <p:cNvGrpSpPr/>
          <p:nvPr/>
        </p:nvGrpSpPr>
        <p:grpSpPr>
          <a:xfrm>
            <a:off x="509218" y="2158290"/>
            <a:ext cx="467990" cy="467990"/>
            <a:chOff x="509218" y="2158290"/>
            <a:chExt cx="467990" cy="467990"/>
          </a:xfrm>
        </p:grpSpPr>
        <p:sp>
          <p:nvSpPr>
            <p:cNvPr id="106" name="Oval 105">
              <a:extLst>
                <a:ext uri="{FF2B5EF4-FFF2-40B4-BE49-F238E27FC236}">
                  <a16:creationId xmlns:a16="http://schemas.microsoft.com/office/drawing/2014/main" id="{25FB8883-C85B-479E-8213-37E3BE320CF4}"/>
                </a:ext>
                <a:ext uri="{C183D7F6-B498-43B3-948B-1728B52AA6E4}">
                  <adec:decorative xmlns:adec="http://schemas.microsoft.com/office/drawing/2017/decorative" val="1"/>
                </a:ext>
              </a:extLst>
            </p:cNvPr>
            <p:cNvSpPr/>
            <p:nvPr userDrawn="1"/>
          </p:nvSpPr>
          <p:spPr>
            <a:xfrm rot="10800000" flipH="1">
              <a:off x="509218" y="2158290"/>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B7B7646B-51F6-4871-BC72-695B456B76D7}"/>
                </a:ext>
              </a:extLst>
            </p:cNvPr>
            <p:cNvGrpSpPr/>
            <p:nvPr userDrawn="1"/>
          </p:nvGrpSpPr>
          <p:grpSpPr>
            <a:xfrm flipH="1" flipV="1">
              <a:off x="593264" y="2295111"/>
              <a:ext cx="299859" cy="194348"/>
              <a:chOff x="6671875" y="3588151"/>
              <a:chExt cx="327025" cy="239595"/>
            </a:xfrm>
            <a:solidFill>
              <a:schemeClr val="bg1">
                <a:lumMod val="85000"/>
              </a:schemeClr>
            </a:solidFill>
          </p:grpSpPr>
          <p:sp>
            <p:nvSpPr>
              <p:cNvPr id="108" name="Freeform 9">
                <a:extLst>
                  <a:ext uri="{FF2B5EF4-FFF2-40B4-BE49-F238E27FC236}">
                    <a16:creationId xmlns:a16="http://schemas.microsoft.com/office/drawing/2014/main" id="{80DDEA68-A615-41B3-A66F-DBE3E03E1FF4}"/>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A239B577-9E53-45FF-AB8F-151B38D21A0A}"/>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7A4F3B3D-70B4-46C7-A2E7-A919AC5E8094}"/>
              </a:ext>
            </a:extLst>
          </p:cNvPr>
          <p:cNvSpPr>
            <a:spLocks noGrp="1"/>
          </p:cNvSpPr>
          <p:nvPr>
            <p:ph sz="quarter" idx="14"/>
          </p:nvPr>
        </p:nvSpPr>
        <p:spPr>
          <a:xfrm>
            <a:off x="685189" y="2679851"/>
            <a:ext cx="5303016" cy="131334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Executive leaders [in times of recession] turn to “quick wins”, and ad hoc cost cutting. While theses decisions can save money in the short term, they can inhibit the function’s long-term strategy to come out of a tough economic environment.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Gartner</a:t>
            </a:r>
          </a:p>
        </p:txBody>
      </p:sp>
      <p:sp>
        <p:nvSpPr>
          <p:cNvPr id="5" name="Content Placeholder 4">
            <a:extLst>
              <a:ext uri="{FF2B5EF4-FFF2-40B4-BE49-F238E27FC236}">
                <a16:creationId xmlns:a16="http://schemas.microsoft.com/office/drawing/2014/main" id="{471CD390-F63F-4808-8C32-FEADBB344ABC}"/>
              </a:ext>
            </a:extLst>
          </p:cNvPr>
          <p:cNvSpPr>
            <a:spLocks noGrp="1"/>
          </p:cNvSpPr>
          <p:nvPr>
            <p:ph sz="quarter" idx="15"/>
          </p:nvPr>
        </p:nvSpPr>
        <p:spPr>
          <a:xfrm>
            <a:off x="686615" y="4098106"/>
            <a:ext cx="5256346" cy="85601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Enterprise leaders face unprecedented budget pressure […] but that urgency only increases the need to assess all cost decisions strategically.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Gartner </a:t>
            </a:r>
          </a:p>
        </p:txBody>
      </p:sp>
      <p:sp>
        <p:nvSpPr>
          <p:cNvPr id="7" name="Content Placeholder 6">
            <a:extLst>
              <a:ext uri="{FF2B5EF4-FFF2-40B4-BE49-F238E27FC236}">
                <a16:creationId xmlns:a16="http://schemas.microsoft.com/office/drawing/2014/main" id="{F2C27C5D-E415-4456-84E1-186F778F6A87}"/>
              </a:ext>
            </a:extLst>
          </p:cNvPr>
          <p:cNvSpPr>
            <a:spLocks noGrp="1"/>
          </p:cNvSpPr>
          <p:nvPr>
            <p:ph sz="quarter" idx="16"/>
          </p:nvPr>
        </p:nvSpPr>
        <p:spPr>
          <a:xfrm>
            <a:off x="686615" y="5128990"/>
            <a:ext cx="5603693" cy="856016"/>
          </a:xfrm>
        </p:spPr>
        <p:txBody>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550" b="0" i="0" u="none" strike="noStrike" kern="0" cap="none" spc="0" normalizeH="0" baseline="0" noProof="0" dirty="0">
                <a:ln>
                  <a:noFill/>
                </a:ln>
                <a:solidFill>
                  <a:prstClr val="black"/>
                </a:solidFill>
                <a:effectLst/>
                <a:uLnTx/>
                <a:uFillTx/>
                <a:latin typeface="Segoe UI"/>
                <a:ea typeface="+mn-ea"/>
                <a:cs typeface="+mn-cs"/>
              </a:rPr>
              <a:t>While CIOs and their business partners are under intense pressure to cut tech budgets, technology plays a vital role in business survival and success during this recession. </a:t>
            </a:r>
            <a:r>
              <a:rPr kumimoji="0" lang="en-US" sz="1550" b="0" i="1" u="none" strike="noStrike" kern="1200" cap="none" spc="0" normalizeH="0" baseline="0" noProof="0" dirty="0">
                <a:ln>
                  <a:noFill/>
                </a:ln>
                <a:solidFill>
                  <a:prstClr val="black"/>
                </a:solidFill>
                <a:effectLst/>
                <a:uLnTx/>
                <a:uFillTx/>
                <a:latin typeface="Segoe UI Semibold"/>
                <a:ea typeface="+mn-ea"/>
                <a:cs typeface="+mn-cs"/>
              </a:rPr>
              <a:t>Forrester</a:t>
            </a:r>
            <a:endParaRPr kumimoji="0" lang="en-US" sz="1550" b="0" i="0" u="none" strike="noStrike" kern="1200" cap="none" spc="0" normalizeH="0" baseline="0" noProof="0" dirty="0">
              <a:ln>
                <a:noFill/>
              </a:ln>
              <a:solidFill>
                <a:prstClr val="black"/>
              </a:solidFill>
              <a:effectLst/>
              <a:uLnTx/>
              <a:uFillTx/>
              <a:latin typeface="Segoe UI Semibold"/>
              <a:ea typeface="+mn-ea"/>
              <a:cs typeface="+mn-cs"/>
            </a:endParaRPr>
          </a:p>
        </p:txBody>
      </p:sp>
      <p:grpSp>
        <p:nvGrpSpPr>
          <p:cNvPr id="96" name="Group 95" descr="&quot;">
            <a:extLst>
              <a:ext uri="{FF2B5EF4-FFF2-40B4-BE49-F238E27FC236}">
                <a16:creationId xmlns:a16="http://schemas.microsoft.com/office/drawing/2014/main" id="{E1E308CA-BCC5-4E06-BC39-065EC9287C43}"/>
              </a:ext>
            </a:extLst>
          </p:cNvPr>
          <p:cNvGrpSpPr/>
          <p:nvPr/>
        </p:nvGrpSpPr>
        <p:grpSpPr>
          <a:xfrm>
            <a:off x="5630366" y="6103973"/>
            <a:ext cx="467990" cy="467990"/>
            <a:chOff x="6461902" y="5467335"/>
            <a:chExt cx="467990" cy="467990"/>
          </a:xfrm>
        </p:grpSpPr>
        <p:sp>
          <p:nvSpPr>
            <p:cNvPr id="100" name="Oval 99">
              <a:extLst>
                <a:ext uri="{FF2B5EF4-FFF2-40B4-BE49-F238E27FC236}">
                  <a16:creationId xmlns:a16="http://schemas.microsoft.com/office/drawing/2014/main" id="{C91147B9-C141-4577-B1E9-90E95218BCA4}"/>
                </a:ext>
              </a:extLst>
            </p:cNvPr>
            <p:cNvSpPr/>
            <p:nvPr/>
          </p:nvSpPr>
          <p:spPr>
            <a:xfrm>
              <a:off x="6461902" y="5467335"/>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1DE607EC-96BC-4D64-8E2D-C03C53E074C9}"/>
                </a:ext>
              </a:extLst>
            </p:cNvPr>
            <p:cNvGrpSpPr/>
            <p:nvPr/>
          </p:nvGrpSpPr>
          <p:grpSpPr>
            <a:xfrm rot="10800000" flipV="1">
              <a:off x="6545948" y="5604156"/>
              <a:ext cx="299859" cy="194348"/>
              <a:chOff x="6671875" y="3588151"/>
              <a:chExt cx="327025" cy="239595"/>
            </a:xfrm>
            <a:solidFill>
              <a:schemeClr val="bg1">
                <a:lumMod val="85000"/>
              </a:schemeClr>
            </a:solidFill>
          </p:grpSpPr>
          <p:sp>
            <p:nvSpPr>
              <p:cNvPr id="103" name="Freeform 9">
                <a:extLst>
                  <a:ext uri="{FF2B5EF4-FFF2-40B4-BE49-F238E27FC236}">
                    <a16:creationId xmlns:a16="http://schemas.microsoft.com/office/drawing/2014/main" id="{8C52AA68-7E69-47AA-A375-0C02723EC82C}"/>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0">
                <a:extLst>
                  <a:ext uri="{FF2B5EF4-FFF2-40B4-BE49-F238E27FC236}">
                    <a16:creationId xmlns:a16="http://schemas.microsoft.com/office/drawing/2014/main" id="{E7407089-528A-415C-B6BB-FA29D599E2B0}"/>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E5AA2DE6-2649-437C-A707-43AE8022B28B}"/>
              </a:ext>
            </a:extLst>
          </p:cNvPr>
          <p:cNvSpPr>
            <a:spLocks noGrp="1"/>
          </p:cNvSpPr>
          <p:nvPr>
            <p:ph sz="quarter" idx="17"/>
          </p:nvPr>
        </p:nvSpPr>
        <p:spPr>
          <a:xfrm>
            <a:off x="6752791" y="1762339"/>
            <a:ext cx="4276205" cy="53708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078D4"/>
                </a:solidFill>
                <a:effectLst/>
                <a:uLnTx/>
                <a:uFillTx/>
                <a:latin typeface="Segoe UI Semibold"/>
                <a:ea typeface="+mn-ea"/>
                <a:cs typeface="+mn-cs"/>
              </a:rPr>
              <a:t>…while rationalizing near term costs</a:t>
            </a:r>
          </a:p>
        </p:txBody>
      </p:sp>
      <p:grpSp>
        <p:nvGrpSpPr>
          <p:cNvPr id="120" name="Group 119">
            <a:extLst>
              <a:ext uri="{FF2B5EF4-FFF2-40B4-BE49-F238E27FC236}">
                <a16:creationId xmlns:a16="http://schemas.microsoft.com/office/drawing/2014/main" id="{AFDE6A11-F957-435A-920D-3A4E245FA342}"/>
              </a:ext>
              <a:ext uri="{C183D7F6-B498-43B3-948B-1728B52AA6E4}">
                <adec:decorative xmlns:adec="http://schemas.microsoft.com/office/drawing/2017/decorative" val="1"/>
              </a:ext>
            </a:extLst>
          </p:cNvPr>
          <p:cNvGrpSpPr/>
          <p:nvPr/>
        </p:nvGrpSpPr>
        <p:grpSpPr>
          <a:xfrm>
            <a:off x="6662057" y="2425190"/>
            <a:ext cx="484992" cy="484992"/>
            <a:chOff x="7092600" y="1793424"/>
            <a:chExt cx="484992" cy="484992"/>
          </a:xfrm>
        </p:grpSpPr>
        <p:sp>
          <p:nvSpPr>
            <p:cNvPr id="121" name="Oval 120">
              <a:extLst>
                <a:ext uri="{FF2B5EF4-FFF2-40B4-BE49-F238E27FC236}">
                  <a16:creationId xmlns:a16="http://schemas.microsoft.com/office/drawing/2014/main" id="{04BEE847-5B93-4267-9605-5D5B38687919}"/>
                </a:ext>
                <a:ext uri="{C183D7F6-B498-43B3-948B-1728B52AA6E4}">
                  <adec:decorative xmlns:adec="http://schemas.microsoft.com/office/drawing/2017/decorative" val="1"/>
                </a:ext>
              </a:extLst>
            </p:cNvPr>
            <p:cNvSpPr/>
            <p:nvPr/>
          </p:nvSpPr>
          <p:spPr bwMode="auto">
            <a:xfrm flipH="1">
              <a:off x="7092600" y="179342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2" name="Graphic 247" descr="engineer, assistance">
              <a:extLst>
                <a:ext uri="{FF2B5EF4-FFF2-40B4-BE49-F238E27FC236}">
                  <a16:creationId xmlns:a16="http://schemas.microsoft.com/office/drawing/2014/main" id="{78E05D8D-41C1-4338-8918-B9ACD118B7FF}"/>
                </a:ext>
              </a:extLst>
            </p:cNvPr>
            <p:cNvGrpSpPr/>
            <p:nvPr/>
          </p:nvGrpSpPr>
          <p:grpSpPr>
            <a:xfrm>
              <a:off x="7207558" y="1908383"/>
              <a:ext cx="253222" cy="253220"/>
              <a:chOff x="6337562" y="5744951"/>
              <a:chExt cx="435026" cy="435024"/>
            </a:xfrm>
          </p:grpSpPr>
          <p:sp>
            <p:nvSpPr>
              <p:cNvPr id="123" name="Freeform: Shape 122">
                <a:extLst>
                  <a:ext uri="{FF2B5EF4-FFF2-40B4-BE49-F238E27FC236}">
                    <a16:creationId xmlns:a16="http://schemas.microsoft.com/office/drawing/2014/main" id="{C93642BE-37B4-4BAE-B49A-92E97A47EB28}"/>
                  </a:ext>
                  <a:ext uri="{C183D7F6-B498-43B3-948B-1728B52AA6E4}">
                    <adec:decorative xmlns:adec="http://schemas.microsoft.com/office/drawing/2017/decorative" val="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chemeClr val="accent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Shape 123">
                <a:extLst>
                  <a:ext uri="{FF2B5EF4-FFF2-40B4-BE49-F238E27FC236}">
                    <a16:creationId xmlns:a16="http://schemas.microsoft.com/office/drawing/2014/main" id="{F31F77C4-647C-406B-BE46-33B502F890A9}"/>
                  </a:ext>
                  <a:ext uri="{C183D7F6-B498-43B3-948B-1728B52AA6E4}">
                    <adec:decorative xmlns:adec="http://schemas.microsoft.com/office/drawing/2017/decorative" val="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chemeClr val="tx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14111B9E-C872-4D99-A1F7-ECDAC250B3A4}"/>
              </a:ext>
            </a:extLst>
          </p:cNvPr>
          <p:cNvSpPr>
            <a:spLocks noGrp="1"/>
          </p:cNvSpPr>
          <p:nvPr>
            <p:ph sz="quarter" idx="18"/>
          </p:nvPr>
        </p:nvSpPr>
        <p:spPr>
          <a:xfrm>
            <a:off x="7271427" y="2483956"/>
            <a:ext cx="3200836" cy="505599"/>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Shifting compliance requirements</a:t>
            </a:r>
          </a:p>
        </p:txBody>
      </p:sp>
      <p:grpSp>
        <p:nvGrpSpPr>
          <p:cNvPr id="127" name="Group 126">
            <a:extLst>
              <a:ext uri="{FF2B5EF4-FFF2-40B4-BE49-F238E27FC236}">
                <a16:creationId xmlns:a16="http://schemas.microsoft.com/office/drawing/2014/main" id="{E587CCD8-3C10-4FD5-A7B9-89A94111D672}"/>
              </a:ext>
              <a:ext uri="{C183D7F6-B498-43B3-948B-1728B52AA6E4}">
                <adec:decorative xmlns:adec="http://schemas.microsoft.com/office/drawing/2017/decorative" val="1"/>
              </a:ext>
            </a:extLst>
          </p:cNvPr>
          <p:cNvGrpSpPr/>
          <p:nvPr/>
        </p:nvGrpSpPr>
        <p:grpSpPr>
          <a:xfrm>
            <a:off x="6662057" y="3134755"/>
            <a:ext cx="484992" cy="484992"/>
            <a:chOff x="7092600" y="2575289"/>
            <a:chExt cx="484992" cy="484992"/>
          </a:xfrm>
        </p:grpSpPr>
        <p:sp>
          <p:nvSpPr>
            <p:cNvPr id="128" name="Oval 127">
              <a:extLst>
                <a:ext uri="{FF2B5EF4-FFF2-40B4-BE49-F238E27FC236}">
                  <a16:creationId xmlns:a16="http://schemas.microsoft.com/office/drawing/2014/main" id="{A6A77DC7-5B8A-4047-B942-BADC8B97DC15}"/>
                </a:ext>
                <a:ext uri="{C183D7F6-B498-43B3-948B-1728B52AA6E4}">
                  <adec:decorative xmlns:adec="http://schemas.microsoft.com/office/drawing/2017/decorative" val="1"/>
                </a:ext>
              </a:extLst>
            </p:cNvPr>
            <p:cNvSpPr/>
            <p:nvPr/>
          </p:nvSpPr>
          <p:spPr bwMode="auto">
            <a:xfrm>
              <a:off x="7092600" y="2575289"/>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79629E5-BA60-4D19-8EAD-20C25CDD0D56}"/>
                </a:ext>
              </a:extLst>
            </p:cNvPr>
            <p:cNvGrpSpPr/>
            <p:nvPr/>
          </p:nvGrpSpPr>
          <p:grpSpPr>
            <a:xfrm>
              <a:off x="7224589" y="2697588"/>
              <a:ext cx="221014" cy="240416"/>
              <a:chOff x="8145819" y="1720374"/>
              <a:chExt cx="306514" cy="333420"/>
            </a:xfrm>
          </p:grpSpPr>
          <p:sp>
            <p:nvSpPr>
              <p:cNvPr id="130" name="Freeform 5">
                <a:extLst>
                  <a:ext uri="{FF2B5EF4-FFF2-40B4-BE49-F238E27FC236}">
                    <a16:creationId xmlns:a16="http://schemas.microsoft.com/office/drawing/2014/main" id="{1BE8931F-1247-4ABB-9F06-08A547D9D326}"/>
                  </a:ext>
                  <a:ext uri="{C183D7F6-B498-43B3-948B-1728B52AA6E4}">
                    <adec:decorative xmlns:adec="http://schemas.microsoft.com/office/drawing/2017/decorative" val="1"/>
                  </a:ext>
                </a:extLst>
              </p:cNvPr>
              <p:cNvSpPr>
                <a:spLocks/>
              </p:cNvSpPr>
              <p:nvPr/>
            </p:nvSpPr>
            <p:spPr bwMode="auto">
              <a:xfrm>
                <a:off x="8151668" y="1723884"/>
                <a:ext cx="292475" cy="105291"/>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Freeform 6">
                <a:extLst>
                  <a:ext uri="{FF2B5EF4-FFF2-40B4-BE49-F238E27FC236}">
                    <a16:creationId xmlns:a16="http://schemas.microsoft.com/office/drawing/2014/main" id="{D0F8998C-6C75-4BC1-9464-E08EE6961C30}"/>
                  </a:ext>
                  <a:ext uri="{C183D7F6-B498-43B3-948B-1728B52AA6E4}">
                    <adec:decorative xmlns:adec="http://schemas.microsoft.com/office/drawing/2017/decorative" val="1"/>
                  </a:ext>
                </a:extLst>
              </p:cNvPr>
              <p:cNvSpPr>
                <a:spLocks noEditPoints="1"/>
              </p:cNvSpPr>
              <p:nvPr/>
            </p:nvSpPr>
            <p:spPr bwMode="auto">
              <a:xfrm>
                <a:off x="8145819" y="1720374"/>
                <a:ext cx="306514" cy="153256"/>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9" name="Freeform 7">
                <a:extLst>
                  <a:ext uri="{FF2B5EF4-FFF2-40B4-BE49-F238E27FC236}">
                    <a16:creationId xmlns:a16="http://schemas.microsoft.com/office/drawing/2014/main" id="{BBEBF09F-F82A-4254-B94B-0B0A0D916286}"/>
                  </a:ext>
                  <a:ext uri="{C183D7F6-B498-43B3-948B-1728B52AA6E4}">
                    <adec:decorative xmlns:adec="http://schemas.microsoft.com/office/drawing/2017/decorative" val="1"/>
                  </a:ext>
                </a:extLst>
              </p:cNvPr>
              <p:cNvSpPr>
                <a:spLocks/>
              </p:cNvSpPr>
              <p:nvPr/>
            </p:nvSpPr>
            <p:spPr bwMode="auto">
              <a:xfrm>
                <a:off x="8145819" y="1856081"/>
                <a:ext cx="306514" cy="1099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0" name="Freeform 8">
                <a:extLst>
                  <a:ext uri="{FF2B5EF4-FFF2-40B4-BE49-F238E27FC236}">
                    <a16:creationId xmlns:a16="http://schemas.microsoft.com/office/drawing/2014/main" id="{8F17EF08-E168-4C0E-98D0-BF73AB0BC7A6}"/>
                  </a:ext>
                  <a:ext uri="{C183D7F6-B498-43B3-948B-1728B52AA6E4}">
                    <adec:decorative xmlns:adec="http://schemas.microsoft.com/office/drawing/2017/decorative" val="1"/>
                  </a:ext>
                </a:extLst>
              </p:cNvPr>
              <p:cNvSpPr>
                <a:spLocks/>
              </p:cNvSpPr>
              <p:nvPr/>
            </p:nvSpPr>
            <p:spPr bwMode="auto">
              <a:xfrm>
                <a:off x="8145819" y="1948503"/>
                <a:ext cx="306514" cy="105291"/>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sp>
        <p:nvSpPr>
          <p:cNvPr id="11" name="Content Placeholder 10">
            <a:extLst>
              <a:ext uri="{FF2B5EF4-FFF2-40B4-BE49-F238E27FC236}">
                <a16:creationId xmlns:a16="http://schemas.microsoft.com/office/drawing/2014/main" id="{7834F3B2-ACEF-44B1-8EF2-96083DB4A338}"/>
              </a:ext>
            </a:extLst>
          </p:cNvPr>
          <p:cNvSpPr>
            <a:spLocks noGrp="1"/>
          </p:cNvSpPr>
          <p:nvPr>
            <p:ph sz="quarter" idx="19"/>
          </p:nvPr>
        </p:nvSpPr>
        <p:spPr>
          <a:xfrm>
            <a:off x="7270873" y="3192344"/>
            <a:ext cx="2935235" cy="320675"/>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Server overhead management</a:t>
            </a:r>
          </a:p>
        </p:txBody>
      </p:sp>
      <p:grpSp>
        <p:nvGrpSpPr>
          <p:cNvPr id="110" name="Group 109">
            <a:extLst>
              <a:ext uri="{FF2B5EF4-FFF2-40B4-BE49-F238E27FC236}">
                <a16:creationId xmlns:a16="http://schemas.microsoft.com/office/drawing/2014/main" id="{4438BEC9-F083-46BF-AF6F-18561E241303}"/>
              </a:ext>
              <a:ext uri="{C183D7F6-B498-43B3-948B-1728B52AA6E4}">
                <adec:decorative xmlns:adec="http://schemas.microsoft.com/office/drawing/2017/decorative" val="1"/>
              </a:ext>
            </a:extLst>
          </p:cNvPr>
          <p:cNvGrpSpPr/>
          <p:nvPr/>
        </p:nvGrpSpPr>
        <p:grpSpPr>
          <a:xfrm>
            <a:off x="6662057" y="3844320"/>
            <a:ext cx="484992" cy="484992"/>
            <a:chOff x="7092600" y="3357154"/>
            <a:chExt cx="484992" cy="484992"/>
          </a:xfrm>
        </p:grpSpPr>
        <p:sp>
          <p:nvSpPr>
            <p:cNvPr id="111" name="Oval 110">
              <a:extLst>
                <a:ext uri="{FF2B5EF4-FFF2-40B4-BE49-F238E27FC236}">
                  <a16:creationId xmlns:a16="http://schemas.microsoft.com/office/drawing/2014/main" id="{8F66CEB0-BC05-46FF-A522-71FC47189D41}"/>
                </a:ext>
                <a:ext uri="{C183D7F6-B498-43B3-948B-1728B52AA6E4}">
                  <adec:decorative xmlns:adec="http://schemas.microsoft.com/office/drawing/2017/decorative" val="1"/>
                </a:ext>
              </a:extLst>
            </p:cNvPr>
            <p:cNvSpPr/>
            <p:nvPr/>
          </p:nvSpPr>
          <p:spPr bwMode="auto">
            <a:xfrm>
              <a:off x="7092600" y="335715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3D6E1CB-7482-4584-BEFE-D058EDA11257}"/>
                </a:ext>
              </a:extLst>
            </p:cNvPr>
            <p:cNvGrpSpPr/>
            <p:nvPr/>
          </p:nvGrpSpPr>
          <p:grpSpPr>
            <a:xfrm>
              <a:off x="7197947" y="3501444"/>
              <a:ext cx="274297" cy="196411"/>
              <a:chOff x="652038" y="5697603"/>
              <a:chExt cx="925830" cy="662940"/>
            </a:xfrm>
          </p:grpSpPr>
          <p:sp>
            <p:nvSpPr>
              <p:cNvPr id="113" name="Freeform: Shape 112">
                <a:extLst>
                  <a:ext uri="{FF2B5EF4-FFF2-40B4-BE49-F238E27FC236}">
                    <a16:creationId xmlns:a16="http://schemas.microsoft.com/office/drawing/2014/main" id="{E66AE743-E6CF-4B5E-9912-15D60A687B5B}"/>
                  </a:ext>
                  <a:ext uri="{C183D7F6-B498-43B3-948B-1728B52AA6E4}">
                    <adec:decorative xmlns:adec="http://schemas.microsoft.com/office/drawing/2017/decorative" val="1"/>
                  </a:ext>
                </a:extLst>
              </p:cNvPr>
              <p:cNvSpPr/>
              <p:nvPr/>
            </p:nvSpPr>
            <p:spPr>
              <a:xfrm>
                <a:off x="652038" y="5697603"/>
                <a:ext cx="925830" cy="662940"/>
              </a:xfrm>
              <a:custGeom>
                <a:avLst/>
                <a:gdLst>
                  <a:gd name="connsiteX0" fmla="*/ 137160 w 925830"/>
                  <a:gd name="connsiteY0" fmla="*/ 0 h 662940"/>
                  <a:gd name="connsiteX1" fmla="*/ 484823 w 925830"/>
                  <a:gd name="connsiteY1" fmla="*/ 0 h 662940"/>
                  <a:gd name="connsiteX2" fmla="*/ 788670 w 925830"/>
                  <a:gd name="connsiteY2" fmla="*/ 0 h 662940"/>
                  <a:gd name="connsiteX3" fmla="*/ 869633 w 925830"/>
                  <a:gd name="connsiteY3" fmla="*/ 80963 h 662940"/>
                  <a:gd name="connsiteX4" fmla="*/ 869633 w 925830"/>
                  <a:gd name="connsiteY4" fmla="*/ 325755 h 662940"/>
                  <a:gd name="connsiteX5" fmla="*/ 869633 w 925830"/>
                  <a:gd name="connsiteY5" fmla="*/ 413385 h 662940"/>
                  <a:gd name="connsiteX6" fmla="*/ 869633 w 925830"/>
                  <a:gd name="connsiteY6" fmla="*/ 443865 h 662940"/>
                  <a:gd name="connsiteX7" fmla="*/ 869633 w 925830"/>
                  <a:gd name="connsiteY7" fmla="*/ 491490 h 662940"/>
                  <a:gd name="connsiteX8" fmla="*/ 880110 w 925830"/>
                  <a:gd name="connsiteY8" fmla="*/ 520065 h 662940"/>
                  <a:gd name="connsiteX9" fmla="*/ 921068 w 925830"/>
                  <a:gd name="connsiteY9" fmla="*/ 570548 h 662940"/>
                  <a:gd name="connsiteX10" fmla="*/ 925830 w 925830"/>
                  <a:gd name="connsiteY10" fmla="*/ 583883 h 662940"/>
                  <a:gd name="connsiteX11" fmla="*/ 925830 w 925830"/>
                  <a:gd name="connsiteY11" fmla="*/ 607695 h 662940"/>
                  <a:gd name="connsiteX12" fmla="*/ 870585 w 925830"/>
                  <a:gd name="connsiteY12" fmla="*/ 662940 h 662940"/>
                  <a:gd name="connsiteX13" fmla="*/ 55245 w 925830"/>
                  <a:gd name="connsiteY13" fmla="*/ 662940 h 662940"/>
                  <a:gd name="connsiteX14" fmla="*/ 0 w 925830"/>
                  <a:gd name="connsiteY14" fmla="*/ 607695 h 662940"/>
                  <a:gd name="connsiteX15" fmla="*/ 0 w 925830"/>
                  <a:gd name="connsiteY15" fmla="*/ 583883 h 662940"/>
                  <a:gd name="connsiteX16" fmla="*/ 4763 w 925830"/>
                  <a:gd name="connsiteY16" fmla="*/ 570548 h 662940"/>
                  <a:gd name="connsiteX17" fmla="*/ 45720 w 925830"/>
                  <a:gd name="connsiteY17" fmla="*/ 520065 h 662940"/>
                  <a:gd name="connsiteX18" fmla="*/ 56198 w 925830"/>
                  <a:gd name="connsiteY18" fmla="*/ 491490 h 662940"/>
                  <a:gd name="connsiteX19" fmla="*/ 56198 w 925830"/>
                  <a:gd name="connsiteY19" fmla="*/ 431483 h 662940"/>
                  <a:gd name="connsiteX20" fmla="*/ 56198 w 925830"/>
                  <a:gd name="connsiteY20" fmla="*/ 413385 h 662940"/>
                  <a:gd name="connsiteX21" fmla="*/ 56198 w 925830"/>
                  <a:gd name="connsiteY21" fmla="*/ 80963 h 662940"/>
                  <a:gd name="connsiteX22" fmla="*/ 137160 w 925830"/>
                  <a:gd name="connsiteY22" fmla="*/ 0 h 662940"/>
                  <a:gd name="connsiteX23" fmla="*/ 137160 w 925830"/>
                  <a:gd name="connsiteY23" fmla="*/ 80963 h 662940"/>
                  <a:gd name="connsiteX24" fmla="*/ 137160 w 925830"/>
                  <a:gd name="connsiteY24" fmla="*/ 413385 h 662940"/>
                  <a:gd name="connsiteX25" fmla="*/ 137160 w 925830"/>
                  <a:gd name="connsiteY25" fmla="*/ 434340 h 662940"/>
                  <a:gd name="connsiteX26" fmla="*/ 137160 w 925830"/>
                  <a:gd name="connsiteY26" fmla="*/ 496253 h 662940"/>
                  <a:gd name="connsiteX27" fmla="*/ 786765 w 925830"/>
                  <a:gd name="connsiteY27" fmla="*/ 496253 h 662940"/>
                  <a:gd name="connsiteX28" fmla="*/ 786765 w 925830"/>
                  <a:gd name="connsiteY28" fmla="*/ 443865 h 662940"/>
                  <a:gd name="connsiteX29" fmla="*/ 786765 w 925830"/>
                  <a:gd name="connsiteY29" fmla="*/ 440055 h 662940"/>
                  <a:gd name="connsiteX30" fmla="*/ 786765 w 925830"/>
                  <a:gd name="connsiteY30" fmla="*/ 434340 h 662940"/>
                  <a:gd name="connsiteX31" fmla="*/ 786765 w 925830"/>
                  <a:gd name="connsiteY31" fmla="*/ 413385 h 662940"/>
                  <a:gd name="connsiteX32" fmla="*/ 786765 w 925830"/>
                  <a:gd name="connsiteY32" fmla="*/ 80963 h 662940"/>
                  <a:gd name="connsiteX33" fmla="*/ 521018 w 925830"/>
                  <a:gd name="connsiteY33" fmla="*/ 80963 h 662940"/>
                  <a:gd name="connsiteX34" fmla="*/ 137160 w 925830"/>
                  <a:gd name="connsiteY34" fmla="*/ 80963 h 662940"/>
                  <a:gd name="connsiteX35" fmla="*/ 375285 w 925830"/>
                  <a:gd name="connsiteY35" fmla="*/ 577215 h 662940"/>
                  <a:gd name="connsiteX36" fmla="*/ 375285 w 925830"/>
                  <a:gd name="connsiteY36" fmla="*/ 582930 h 662940"/>
                  <a:gd name="connsiteX37" fmla="*/ 402908 w 925830"/>
                  <a:gd name="connsiteY37" fmla="*/ 610553 h 662940"/>
                  <a:gd name="connsiteX38" fmla="*/ 521970 w 925830"/>
                  <a:gd name="connsiteY38" fmla="*/ 610553 h 662940"/>
                  <a:gd name="connsiteX39" fmla="*/ 549593 w 925830"/>
                  <a:gd name="connsiteY39" fmla="*/ 582930 h 662940"/>
                  <a:gd name="connsiteX40" fmla="*/ 550545 w 925830"/>
                  <a:gd name="connsiteY40" fmla="*/ 582930 h 662940"/>
                  <a:gd name="connsiteX41" fmla="*/ 550545 w 925830"/>
                  <a:gd name="connsiteY41" fmla="*/ 577215 h 662940"/>
                  <a:gd name="connsiteX42" fmla="*/ 375285 w 925830"/>
                  <a:gd name="connsiteY42" fmla="*/ 577215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5830" h="662940">
                    <a:moveTo>
                      <a:pt x="137160" y="0"/>
                    </a:moveTo>
                    <a:lnTo>
                      <a:pt x="484823" y="0"/>
                    </a:lnTo>
                    <a:lnTo>
                      <a:pt x="788670" y="0"/>
                    </a:lnTo>
                    <a:cubicBezTo>
                      <a:pt x="833438" y="0"/>
                      <a:pt x="869633" y="36195"/>
                      <a:pt x="869633" y="80963"/>
                    </a:cubicBezTo>
                    <a:lnTo>
                      <a:pt x="869633" y="325755"/>
                    </a:lnTo>
                    <a:lnTo>
                      <a:pt x="869633" y="413385"/>
                    </a:lnTo>
                    <a:lnTo>
                      <a:pt x="869633" y="443865"/>
                    </a:lnTo>
                    <a:lnTo>
                      <a:pt x="869633" y="491490"/>
                    </a:lnTo>
                    <a:cubicBezTo>
                      <a:pt x="869633" y="501968"/>
                      <a:pt x="873443" y="511493"/>
                      <a:pt x="880110" y="520065"/>
                    </a:cubicBezTo>
                    <a:lnTo>
                      <a:pt x="921068" y="570548"/>
                    </a:lnTo>
                    <a:cubicBezTo>
                      <a:pt x="923925" y="574358"/>
                      <a:pt x="925830" y="579120"/>
                      <a:pt x="925830" y="583883"/>
                    </a:cubicBezTo>
                    <a:lnTo>
                      <a:pt x="925830" y="607695"/>
                    </a:lnTo>
                    <a:cubicBezTo>
                      <a:pt x="925830" y="638175"/>
                      <a:pt x="901065" y="662940"/>
                      <a:pt x="870585" y="662940"/>
                    </a:cubicBezTo>
                    <a:lnTo>
                      <a:pt x="55245" y="662940"/>
                    </a:lnTo>
                    <a:cubicBezTo>
                      <a:pt x="24765" y="662940"/>
                      <a:pt x="0" y="638175"/>
                      <a:pt x="0" y="607695"/>
                    </a:cubicBezTo>
                    <a:lnTo>
                      <a:pt x="0" y="583883"/>
                    </a:lnTo>
                    <a:cubicBezTo>
                      <a:pt x="0" y="579120"/>
                      <a:pt x="1905" y="574358"/>
                      <a:pt x="4763" y="570548"/>
                    </a:cubicBezTo>
                    <a:lnTo>
                      <a:pt x="45720" y="520065"/>
                    </a:lnTo>
                    <a:cubicBezTo>
                      <a:pt x="52388" y="512445"/>
                      <a:pt x="56198" y="501968"/>
                      <a:pt x="56198" y="491490"/>
                    </a:cubicBezTo>
                    <a:lnTo>
                      <a:pt x="56198" y="431483"/>
                    </a:lnTo>
                    <a:lnTo>
                      <a:pt x="56198" y="413385"/>
                    </a:lnTo>
                    <a:lnTo>
                      <a:pt x="56198" y="80963"/>
                    </a:lnTo>
                    <a:cubicBezTo>
                      <a:pt x="56198" y="36195"/>
                      <a:pt x="92393" y="0"/>
                      <a:pt x="137160" y="0"/>
                    </a:cubicBezTo>
                    <a:close/>
                    <a:moveTo>
                      <a:pt x="137160" y="80963"/>
                    </a:moveTo>
                    <a:lnTo>
                      <a:pt x="137160" y="413385"/>
                    </a:lnTo>
                    <a:lnTo>
                      <a:pt x="137160" y="434340"/>
                    </a:lnTo>
                    <a:lnTo>
                      <a:pt x="137160" y="496253"/>
                    </a:lnTo>
                    <a:lnTo>
                      <a:pt x="786765" y="496253"/>
                    </a:lnTo>
                    <a:lnTo>
                      <a:pt x="786765" y="443865"/>
                    </a:lnTo>
                    <a:lnTo>
                      <a:pt x="786765" y="440055"/>
                    </a:lnTo>
                    <a:lnTo>
                      <a:pt x="786765" y="434340"/>
                    </a:lnTo>
                    <a:lnTo>
                      <a:pt x="786765" y="413385"/>
                    </a:lnTo>
                    <a:lnTo>
                      <a:pt x="786765" y="80963"/>
                    </a:lnTo>
                    <a:lnTo>
                      <a:pt x="521018" y="80963"/>
                    </a:lnTo>
                    <a:lnTo>
                      <a:pt x="137160" y="80963"/>
                    </a:lnTo>
                    <a:close/>
                    <a:moveTo>
                      <a:pt x="375285" y="577215"/>
                    </a:moveTo>
                    <a:lnTo>
                      <a:pt x="375285" y="582930"/>
                    </a:lnTo>
                    <a:cubicBezTo>
                      <a:pt x="375285" y="598170"/>
                      <a:pt x="387668" y="610553"/>
                      <a:pt x="402908" y="610553"/>
                    </a:cubicBezTo>
                    <a:lnTo>
                      <a:pt x="521970" y="610553"/>
                    </a:lnTo>
                    <a:cubicBezTo>
                      <a:pt x="537210" y="610553"/>
                      <a:pt x="549593" y="598170"/>
                      <a:pt x="549593" y="582930"/>
                    </a:cubicBezTo>
                    <a:lnTo>
                      <a:pt x="550545" y="582930"/>
                    </a:lnTo>
                    <a:lnTo>
                      <a:pt x="550545" y="577215"/>
                    </a:lnTo>
                    <a:lnTo>
                      <a:pt x="375285" y="577215"/>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822C040-7455-43F8-8020-ACDF8C414536}"/>
                  </a:ext>
                  <a:ext uri="{C183D7F6-B498-43B3-948B-1728B52AA6E4}">
                    <adec:decorative xmlns:adec="http://schemas.microsoft.com/office/drawing/2017/decorative" val="1"/>
                  </a:ext>
                </a:extLst>
              </p:cNvPr>
              <p:cNvSpPr/>
              <p:nvPr/>
            </p:nvSpPr>
            <p:spPr>
              <a:xfrm>
                <a:off x="863494" y="5869053"/>
                <a:ext cx="500063" cy="289560"/>
              </a:xfrm>
              <a:custGeom>
                <a:avLst/>
                <a:gdLst>
                  <a:gd name="connsiteX0" fmla="*/ 233363 w 500063"/>
                  <a:gd name="connsiteY0" fmla="*/ 0 h 289560"/>
                  <a:gd name="connsiteX1" fmla="*/ 267653 w 500063"/>
                  <a:gd name="connsiteY1" fmla="*/ 0 h 289560"/>
                  <a:gd name="connsiteX2" fmla="*/ 289560 w 500063"/>
                  <a:gd name="connsiteY2" fmla="*/ 21908 h 289560"/>
                  <a:gd name="connsiteX3" fmla="*/ 289560 w 500063"/>
                  <a:gd name="connsiteY3" fmla="*/ 55245 h 289560"/>
                  <a:gd name="connsiteX4" fmla="*/ 361950 w 500063"/>
                  <a:gd name="connsiteY4" fmla="*/ 84772 h 289560"/>
                  <a:gd name="connsiteX5" fmla="*/ 384810 w 500063"/>
                  <a:gd name="connsiteY5" fmla="*/ 61913 h 289560"/>
                  <a:gd name="connsiteX6" fmla="*/ 415290 w 500063"/>
                  <a:gd name="connsiteY6" fmla="*/ 61913 h 289560"/>
                  <a:gd name="connsiteX7" fmla="*/ 440055 w 500063"/>
                  <a:gd name="connsiteY7" fmla="*/ 86678 h 289560"/>
                  <a:gd name="connsiteX8" fmla="*/ 440055 w 500063"/>
                  <a:gd name="connsiteY8" fmla="*/ 117158 h 289560"/>
                  <a:gd name="connsiteX9" fmla="*/ 417195 w 500063"/>
                  <a:gd name="connsiteY9" fmla="*/ 140018 h 289560"/>
                  <a:gd name="connsiteX10" fmla="*/ 446723 w 500063"/>
                  <a:gd name="connsiteY10" fmla="*/ 212408 h 289560"/>
                  <a:gd name="connsiteX11" fmla="*/ 479108 w 500063"/>
                  <a:gd name="connsiteY11" fmla="*/ 212408 h 289560"/>
                  <a:gd name="connsiteX12" fmla="*/ 500063 w 500063"/>
                  <a:gd name="connsiteY12" fmla="*/ 233363 h 289560"/>
                  <a:gd name="connsiteX13" fmla="*/ 500063 w 500063"/>
                  <a:gd name="connsiteY13" fmla="*/ 267653 h 289560"/>
                  <a:gd name="connsiteX14" fmla="*/ 478155 w 500063"/>
                  <a:gd name="connsiteY14" fmla="*/ 289560 h 289560"/>
                  <a:gd name="connsiteX15" fmla="*/ 445770 w 500063"/>
                  <a:gd name="connsiteY15" fmla="*/ 289560 h 289560"/>
                  <a:gd name="connsiteX16" fmla="*/ 345758 w 500063"/>
                  <a:gd name="connsiteY16" fmla="*/ 289560 h 289560"/>
                  <a:gd name="connsiteX17" fmla="*/ 345758 w 500063"/>
                  <a:gd name="connsiteY17" fmla="*/ 250508 h 289560"/>
                  <a:gd name="connsiteX18" fmla="*/ 250508 w 500063"/>
                  <a:gd name="connsiteY18" fmla="*/ 155258 h 289560"/>
                  <a:gd name="connsiteX19" fmla="*/ 155258 w 500063"/>
                  <a:gd name="connsiteY19" fmla="*/ 250508 h 289560"/>
                  <a:gd name="connsiteX20" fmla="*/ 155258 w 500063"/>
                  <a:gd name="connsiteY20" fmla="*/ 289560 h 289560"/>
                  <a:gd name="connsiteX21" fmla="*/ 54293 w 500063"/>
                  <a:gd name="connsiteY21" fmla="*/ 289560 h 289560"/>
                  <a:gd name="connsiteX22" fmla="*/ 29528 w 500063"/>
                  <a:gd name="connsiteY22" fmla="*/ 289560 h 289560"/>
                  <a:gd name="connsiteX23" fmla="*/ 21908 w 500063"/>
                  <a:gd name="connsiteY23" fmla="*/ 289560 h 289560"/>
                  <a:gd name="connsiteX24" fmla="*/ 0 w 500063"/>
                  <a:gd name="connsiteY24" fmla="*/ 267653 h 289560"/>
                  <a:gd name="connsiteX25" fmla="*/ 0 w 500063"/>
                  <a:gd name="connsiteY25" fmla="*/ 233363 h 289560"/>
                  <a:gd name="connsiteX26" fmla="*/ 21908 w 500063"/>
                  <a:gd name="connsiteY26" fmla="*/ 211455 h 289560"/>
                  <a:gd name="connsiteX27" fmla="*/ 54293 w 500063"/>
                  <a:gd name="connsiteY27" fmla="*/ 211455 h 289560"/>
                  <a:gd name="connsiteX28" fmla="*/ 83820 w 500063"/>
                  <a:gd name="connsiteY28" fmla="*/ 139065 h 289560"/>
                  <a:gd name="connsiteX29" fmla="*/ 60960 w 500063"/>
                  <a:gd name="connsiteY29" fmla="*/ 116205 h 289560"/>
                  <a:gd name="connsiteX30" fmla="*/ 60960 w 500063"/>
                  <a:gd name="connsiteY30" fmla="*/ 85725 h 289560"/>
                  <a:gd name="connsiteX31" fmla="*/ 85725 w 500063"/>
                  <a:gd name="connsiteY31" fmla="*/ 60960 h 289560"/>
                  <a:gd name="connsiteX32" fmla="*/ 116205 w 500063"/>
                  <a:gd name="connsiteY32" fmla="*/ 60960 h 289560"/>
                  <a:gd name="connsiteX33" fmla="*/ 139065 w 500063"/>
                  <a:gd name="connsiteY33" fmla="*/ 83820 h 289560"/>
                  <a:gd name="connsiteX34" fmla="*/ 211455 w 500063"/>
                  <a:gd name="connsiteY34" fmla="*/ 54293 h 289560"/>
                  <a:gd name="connsiteX35" fmla="*/ 211455 w 500063"/>
                  <a:gd name="connsiteY35" fmla="*/ 21908 h 289560"/>
                  <a:gd name="connsiteX36" fmla="*/ 233363 w 500063"/>
                  <a:gd name="connsiteY36" fmla="*/ 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0063" h="289560">
                    <a:moveTo>
                      <a:pt x="233363" y="0"/>
                    </a:moveTo>
                    <a:lnTo>
                      <a:pt x="267653" y="0"/>
                    </a:lnTo>
                    <a:cubicBezTo>
                      <a:pt x="280035" y="0"/>
                      <a:pt x="289560" y="9525"/>
                      <a:pt x="289560" y="21908"/>
                    </a:cubicBezTo>
                    <a:lnTo>
                      <a:pt x="289560" y="55245"/>
                    </a:lnTo>
                    <a:cubicBezTo>
                      <a:pt x="316230" y="60008"/>
                      <a:pt x="340043" y="70485"/>
                      <a:pt x="361950" y="84772"/>
                    </a:cubicBezTo>
                    <a:lnTo>
                      <a:pt x="384810" y="61913"/>
                    </a:lnTo>
                    <a:cubicBezTo>
                      <a:pt x="393383" y="53340"/>
                      <a:pt x="406718" y="53340"/>
                      <a:pt x="415290" y="61913"/>
                    </a:cubicBezTo>
                    <a:lnTo>
                      <a:pt x="440055" y="86678"/>
                    </a:lnTo>
                    <a:cubicBezTo>
                      <a:pt x="448628" y="95250"/>
                      <a:pt x="448628" y="108585"/>
                      <a:pt x="440055" y="117158"/>
                    </a:cubicBezTo>
                    <a:lnTo>
                      <a:pt x="417195" y="140018"/>
                    </a:lnTo>
                    <a:cubicBezTo>
                      <a:pt x="431483" y="161925"/>
                      <a:pt x="441960" y="185738"/>
                      <a:pt x="446723" y="212408"/>
                    </a:cubicBezTo>
                    <a:lnTo>
                      <a:pt x="479108" y="212408"/>
                    </a:lnTo>
                    <a:cubicBezTo>
                      <a:pt x="490538" y="212408"/>
                      <a:pt x="500063" y="221933"/>
                      <a:pt x="500063" y="233363"/>
                    </a:cubicBezTo>
                    <a:lnTo>
                      <a:pt x="500063" y="267653"/>
                    </a:lnTo>
                    <a:cubicBezTo>
                      <a:pt x="500063" y="280035"/>
                      <a:pt x="490538" y="289560"/>
                      <a:pt x="478155" y="289560"/>
                    </a:cubicBezTo>
                    <a:lnTo>
                      <a:pt x="445770" y="289560"/>
                    </a:lnTo>
                    <a:lnTo>
                      <a:pt x="345758" y="289560"/>
                    </a:lnTo>
                    <a:lnTo>
                      <a:pt x="345758" y="250508"/>
                    </a:lnTo>
                    <a:cubicBezTo>
                      <a:pt x="345758" y="198120"/>
                      <a:pt x="302895" y="155258"/>
                      <a:pt x="250508" y="155258"/>
                    </a:cubicBezTo>
                    <a:cubicBezTo>
                      <a:pt x="198120" y="155258"/>
                      <a:pt x="155258" y="198120"/>
                      <a:pt x="155258" y="250508"/>
                    </a:cubicBezTo>
                    <a:lnTo>
                      <a:pt x="155258" y="289560"/>
                    </a:lnTo>
                    <a:lnTo>
                      <a:pt x="54293" y="289560"/>
                    </a:lnTo>
                    <a:lnTo>
                      <a:pt x="29528" y="289560"/>
                    </a:lnTo>
                    <a:lnTo>
                      <a:pt x="21908" y="289560"/>
                    </a:lnTo>
                    <a:cubicBezTo>
                      <a:pt x="9525" y="289560"/>
                      <a:pt x="0" y="280035"/>
                      <a:pt x="0" y="267653"/>
                    </a:cubicBezTo>
                    <a:lnTo>
                      <a:pt x="0" y="233363"/>
                    </a:lnTo>
                    <a:cubicBezTo>
                      <a:pt x="0" y="220980"/>
                      <a:pt x="9525" y="211455"/>
                      <a:pt x="21908" y="211455"/>
                    </a:cubicBezTo>
                    <a:lnTo>
                      <a:pt x="54293" y="211455"/>
                    </a:lnTo>
                    <a:cubicBezTo>
                      <a:pt x="59055" y="184785"/>
                      <a:pt x="69533" y="160973"/>
                      <a:pt x="83820" y="139065"/>
                    </a:cubicBezTo>
                    <a:lnTo>
                      <a:pt x="60960" y="116205"/>
                    </a:lnTo>
                    <a:cubicBezTo>
                      <a:pt x="52388" y="107633"/>
                      <a:pt x="52388" y="94298"/>
                      <a:pt x="60960" y="85725"/>
                    </a:cubicBezTo>
                    <a:lnTo>
                      <a:pt x="85725" y="60960"/>
                    </a:lnTo>
                    <a:cubicBezTo>
                      <a:pt x="94298" y="52388"/>
                      <a:pt x="107633" y="52388"/>
                      <a:pt x="116205" y="60960"/>
                    </a:cubicBezTo>
                    <a:lnTo>
                      <a:pt x="139065" y="83820"/>
                    </a:lnTo>
                    <a:cubicBezTo>
                      <a:pt x="160973" y="69533"/>
                      <a:pt x="184785" y="59055"/>
                      <a:pt x="211455" y="54293"/>
                    </a:cubicBezTo>
                    <a:lnTo>
                      <a:pt x="211455" y="21908"/>
                    </a:lnTo>
                    <a:cubicBezTo>
                      <a:pt x="211455" y="9525"/>
                      <a:pt x="220980" y="0"/>
                      <a:pt x="233363"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2" name="Content Placeholder 11">
            <a:extLst>
              <a:ext uri="{FF2B5EF4-FFF2-40B4-BE49-F238E27FC236}">
                <a16:creationId xmlns:a16="http://schemas.microsoft.com/office/drawing/2014/main" id="{5F8E4A8E-428B-473B-8584-A3A9496B047D}"/>
              </a:ext>
            </a:extLst>
          </p:cNvPr>
          <p:cNvSpPr>
            <a:spLocks noGrp="1"/>
          </p:cNvSpPr>
          <p:nvPr>
            <p:ph sz="quarter" idx="20"/>
          </p:nvPr>
        </p:nvSpPr>
        <p:spPr>
          <a:xfrm>
            <a:off x="7271425" y="3902707"/>
            <a:ext cx="3651005" cy="395157"/>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Network utilization and availability</a:t>
            </a:r>
          </a:p>
        </p:txBody>
      </p:sp>
      <p:grpSp>
        <p:nvGrpSpPr>
          <p:cNvPr id="157" name="Group 156">
            <a:extLst>
              <a:ext uri="{FF2B5EF4-FFF2-40B4-BE49-F238E27FC236}">
                <a16:creationId xmlns:a16="http://schemas.microsoft.com/office/drawing/2014/main" id="{D6B59BE0-1B06-488A-B1A6-0282EB9AA582}"/>
              </a:ext>
              <a:ext uri="{C183D7F6-B498-43B3-948B-1728B52AA6E4}">
                <adec:decorative xmlns:adec="http://schemas.microsoft.com/office/drawing/2017/decorative" val="1"/>
              </a:ext>
            </a:extLst>
          </p:cNvPr>
          <p:cNvGrpSpPr/>
          <p:nvPr/>
        </p:nvGrpSpPr>
        <p:grpSpPr>
          <a:xfrm>
            <a:off x="6662057" y="4566208"/>
            <a:ext cx="484992" cy="484992"/>
            <a:chOff x="566057" y="4499684"/>
            <a:chExt cx="484992" cy="484992"/>
          </a:xfrm>
        </p:grpSpPr>
        <p:sp>
          <p:nvSpPr>
            <p:cNvPr id="158" name="Oval 157">
              <a:extLst>
                <a:ext uri="{FF2B5EF4-FFF2-40B4-BE49-F238E27FC236}">
                  <a16:creationId xmlns:a16="http://schemas.microsoft.com/office/drawing/2014/main" id="{61DA1478-2D0E-4712-86BD-8E466C5CEFE4}"/>
                </a:ext>
                <a:ext uri="{C183D7F6-B498-43B3-948B-1728B52AA6E4}">
                  <adec:decorative xmlns:adec="http://schemas.microsoft.com/office/drawing/2017/decorative" val="1"/>
                </a:ext>
              </a:extLst>
            </p:cNvPr>
            <p:cNvSpPr/>
            <p:nvPr/>
          </p:nvSpPr>
          <p:spPr bwMode="auto">
            <a:xfrm flipH="1">
              <a:off x="566057" y="44996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59" name="Group 158">
              <a:extLst>
                <a:ext uri="{FF2B5EF4-FFF2-40B4-BE49-F238E27FC236}">
                  <a16:creationId xmlns:a16="http://schemas.microsoft.com/office/drawing/2014/main" id="{CA947078-A499-4B6A-A788-8581136D70D0}"/>
                </a:ext>
              </a:extLst>
            </p:cNvPr>
            <p:cNvGrpSpPr/>
            <p:nvPr/>
          </p:nvGrpSpPr>
          <p:grpSpPr>
            <a:xfrm>
              <a:off x="671405" y="4605028"/>
              <a:ext cx="274297" cy="274296"/>
              <a:chOff x="887750" y="3967102"/>
              <a:chExt cx="952500" cy="952499"/>
            </a:xfrm>
          </p:grpSpPr>
          <p:sp>
            <p:nvSpPr>
              <p:cNvPr id="160" name="Freeform: Shape 159">
                <a:extLst>
                  <a:ext uri="{FF2B5EF4-FFF2-40B4-BE49-F238E27FC236}">
                    <a16:creationId xmlns:a16="http://schemas.microsoft.com/office/drawing/2014/main" id="{B8FBE054-5295-435D-AA1B-64D0C76DF828}"/>
                  </a:ext>
                  <a:ext uri="{C183D7F6-B498-43B3-948B-1728B52AA6E4}">
                    <adec:decorative xmlns:adec="http://schemas.microsoft.com/office/drawing/2017/decorative" val="1"/>
                  </a:ext>
                </a:extLst>
              </p:cNvPr>
              <p:cNvSpPr/>
              <p:nvPr/>
            </p:nvSpPr>
            <p:spPr>
              <a:xfrm>
                <a:off x="936868" y="3967102"/>
                <a:ext cx="854269" cy="486999"/>
              </a:xfrm>
              <a:custGeom>
                <a:avLst/>
                <a:gdLst>
                  <a:gd name="connsiteX0" fmla="*/ 427139 w 854269"/>
                  <a:gd name="connsiteY0" fmla="*/ 0 h 486999"/>
                  <a:gd name="connsiteX1" fmla="*/ 654827 w 854269"/>
                  <a:gd name="connsiteY1" fmla="*/ 60567 h 486999"/>
                  <a:gd name="connsiteX2" fmla="*/ 851890 w 854269"/>
                  <a:gd name="connsiteY2" fmla="*/ 486999 h 486999"/>
                  <a:gd name="connsiteX3" fmla="*/ 825256 w 854269"/>
                  <a:gd name="connsiteY3" fmla="*/ 481753 h 486999"/>
                  <a:gd name="connsiteX4" fmla="*/ 810550 w 854269"/>
                  <a:gd name="connsiteY4" fmla="*/ 481753 h 486999"/>
                  <a:gd name="connsiteX5" fmla="*/ 633436 w 854269"/>
                  <a:gd name="connsiteY5" fmla="*/ 95596 h 486999"/>
                  <a:gd name="connsiteX6" fmla="*/ 427139 w 854269"/>
                  <a:gd name="connsiteY6" fmla="*/ 40952 h 486999"/>
                  <a:gd name="connsiteX7" fmla="*/ 220842 w 854269"/>
                  <a:gd name="connsiteY7" fmla="*/ 95596 h 486999"/>
                  <a:gd name="connsiteX8" fmla="*/ 43728 w 854269"/>
                  <a:gd name="connsiteY8" fmla="*/ 481753 h 486999"/>
                  <a:gd name="connsiteX9" fmla="*/ 29014 w 854269"/>
                  <a:gd name="connsiteY9" fmla="*/ 481753 h 486999"/>
                  <a:gd name="connsiteX10" fmla="*/ 2380 w 854269"/>
                  <a:gd name="connsiteY10" fmla="*/ 486999 h 486999"/>
                  <a:gd name="connsiteX11" fmla="*/ 199450 w 854269"/>
                  <a:gd name="connsiteY11" fmla="*/ 60567 h 486999"/>
                  <a:gd name="connsiteX12" fmla="*/ 427139 w 854269"/>
                  <a:gd name="connsiteY12" fmla="*/ 0 h 4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4269" h="486999">
                    <a:moveTo>
                      <a:pt x="427139" y="0"/>
                    </a:moveTo>
                    <a:cubicBezTo>
                      <a:pt x="506590" y="0"/>
                      <a:pt x="586200" y="20198"/>
                      <a:pt x="654827" y="60567"/>
                    </a:cubicBezTo>
                    <a:cubicBezTo>
                      <a:pt x="781322" y="134981"/>
                      <a:pt x="870147" y="277250"/>
                      <a:pt x="851890" y="486999"/>
                    </a:cubicBezTo>
                    <a:cubicBezTo>
                      <a:pt x="843573" y="483606"/>
                      <a:pt x="834594" y="481753"/>
                      <a:pt x="825256" y="481753"/>
                    </a:cubicBezTo>
                    <a:lnTo>
                      <a:pt x="810550" y="481753"/>
                    </a:lnTo>
                    <a:cubicBezTo>
                      <a:pt x="826505" y="290954"/>
                      <a:pt x="746873" y="162328"/>
                      <a:pt x="633436" y="95596"/>
                    </a:cubicBezTo>
                    <a:cubicBezTo>
                      <a:pt x="571517" y="59173"/>
                      <a:pt x="499385" y="40952"/>
                      <a:pt x="427139" y="40952"/>
                    </a:cubicBezTo>
                    <a:cubicBezTo>
                      <a:pt x="354897" y="40952"/>
                      <a:pt x="282765" y="59173"/>
                      <a:pt x="220842" y="95596"/>
                    </a:cubicBezTo>
                    <a:cubicBezTo>
                      <a:pt x="107397" y="162328"/>
                      <a:pt x="27765" y="290958"/>
                      <a:pt x="43728" y="481753"/>
                    </a:cubicBezTo>
                    <a:lnTo>
                      <a:pt x="29014" y="481753"/>
                    </a:lnTo>
                    <a:cubicBezTo>
                      <a:pt x="19676" y="481753"/>
                      <a:pt x="10701" y="483606"/>
                      <a:pt x="2380" y="486999"/>
                    </a:cubicBezTo>
                    <a:cubicBezTo>
                      <a:pt x="-15877" y="277257"/>
                      <a:pt x="72940" y="134981"/>
                      <a:pt x="199450" y="60567"/>
                    </a:cubicBezTo>
                    <a:cubicBezTo>
                      <a:pt x="268078" y="20198"/>
                      <a:pt x="347680" y="0"/>
                      <a:pt x="427139" y="0"/>
                    </a:cubicBez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1" name="Freeform: Shape 160">
                <a:extLst>
                  <a:ext uri="{FF2B5EF4-FFF2-40B4-BE49-F238E27FC236}">
                    <a16:creationId xmlns:a16="http://schemas.microsoft.com/office/drawing/2014/main" id="{F95DD859-5281-4120-8C58-4630D0F975E5}"/>
                  </a:ext>
                  <a:ext uri="{C183D7F6-B498-43B3-948B-1728B52AA6E4}">
                    <adec:decorative xmlns:adec="http://schemas.microsoft.com/office/drawing/2017/decorative" val="1"/>
                  </a:ext>
                </a:extLst>
              </p:cNvPr>
              <p:cNvSpPr/>
              <p:nvPr/>
            </p:nvSpPr>
            <p:spPr>
              <a:xfrm>
                <a:off x="1092293" y="4226477"/>
                <a:ext cx="543418" cy="506016"/>
              </a:xfrm>
              <a:custGeom>
                <a:avLst/>
                <a:gdLst>
                  <a:gd name="connsiteX0" fmla="*/ 44367 w 543418"/>
                  <a:gd name="connsiteY0" fmla="*/ 0 h 506016"/>
                  <a:gd name="connsiteX1" fmla="*/ 499051 w 543418"/>
                  <a:gd name="connsiteY1" fmla="*/ 0 h 506016"/>
                  <a:gd name="connsiteX2" fmla="*/ 543418 w 543418"/>
                  <a:gd name="connsiteY2" fmla="*/ 43453 h 506016"/>
                  <a:gd name="connsiteX3" fmla="*/ 543418 w 543418"/>
                  <a:gd name="connsiteY3" fmla="*/ 343618 h 506016"/>
                  <a:gd name="connsiteX4" fmla="*/ 499051 w 543418"/>
                  <a:gd name="connsiteY4" fmla="*/ 387072 h 506016"/>
                  <a:gd name="connsiteX5" fmla="*/ 287050 w 543418"/>
                  <a:gd name="connsiteY5" fmla="*/ 387072 h 506016"/>
                  <a:gd name="connsiteX6" fmla="*/ 156440 w 543418"/>
                  <a:gd name="connsiteY6" fmla="*/ 506016 h 506016"/>
                  <a:gd name="connsiteX7" fmla="*/ 156440 w 543418"/>
                  <a:gd name="connsiteY7" fmla="*/ 387072 h 506016"/>
                  <a:gd name="connsiteX8" fmla="*/ 44367 w 543418"/>
                  <a:gd name="connsiteY8" fmla="*/ 387072 h 506016"/>
                  <a:gd name="connsiteX9" fmla="*/ 0 w 543418"/>
                  <a:gd name="connsiteY9" fmla="*/ 343618 h 506016"/>
                  <a:gd name="connsiteX10" fmla="*/ 0 w 543418"/>
                  <a:gd name="connsiteY10" fmla="*/ 43453 h 506016"/>
                  <a:gd name="connsiteX11" fmla="*/ 44367 w 543418"/>
                  <a:gd name="connsiteY11" fmla="*/ 0 h 506016"/>
                  <a:gd name="connsiteX12" fmla="*/ 80291 w 543418"/>
                  <a:gd name="connsiteY12" fmla="*/ 93361 h 506016"/>
                  <a:gd name="connsiteX13" fmla="*/ 80291 w 543418"/>
                  <a:gd name="connsiteY13" fmla="*/ 125561 h 506016"/>
                  <a:gd name="connsiteX14" fmla="*/ 463127 w 543418"/>
                  <a:gd name="connsiteY14" fmla="*/ 125561 h 506016"/>
                  <a:gd name="connsiteX15" fmla="*/ 463127 w 543418"/>
                  <a:gd name="connsiteY15" fmla="*/ 93361 h 506016"/>
                  <a:gd name="connsiteX16" fmla="*/ 80291 w 543418"/>
                  <a:gd name="connsiteY16" fmla="*/ 93361 h 506016"/>
                  <a:gd name="connsiteX17" fmla="*/ 80291 w 543418"/>
                  <a:gd name="connsiteY17" fmla="*/ 166350 h 506016"/>
                  <a:gd name="connsiteX18" fmla="*/ 80291 w 543418"/>
                  <a:gd name="connsiteY18" fmla="*/ 198550 h 506016"/>
                  <a:gd name="connsiteX19" fmla="*/ 463127 w 543418"/>
                  <a:gd name="connsiteY19" fmla="*/ 198550 h 506016"/>
                  <a:gd name="connsiteX20" fmla="*/ 463127 w 543418"/>
                  <a:gd name="connsiteY20" fmla="*/ 166350 h 506016"/>
                  <a:gd name="connsiteX21" fmla="*/ 80291 w 543418"/>
                  <a:gd name="connsiteY21" fmla="*/ 166350 h 506016"/>
                  <a:gd name="connsiteX22" fmla="*/ 80291 w 543418"/>
                  <a:gd name="connsiteY22" fmla="*/ 239336 h 506016"/>
                  <a:gd name="connsiteX23" fmla="*/ 80291 w 543418"/>
                  <a:gd name="connsiteY23" fmla="*/ 271536 h 506016"/>
                  <a:gd name="connsiteX24" fmla="*/ 288788 w 543418"/>
                  <a:gd name="connsiteY24" fmla="*/ 271536 h 506016"/>
                  <a:gd name="connsiteX25" fmla="*/ 288788 w 543418"/>
                  <a:gd name="connsiteY25" fmla="*/ 239336 h 506016"/>
                  <a:gd name="connsiteX26" fmla="*/ 80291 w 543418"/>
                  <a:gd name="connsiteY26" fmla="*/ 239336 h 5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3418" h="506016">
                    <a:moveTo>
                      <a:pt x="44367" y="0"/>
                    </a:moveTo>
                    <a:lnTo>
                      <a:pt x="499051" y="0"/>
                    </a:lnTo>
                    <a:cubicBezTo>
                      <a:pt x="523453" y="0"/>
                      <a:pt x="543418" y="19553"/>
                      <a:pt x="543418" y="43453"/>
                    </a:cubicBezTo>
                    <a:lnTo>
                      <a:pt x="543418" y="343618"/>
                    </a:lnTo>
                    <a:cubicBezTo>
                      <a:pt x="543418" y="367515"/>
                      <a:pt x="523449" y="387072"/>
                      <a:pt x="499051" y="387072"/>
                    </a:cubicBezTo>
                    <a:lnTo>
                      <a:pt x="287050" y="387072"/>
                    </a:lnTo>
                    <a:lnTo>
                      <a:pt x="156440" y="506016"/>
                    </a:lnTo>
                    <a:lnTo>
                      <a:pt x="156440" y="387072"/>
                    </a:lnTo>
                    <a:lnTo>
                      <a:pt x="44367" y="387072"/>
                    </a:lnTo>
                    <a:cubicBezTo>
                      <a:pt x="19965" y="387072"/>
                      <a:pt x="0" y="367518"/>
                      <a:pt x="0" y="343618"/>
                    </a:cubicBezTo>
                    <a:lnTo>
                      <a:pt x="0" y="43453"/>
                    </a:lnTo>
                    <a:cubicBezTo>
                      <a:pt x="0" y="19553"/>
                      <a:pt x="19965" y="0"/>
                      <a:pt x="44367" y="0"/>
                    </a:cubicBezTo>
                    <a:close/>
                    <a:moveTo>
                      <a:pt x="80291" y="93361"/>
                    </a:moveTo>
                    <a:lnTo>
                      <a:pt x="80291" y="125561"/>
                    </a:lnTo>
                    <a:lnTo>
                      <a:pt x="463127" y="125561"/>
                    </a:lnTo>
                    <a:lnTo>
                      <a:pt x="463127" y="93361"/>
                    </a:lnTo>
                    <a:lnTo>
                      <a:pt x="80291" y="93361"/>
                    </a:lnTo>
                    <a:close/>
                    <a:moveTo>
                      <a:pt x="80291" y="166350"/>
                    </a:moveTo>
                    <a:lnTo>
                      <a:pt x="80291" y="198550"/>
                    </a:lnTo>
                    <a:lnTo>
                      <a:pt x="463127" y="198550"/>
                    </a:lnTo>
                    <a:lnTo>
                      <a:pt x="463127" y="166350"/>
                    </a:lnTo>
                    <a:lnTo>
                      <a:pt x="80291" y="166350"/>
                    </a:lnTo>
                    <a:close/>
                    <a:moveTo>
                      <a:pt x="80291" y="239336"/>
                    </a:moveTo>
                    <a:lnTo>
                      <a:pt x="80291" y="271536"/>
                    </a:lnTo>
                    <a:lnTo>
                      <a:pt x="288788" y="271536"/>
                    </a:lnTo>
                    <a:lnTo>
                      <a:pt x="288788" y="239336"/>
                    </a:lnTo>
                    <a:lnTo>
                      <a:pt x="80291" y="239336"/>
                    </a:ln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AF5D289-5788-4DE2-ABC7-58292DF08810}"/>
                  </a:ext>
                  <a:ext uri="{C183D7F6-B498-43B3-948B-1728B52AA6E4}">
                    <adec:decorative xmlns:adec="http://schemas.microsoft.com/office/drawing/2017/decorative" val="1"/>
                  </a:ext>
                </a:extLst>
              </p:cNvPr>
              <p:cNvSpPr/>
              <p:nvPr/>
            </p:nvSpPr>
            <p:spPr>
              <a:xfrm>
                <a:off x="887750" y="4478604"/>
                <a:ext cx="156274" cy="270065"/>
              </a:xfrm>
              <a:custGeom>
                <a:avLst/>
                <a:gdLst>
                  <a:gd name="connsiteX0" fmla="*/ 78131 w 156274"/>
                  <a:gd name="connsiteY0" fmla="*/ 0 h 270065"/>
                  <a:gd name="connsiteX1" fmla="*/ 156274 w 156274"/>
                  <a:gd name="connsiteY1" fmla="*/ 0 h 270065"/>
                  <a:gd name="connsiteX2" fmla="*/ 156274 w 156274"/>
                  <a:gd name="connsiteY2" fmla="*/ 270065 h 270065"/>
                  <a:gd name="connsiteX3" fmla="*/ 78131 w 156274"/>
                  <a:gd name="connsiteY3" fmla="*/ 270065 h 270065"/>
                  <a:gd name="connsiteX4" fmla="*/ 0 w 156274"/>
                  <a:gd name="connsiteY4" fmla="*/ 182896 h 270065"/>
                  <a:gd name="connsiteX5" fmla="*/ 0 w 156274"/>
                  <a:gd name="connsiteY5" fmla="*/ 87165 h 270065"/>
                  <a:gd name="connsiteX6" fmla="*/ 78131 w 156274"/>
                  <a:gd name="connsiteY6" fmla="*/ 0 h 27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74" h="270065">
                    <a:moveTo>
                      <a:pt x="78131" y="0"/>
                    </a:moveTo>
                    <a:lnTo>
                      <a:pt x="156274" y="0"/>
                    </a:lnTo>
                    <a:lnTo>
                      <a:pt x="156274" y="270065"/>
                    </a:lnTo>
                    <a:lnTo>
                      <a:pt x="78131" y="270065"/>
                    </a:lnTo>
                    <a:cubicBezTo>
                      <a:pt x="35152" y="270065"/>
                      <a:pt x="0" y="230847"/>
                      <a:pt x="0" y="182896"/>
                    </a:cubicBezTo>
                    <a:lnTo>
                      <a:pt x="0" y="87165"/>
                    </a:lnTo>
                    <a:cubicBezTo>
                      <a:pt x="0" y="39218"/>
                      <a:pt x="35152" y="0"/>
                      <a:pt x="78131" y="0"/>
                    </a:cubicBez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8A06253-876A-4782-BBBE-01C66352249E}"/>
                  </a:ext>
                  <a:ext uri="{C183D7F6-B498-43B3-948B-1728B52AA6E4}">
                    <adec:decorative xmlns:adec="http://schemas.microsoft.com/office/drawing/2017/decorative" val="1"/>
                  </a:ext>
                </a:extLst>
              </p:cNvPr>
              <p:cNvSpPr/>
              <p:nvPr/>
            </p:nvSpPr>
            <p:spPr>
              <a:xfrm>
                <a:off x="1380888" y="4478603"/>
                <a:ext cx="459362" cy="440998"/>
              </a:xfrm>
              <a:custGeom>
                <a:avLst/>
                <a:gdLst>
                  <a:gd name="connsiteX0" fmla="*/ 303092 w 459362"/>
                  <a:gd name="connsiteY0" fmla="*/ 0 h 440998"/>
                  <a:gd name="connsiteX1" fmla="*/ 381235 w 459362"/>
                  <a:gd name="connsiteY1" fmla="*/ 0 h 440998"/>
                  <a:gd name="connsiteX2" fmla="*/ 459362 w 459362"/>
                  <a:gd name="connsiteY2" fmla="*/ 87165 h 440998"/>
                  <a:gd name="connsiteX3" fmla="*/ 459362 w 459362"/>
                  <a:gd name="connsiteY3" fmla="*/ 182896 h 440998"/>
                  <a:gd name="connsiteX4" fmla="*/ 381235 w 459362"/>
                  <a:gd name="connsiteY4" fmla="*/ 270065 h 440998"/>
                  <a:gd name="connsiteX5" fmla="*/ 367419 w 459362"/>
                  <a:gd name="connsiteY5" fmla="*/ 270065 h 440998"/>
                  <a:gd name="connsiteX6" fmla="*/ 316513 w 459362"/>
                  <a:gd name="connsiteY6" fmla="*/ 351246 h 440998"/>
                  <a:gd name="connsiteX7" fmla="*/ 316513 w 459362"/>
                  <a:gd name="connsiteY7" fmla="*/ 351320 h 440998"/>
                  <a:gd name="connsiteX8" fmla="*/ 304479 w 459362"/>
                  <a:gd name="connsiteY8" fmla="*/ 363727 h 440998"/>
                  <a:gd name="connsiteX9" fmla="*/ 288279 w 459362"/>
                  <a:gd name="connsiteY9" fmla="*/ 370116 h 440998"/>
                  <a:gd name="connsiteX10" fmla="*/ 97804 w 459362"/>
                  <a:gd name="connsiteY10" fmla="*/ 403679 h 440998"/>
                  <a:gd name="connsiteX11" fmla="*/ 49566 w 459362"/>
                  <a:gd name="connsiteY11" fmla="*/ 440998 h 440998"/>
                  <a:gd name="connsiteX12" fmla="*/ 0 w 459362"/>
                  <a:gd name="connsiteY12" fmla="*/ 392449 h 440998"/>
                  <a:gd name="connsiteX13" fmla="*/ 49566 w 459362"/>
                  <a:gd name="connsiteY13" fmla="*/ 343900 h 440998"/>
                  <a:gd name="connsiteX14" fmla="*/ 89507 w 459362"/>
                  <a:gd name="connsiteY14" fmla="*/ 363693 h 440998"/>
                  <a:gd name="connsiteX15" fmla="*/ 280920 w 459362"/>
                  <a:gd name="connsiteY15" fmla="*/ 329968 h 440998"/>
                  <a:gd name="connsiteX16" fmla="*/ 280912 w 459362"/>
                  <a:gd name="connsiteY16" fmla="*/ 329968 h 440998"/>
                  <a:gd name="connsiteX17" fmla="*/ 280920 w 459362"/>
                  <a:gd name="connsiteY17" fmla="*/ 329956 h 440998"/>
                  <a:gd name="connsiteX18" fmla="*/ 280912 w 459362"/>
                  <a:gd name="connsiteY18" fmla="*/ 329890 h 440998"/>
                  <a:gd name="connsiteX19" fmla="*/ 280948 w 459362"/>
                  <a:gd name="connsiteY19" fmla="*/ 329914 h 440998"/>
                  <a:gd name="connsiteX20" fmla="*/ 318480 w 459362"/>
                  <a:gd name="connsiteY20" fmla="*/ 270065 h 440998"/>
                  <a:gd name="connsiteX21" fmla="*/ 303092 w 459362"/>
                  <a:gd name="connsiteY21" fmla="*/ 270065 h 440998"/>
                  <a:gd name="connsiteX22" fmla="*/ 303092 w 459362"/>
                  <a:gd name="connsiteY22" fmla="*/ 0 h 4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362" h="440998">
                    <a:moveTo>
                      <a:pt x="303092" y="0"/>
                    </a:moveTo>
                    <a:lnTo>
                      <a:pt x="381235" y="0"/>
                    </a:lnTo>
                    <a:cubicBezTo>
                      <a:pt x="424203" y="0"/>
                      <a:pt x="459362" y="39218"/>
                      <a:pt x="459362" y="87165"/>
                    </a:cubicBezTo>
                    <a:lnTo>
                      <a:pt x="459362" y="182896"/>
                    </a:lnTo>
                    <a:cubicBezTo>
                      <a:pt x="459362" y="230847"/>
                      <a:pt x="424214" y="270065"/>
                      <a:pt x="381235" y="270065"/>
                    </a:cubicBezTo>
                    <a:lnTo>
                      <a:pt x="367419" y="270065"/>
                    </a:lnTo>
                    <a:lnTo>
                      <a:pt x="316513" y="351246"/>
                    </a:lnTo>
                    <a:lnTo>
                      <a:pt x="316513" y="351320"/>
                    </a:lnTo>
                    <a:cubicBezTo>
                      <a:pt x="313380" y="356315"/>
                      <a:pt x="309328" y="360477"/>
                      <a:pt x="304479" y="363727"/>
                    </a:cubicBezTo>
                    <a:cubicBezTo>
                      <a:pt x="299726" y="366897"/>
                      <a:pt x="294286" y="369059"/>
                      <a:pt x="288279" y="370116"/>
                    </a:cubicBezTo>
                    <a:lnTo>
                      <a:pt x="97804" y="403679"/>
                    </a:lnTo>
                    <a:cubicBezTo>
                      <a:pt x="92628" y="425078"/>
                      <a:pt x="72999" y="440998"/>
                      <a:pt x="49566" y="440998"/>
                    </a:cubicBezTo>
                    <a:cubicBezTo>
                      <a:pt x="22191" y="440998"/>
                      <a:pt x="0" y="419264"/>
                      <a:pt x="0" y="392449"/>
                    </a:cubicBezTo>
                    <a:cubicBezTo>
                      <a:pt x="0" y="365638"/>
                      <a:pt x="22191" y="343900"/>
                      <a:pt x="49566" y="343900"/>
                    </a:cubicBezTo>
                    <a:cubicBezTo>
                      <a:pt x="65951" y="343900"/>
                      <a:pt x="80480" y="351690"/>
                      <a:pt x="89507" y="363693"/>
                    </a:cubicBezTo>
                    <a:lnTo>
                      <a:pt x="280920" y="329968"/>
                    </a:lnTo>
                    <a:lnTo>
                      <a:pt x="280912" y="329968"/>
                    </a:lnTo>
                    <a:lnTo>
                      <a:pt x="280920" y="329956"/>
                    </a:lnTo>
                    <a:cubicBezTo>
                      <a:pt x="280901" y="329952"/>
                      <a:pt x="280881" y="329937"/>
                      <a:pt x="280912" y="329890"/>
                    </a:cubicBezTo>
                    <a:lnTo>
                      <a:pt x="280948" y="329914"/>
                    </a:lnTo>
                    <a:lnTo>
                      <a:pt x="318480" y="270065"/>
                    </a:lnTo>
                    <a:lnTo>
                      <a:pt x="303092" y="270065"/>
                    </a:lnTo>
                    <a:lnTo>
                      <a:pt x="303092" y="0"/>
                    </a:ln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3" name="Content Placeholder 12">
            <a:extLst>
              <a:ext uri="{FF2B5EF4-FFF2-40B4-BE49-F238E27FC236}">
                <a16:creationId xmlns:a16="http://schemas.microsoft.com/office/drawing/2014/main" id="{1E13B46A-EAF9-421C-B2F9-7D2D7B9E9E58}"/>
              </a:ext>
            </a:extLst>
          </p:cNvPr>
          <p:cNvSpPr>
            <a:spLocks noGrp="1"/>
          </p:cNvSpPr>
          <p:nvPr>
            <p:ph sz="quarter" idx="21"/>
          </p:nvPr>
        </p:nvSpPr>
        <p:spPr>
          <a:xfrm>
            <a:off x="7271424" y="4508081"/>
            <a:ext cx="4004754" cy="606621"/>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Database, OS and runtime patching, updates and backup</a:t>
            </a:r>
          </a:p>
        </p:txBody>
      </p:sp>
      <p:grpSp>
        <p:nvGrpSpPr>
          <p:cNvPr id="115" name="Group 114">
            <a:extLst>
              <a:ext uri="{FF2B5EF4-FFF2-40B4-BE49-F238E27FC236}">
                <a16:creationId xmlns:a16="http://schemas.microsoft.com/office/drawing/2014/main" id="{E1DB642A-7539-449C-94D4-AFD81F1FD216}"/>
              </a:ext>
              <a:ext uri="{C183D7F6-B498-43B3-948B-1728B52AA6E4}">
                <adec:decorative xmlns:adec="http://schemas.microsoft.com/office/drawing/2017/decorative" val="1"/>
              </a:ext>
            </a:extLst>
          </p:cNvPr>
          <p:cNvGrpSpPr/>
          <p:nvPr/>
        </p:nvGrpSpPr>
        <p:grpSpPr>
          <a:xfrm>
            <a:off x="6662057" y="5288097"/>
            <a:ext cx="484992" cy="484992"/>
            <a:chOff x="7092600" y="4920884"/>
            <a:chExt cx="484992" cy="484992"/>
          </a:xfrm>
        </p:grpSpPr>
        <p:sp>
          <p:nvSpPr>
            <p:cNvPr id="116" name="Oval 115">
              <a:extLst>
                <a:ext uri="{FF2B5EF4-FFF2-40B4-BE49-F238E27FC236}">
                  <a16:creationId xmlns:a16="http://schemas.microsoft.com/office/drawing/2014/main" id="{A93A2550-3EC7-4D4B-A70C-B2ADB45D78D3}"/>
                </a:ext>
                <a:ext uri="{C183D7F6-B498-43B3-948B-1728B52AA6E4}">
                  <adec:decorative xmlns:adec="http://schemas.microsoft.com/office/drawing/2017/decorative" val="1"/>
                </a:ext>
              </a:extLst>
            </p:cNvPr>
            <p:cNvSpPr/>
            <p:nvPr/>
          </p:nvSpPr>
          <p:spPr bwMode="auto">
            <a:xfrm flipH="1">
              <a:off x="7092600" y="49208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7" name="Group 116">
              <a:extLst>
                <a:ext uri="{FF2B5EF4-FFF2-40B4-BE49-F238E27FC236}">
                  <a16:creationId xmlns:a16="http://schemas.microsoft.com/office/drawing/2014/main" id="{FE1FADBD-32CC-4CB2-811A-10A91A879493}"/>
                </a:ext>
              </a:extLst>
            </p:cNvPr>
            <p:cNvGrpSpPr/>
            <p:nvPr/>
          </p:nvGrpSpPr>
          <p:grpSpPr>
            <a:xfrm flipH="1">
              <a:off x="7239089" y="5032035"/>
              <a:ext cx="192008" cy="262722"/>
              <a:chOff x="842035" y="3386465"/>
              <a:chExt cx="320346" cy="438324"/>
            </a:xfrm>
          </p:grpSpPr>
          <p:sp>
            <p:nvSpPr>
              <p:cNvPr id="118" name="Freeform: Shape 117">
                <a:extLst>
                  <a:ext uri="{FF2B5EF4-FFF2-40B4-BE49-F238E27FC236}">
                    <a16:creationId xmlns:a16="http://schemas.microsoft.com/office/drawing/2014/main" id="{5CDAC3BB-2CCC-4453-9233-7F6320FE1047}"/>
                  </a:ext>
                  <a:ext uri="{C183D7F6-B498-43B3-948B-1728B52AA6E4}">
                    <adec:decorative xmlns:adec="http://schemas.microsoft.com/office/drawing/2017/decorative" val="1"/>
                  </a:ext>
                </a:extLst>
              </p:cNvPr>
              <p:cNvSpPr/>
              <p:nvPr/>
            </p:nvSpPr>
            <p:spPr>
              <a:xfrm>
                <a:off x="930856" y="3386465"/>
                <a:ext cx="142690" cy="82854"/>
              </a:xfrm>
              <a:custGeom>
                <a:avLst/>
                <a:gdLst>
                  <a:gd name="connsiteX0" fmla="*/ 25479 w 296138"/>
                  <a:gd name="connsiteY0" fmla="*/ 171956 h 171956"/>
                  <a:gd name="connsiteX1" fmla="*/ 270689 w 296138"/>
                  <a:gd name="connsiteY1" fmla="*/ 171956 h 171956"/>
                  <a:gd name="connsiteX2" fmla="*/ 296138 w 296138"/>
                  <a:gd name="connsiteY2" fmla="*/ 146506 h 171956"/>
                  <a:gd name="connsiteX3" fmla="*/ 296138 w 296138"/>
                  <a:gd name="connsiteY3" fmla="*/ 63698 h 171956"/>
                  <a:gd name="connsiteX4" fmla="*/ 270689 w 296138"/>
                  <a:gd name="connsiteY4" fmla="*/ 38189 h 171956"/>
                  <a:gd name="connsiteX5" fmla="*/ 206395 w 296138"/>
                  <a:gd name="connsiteY5" fmla="*/ 38189 h 171956"/>
                  <a:gd name="connsiteX6" fmla="*/ 148084 w 296138"/>
                  <a:gd name="connsiteY6" fmla="*/ 0 h 171956"/>
                  <a:gd name="connsiteX7" fmla="*/ 89773 w 296138"/>
                  <a:gd name="connsiteY7" fmla="*/ 38189 h 171956"/>
                  <a:gd name="connsiteX8" fmla="*/ 25479 w 296138"/>
                  <a:gd name="connsiteY8" fmla="*/ 38189 h 171956"/>
                  <a:gd name="connsiteX9" fmla="*/ 0 w 296138"/>
                  <a:gd name="connsiteY9" fmla="*/ 63698 h 171956"/>
                  <a:gd name="connsiteX10" fmla="*/ 0 w 296138"/>
                  <a:gd name="connsiteY10" fmla="*/ 146477 h 171956"/>
                  <a:gd name="connsiteX11" fmla="*/ 25479 w 296138"/>
                  <a:gd name="connsiteY11" fmla="*/ 171956 h 17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8" h="171956">
                    <a:moveTo>
                      <a:pt x="25479" y="171956"/>
                    </a:moveTo>
                    <a:lnTo>
                      <a:pt x="270689" y="171956"/>
                    </a:lnTo>
                    <a:cubicBezTo>
                      <a:pt x="284768" y="171956"/>
                      <a:pt x="296138" y="160556"/>
                      <a:pt x="296138" y="146506"/>
                    </a:cubicBezTo>
                    <a:lnTo>
                      <a:pt x="296138" y="63698"/>
                    </a:lnTo>
                    <a:cubicBezTo>
                      <a:pt x="296138" y="49560"/>
                      <a:pt x="284738" y="38189"/>
                      <a:pt x="270689" y="38189"/>
                    </a:cubicBezTo>
                    <a:lnTo>
                      <a:pt x="206395" y="38189"/>
                    </a:lnTo>
                    <a:cubicBezTo>
                      <a:pt x="196543" y="15686"/>
                      <a:pt x="174189" y="0"/>
                      <a:pt x="148084" y="0"/>
                    </a:cubicBezTo>
                    <a:cubicBezTo>
                      <a:pt x="121920" y="0"/>
                      <a:pt x="99596" y="15686"/>
                      <a:pt x="89773" y="38189"/>
                    </a:cubicBezTo>
                    <a:lnTo>
                      <a:pt x="25479" y="38189"/>
                    </a:lnTo>
                    <a:cubicBezTo>
                      <a:pt x="11371" y="38189"/>
                      <a:pt x="0" y="49590"/>
                      <a:pt x="0" y="63698"/>
                    </a:cubicBezTo>
                    <a:lnTo>
                      <a:pt x="0" y="146477"/>
                    </a:lnTo>
                    <a:cubicBezTo>
                      <a:pt x="-30" y="160556"/>
                      <a:pt x="11371" y="171956"/>
                      <a:pt x="25479" y="171956"/>
                    </a:cubicBezTo>
                    <a:close/>
                  </a:path>
                </a:pathLst>
              </a:custGeom>
              <a:solidFill>
                <a:schemeClr val="tx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D5DDE9FB-36A5-466B-A504-BDAAA1FFE45B}"/>
                  </a:ext>
                  <a:ext uri="{C183D7F6-B498-43B3-948B-1728B52AA6E4}">
                    <adec:decorative xmlns:adec="http://schemas.microsoft.com/office/drawing/2017/decorative" val="1"/>
                  </a:ext>
                </a:extLst>
              </p:cNvPr>
              <p:cNvSpPr/>
              <p:nvPr/>
            </p:nvSpPr>
            <p:spPr>
              <a:xfrm>
                <a:off x="842035" y="3431987"/>
                <a:ext cx="320346" cy="392802"/>
              </a:xfrm>
              <a:custGeom>
                <a:avLst/>
                <a:gdLst>
                  <a:gd name="connsiteX0" fmla="*/ 76438 w 664845"/>
                  <a:gd name="connsiteY0" fmla="*/ 0 h 815221"/>
                  <a:gd name="connsiteX1" fmla="*/ 134928 w 664845"/>
                  <a:gd name="connsiteY1" fmla="*/ 0 h 815221"/>
                  <a:gd name="connsiteX2" fmla="*/ 134928 w 664845"/>
                  <a:gd name="connsiteY2" fmla="*/ 52030 h 815221"/>
                  <a:gd name="connsiteX3" fmla="*/ 209818 w 664845"/>
                  <a:gd name="connsiteY3" fmla="*/ 126921 h 815221"/>
                  <a:gd name="connsiteX4" fmla="*/ 455027 w 664845"/>
                  <a:gd name="connsiteY4" fmla="*/ 126921 h 815221"/>
                  <a:gd name="connsiteX5" fmla="*/ 529917 w 664845"/>
                  <a:gd name="connsiteY5" fmla="*/ 52030 h 815221"/>
                  <a:gd name="connsiteX6" fmla="*/ 529917 w 664845"/>
                  <a:gd name="connsiteY6" fmla="*/ 0 h 815221"/>
                  <a:gd name="connsiteX7" fmla="*/ 588407 w 664845"/>
                  <a:gd name="connsiteY7" fmla="*/ 0 h 815221"/>
                  <a:gd name="connsiteX8" fmla="*/ 664845 w 664845"/>
                  <a:gd name="connsiteY8" fmla="*/ 76438 h 815221"/>
                  <a:gd name="connsiteX9" fmla="*/ 664845 w 664845"/>
                  <a:gd name="connsiteY9" fmla="*/ 738842 h 815221"/>
                  <a:gd name="connsiteX10" fmla="*/ 588407 w 664845"/>
                  <a:gd name="connsiteY10" fmla="*/ 815221 h 815221"/>
                  <a:gd name="connsiteX11" fmla="*/ 76438 w 664845"/>
                  <a:gd name="connsiteY11" fmla="*/ 815221 h 815221"/>
                  <a:gd name="connsiteX12" fmla="*/ 0 w 664845"/>
                  <a:gd name="connsiteY12" fmla="*/ 738842 h 815221"/>
                  <a:gd name="connsiteX13" fmla="*/ 0 w 664845"/>
                  <a:gd name="connsiteY13" fmla="*/ 76438 h 815221"/>
                  <a:gd name="connsiteX14" fmla="*/ 76438 w 664845"/>
                  <a:gd name="connsiteY14" fmla="*/ 0 h 815221"/>
                  <a:gd name="connsiteX15" fmla="*/ 154960 w 664845"/>
                  <a:gd name="connsiteY15" fmla="*/ 214402 h 815221"/>
                  <a:gd name="connsiteX16" fmla="*/ 116741 w 664845"/>
                  <a:gd name="connsiteY16" fmla="*/ 252651 h 815221"/>
                  <a:gd name="connsiteX17" fmla="*/ 154960 w 664845"/>
                  <a:gd name="connsiteY17" fmla="*/ 290840 h 815221"/>
                  <a:gd name="connsiteX18" fmla="*/ 193179 w 664845"/>
                  <a:gd name="connsiteY18" fmla="*/ 252651 h 815221"/>
                  <a:gd name="connsiteX19" fmla="*/ 154960 w 664845"/>
                  <a:gd name="connsiteY19" fmla="*/ 214402 h 815221"/>
                  <a:gd name="connsiteX20" fmla="*/ 244108 w 664845"/>
                  <a:gd name="connsiteY20" fmla="*/ 227945 h 815221"/>
                  <a:gd name="connsiteX21" fmla="*/ 244108 w 664845"/>
                  <a:gd name="connsiteY21" fmla="*/ 277356 h 815221"/>
                  <a:gd name="connsiteX22" fmla="*/ 540306 w 664845"/>
                  <a:gd name="connsiteY22" fmla="*/ 277356 h 815221"/>
                  <a:gd name="connsiteX23" fmla="*/ 540306 w 664845"/>
                  <a:gd name="connsiteY23" fmla="*/ 227945 h 815221"/>
                  <a:gd name="connsiteX24" fmla="*/ 244108 w 664845"/>
                  <a:gd name="connsiteY24" fmla="*/ 227945 h 815221"/>
                  <a:gd name="connsiteX25" fmla="*/ 154960 w 664845"/>
                  <a:gd name="connsiteY25" fmla="*/ 405497 h 815221"/>
                  <a:gd name="connsiteX26" fmla="*/ 116741 w 664845"/>
                  <a:gd name="connsiteY26" fmla="*/ 443746 h 815221"/>
                  <a:gd name="connsiteX27" fmla="*/ 154960 w 664845"/>
                  <a:gd name="connsiteY27" fmla="*/ 481935 h 815221"/>
                  <a:gd name="connsiteX28" fmla="*/ 193179 w 664845"/>
                  <a:gd name="connsiteY28" fmla="*/ 443746 h 815221"/>
                  <a:gd name="connsiteX29" fmla="*/ 154960 w 664845"/>
                  <a:gd name="connsiteY29" fmla="*/ 405497 h 815221"/>
                  <a:gd name="connsiteX30" fmla="*/ 244108 w 664845"/>
                  <a:gd name="connsiteY30" fmla="*/ 419041 h 815221"/>
                  <a:gd name="connsiteX31" fmla="*/ 244108 w 664845"/>
                  <a:gd name="connsiteY31" fmla="*/ 468451 h 815221"/>
                  <a:gd name="connsiteX32" fmla="*/ 540306 w 664845"/>
                  <a:gd name="connsiteY32" fmla="*/ 468451 h 815221"/>
                  <a:gd name="connsiteX33" fmla="*/ 540306 w 664845"/>
                  <a:gd name="connsiteY33" fmla="*/ 419041 h 815221"/>
                  <a:gd name="connsiteX34" fmla="*/ 244108 w 664845"/>
                  <a:gd name="connsiteY34" fmla="*/ 419041 h 815221"/>
                  <a:gd name="connsiteX35" fmla="*/ 154960 w 664845"/>
                  <a:gd name="connsiteY35" fmla="*/ 596592 h 815221"/>
                  <a:gd name="connsiteX36" fmla="*/ 116741 w 664845"/>
                  <a:gd name="connsiteY36" fmla="*/ 634782 h 815221"/>
                  <a:gd name="connsiteX37" fmla="*/ 154960 w 664845"/>
                  <a:gd name="connsiteY37" fmla="*/ 673031 h 815221"/>
                  <a:gd name="connsiteX38" fmla="*/ 193179 w 664845"/>
                  <a:gd name="connsiteY38" fmla="*/ 634782 h 815221"/>
                  <a:gd name="connsiteX39" fmla="*/ 154960 w 664845"/>
                  <a:gd name="connsiteY39" fmla="*/ 596592 h 815221"/>
                  <a:gd name="connsiteX40" fmla="*/ 244108 w 664845"/>
                  <a:gd name="connsiteY40" fmla="*/ 610076 h 815221"/>
                  <a:gd name="connsiteX41" fmla="*/ 244108 w 664845"/>
                  <a:gd name="connsiteY41" fmla="*/ 659487 h 815221"/>
                  <a:gd name="connsiteX42" fmla="*/ 540306 w 664845"/>
                  <a:gd name="connsiteY42" fmla="*/ 659487 h 815221"/>
                  <a:gd name="connsiteX43" fmla="*/ 540306 w 664845"/>
                  <a:gd name="connsiteY43" fmla="*/ 610076 h 815221"/>
                  <a:gd name="connsiteX44" fmla="*/ 244108 w 664845"/>
                  <a:gd name="connsiteY44" fmla="*/ 610076 h 81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4845" h="815221">
                    <a:moveTo>
                      <a:pt x="76438" y="0"/>
                    </a:moveTo>
                    <a:lnTo>
                      <a:pt x="134928" y="0"/>
                    </a:lnTo>
                    <a:lnTo>
                      <a:pt x="134928" y="52030"/>
                    </a:lnTo>
                    <a:cubicBezTo>
                      <a:pt x="134928" y="93315"/>
                      <a:pt x="168473" y="126921"/>
                      <a:pt x="209818" y="126921"/>
                    </a:cubicBezTo>
                    <a:lnTo>
                      <a:pt x="455027" y="126921"/>
                    </a:lnTo>
                    <a:cubicBezTo>
                      <a:pt x="496312" y="126921"/>
                      <a:pt x="529917" y="93315"/>
                      <a:pt x="529917" y="52030"/>
                    </a:cubicBezTo>
                    <a:lnTo>
                      <a:pt x="529917" y="0"/>
                    </a:lnTo>
                    <a:lnTo>
                      <a:pt x="588407" y="0"/>
                    </a:lnTo>
                    <a:cubicBezTo>
                      <a:pt x="630615" y="0"/>
                      <a:pt x="664845" y="34171"/>
                      <a:pt x="664845" y="76438"/>
                    </a:cubicBezTo>
                    <a:lnTo>
                      <a:pt x="664845" y="738842"/>
                    </a:lnTo>
                    <a:cubicBezTo>
                      <a:pt x="664845" y="781050"/>
                      <a:pt x="630615" y="815221"/>
                      <a:pt x="588407" y="815221"/>
                    </a:cubicBezTo>
                    <a:lnTo>
                      <a:pt x="76438" y="815221"/>
                    </a:lnTo>
                    <a:cubicBezTo>
                      <a:pt x="34230" y="815221"/>
                      <a:pt x="0" y="781050"/>
                      <a:pt x="0" y="738842"/>
                    </a:cubicBezTo>
                    <a:lnTo>
                      <a:pt x="0" y="76438"/>
                    </a:lnTo>
                    <a:cubicBezTo>
                      <a:pt x="0" y="34171"/>
                      <a:pt x="34230" y="0"/>
                      <a:pt x="76438" y="0"/>
                    </a:cubicBezTo>
                    <a:close/>
                    <a:moveTo>
                      <a:pt x="154960" y="214402"/>
                    </a:moveTo>
                    <a:cubicBezTo>
                      <a:pt x="133826" y="214402"/>
                      <a:pt x="116741" y="231487"/>
                      <a:pt x="116741" y="252651"/>
                    </a:cubicBezTo>
                    <a:cubicBezTo>
                      <a:pt x="116741" y="273754"/>
                      <a:pt x="133826" y="290840"/>
                      <a:pt x="154960" y="290840"/>
                    </a:cubicBezTo>
                    <a:cubicBezTo>
                      <a:pt x="176093" y="290840"/>
                      <a:pt x="193179" y="273754"/>
                      <a:pt x="193179" y="252651"/>
                    </a:cubicBezTo>
                    <a:cubicBezTo>
                      <a:pt x="193179" y="231487"/>
                      <a:pt x="176093" y="214402"/>
                      <a:pt x="154960" y="214402"/>
                    </a:cubicBezTo>
                    <a:close/>
                    <a:moveTo>
                      <a:pt x="244108" y="227945"/>
                    </a:moveTo>
                    <a:lnTo>
                      <a:pt x="244108" y="277356"/>
                    </a:lnTo>
                    <a:lnTo>
                      <a:pt x="540306" y="277356"/>
                    </a:lnTo>
                    <a:lnTo>
                      <a:pt x="540306" y="227945"/>
                    </a:lnTo>
                    <a:lnTo>
                      <a:pt x="244108" y="227945"/>
                    </a:lnTo>
                    <a:close/>
                    <a:moveTo>
                      <a:pt x="154960" y="405497"/>
                    </a:moveTo>
                    <a:cubicBezTo>
                      <a:pt x="133826" y="405497"/>
                      <a:pt x="116741" y="422583"/>
                      <a:pt x="116741" y="443746"/>
                    </a:cubicBezTo>
                    <a:cubicBezTo>
                      <a:pt x="116741" y="464790"/>
                      <a:pt x="133826" y="481935"/>
                      <a:pt x="154960" y="481935"/>
                    </a:cubicBezTo>
                    <a:cubicBezTo>
                      <a:pt x="176093" y="481935"/>
                      <a:pt x="193179" y="464790"/>
                      <a:pt x="193179" y="443746"/>
                    </a:cubicBezTo>
                    <a:cubicBezTo>
                      <a:pt x="193179" y="422583"/>
                      <a:pt x="176093" y="405497"/>
                      <a:pt x="154960" y="405497"/>
                    </a:cubicBezTo>
                    <a:close/>
                    <a:moveTo>
                      <a:pt x="244108" y="419041"/>
                    </a:moveTo>
                    <a:lnTo>
                      <a:pt x="244108" y="468451"/>
                    </a:lnTo>
                    <a:lnTo>
                      <a:pt x="540306" y="468451"/>
                    </a:lnTo>
                    <a:lnTo>
                      <a:pt x="540306" y="419041"/>
                    </a:lnTo>
                    <a:lnTo>
                      <a:pt x="244108" y="419041"/>
                    </a:lnTo>
                    <a:close/>
                    <a:moveTo>
                      <a:pt x="154960" y="596592"/>
                    </a:moveTo>
                    <a:cubicBezTo>
                      <a:pt x="133826" y="596592"/>
                      <a:pt x="116741" y="613678"/>
                      <a:pt x="116741" y="634782"/>
                    </a:cubicBezTo>
                    <a:cubicBezTo>
                      <a:pt x="116741" y="655886"/>
                      <a:pt x="133826" y="673031"/>
                      <a:pt x="154960" y="673031"/>
                    </a:cubicBezTo>
                    <a:cubicBezTo>
                      <a:pt x="176093" y="673031"/>
                      <a:pt x="193179" y="655886"/>
                      <a:pt x="193179" y="634782"/>
                    </a:cubicBezTo>
                    <a:cubicBezTo>
                      <a:pt x="193179" y="613678"/>
                      <a:pt x="176093" y="596592"/>
                      <a:pt x="154960" y="596592"/>
                    </a:cubicBezTo>
                    <a:close/>
                    <a:moveTo>
                      <a:pt x="244108" y="610076"/>
                    </a:moveTo>
                    <a:lnTo>
                      <a:pt x="244108" y="659487"/>
                    </a:lnTo>
                    <a:lnTo>
                      <a:pt x="540306" y="659487"/>
                    </a:lnTo>
                    <a:lnTo>
                      <a:pt x="540306" y="610076"/>
                    </a:lnTo>
                    <a:lnTo>
                      <a:pt x="244108" y="610076"/>
                    </a:lnTo>
                    <a:close/>
                  </a:path>
                </a:pathLst>
              </a:custGeom>
              <a:solidFill>
                <a:schemeClr val="accent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4" name="Content Placeholder 13">
            <a:extLst>
              <a:ext uri="{FF2B5EF4-FFF2-40B4-BE49-F238E27FC236}">
                <a16:creationId xmlns:a16="http://schemas.microsoft.com/office/drawing/2014/main" id="{60932316-B805-4CE5-AAF2-EDED6C14B5B2}"/>
              </a:ext>
            </a:extLst>
          </p:cNvPr>
          <p:cNvSpPr>
            <a:spLocks noGrp="1"/>
          </p:cNvSpPr>
          <p:nvPr>
            <p:ph sz="quarter" idx="22"/>
          </p:nvPr>
        </p:nvSpPr>
        <p:spPr>
          <a:xfrm>
            <a:off x="7270872" y="5346020"/>
            <a:ext cx="3050624" cy="606621"/>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Application management and resource usage </a:t>
            </a:r>
          </a:p>
        </p:txBody>
      </p:sp>
      <p:grpSp>
        <p:nvGrpSpPr>
          <p:cNvPr id="141" name="Group 140">
            <a:extLst>
              <a:ext uri="{FF2B5EF4-FFF2-40B4-BE49-F238E27FC236}">
                <a16:creationId xmlns:a16="http://schemas.microsoft.com/office/drawing/2014/main" id="{7B501FD1-9287-48DA-BD53-A67F229F2971}"/>
              </a:ext>
              <a:ext uri="{C183D7F6-B498-43B3-948B-1728B52AA6E4}">
                <adec:decorative xmlns:adec="http://schemas.microsoft.com/office/drawing/2017/decorative" val="1"/>
              </a:ext>
            </a:extLst>
          </p:cNvPr>
          <p:cNvGrpSpPr/>
          <p:nvPr/>
        </p:nvGrpSpPr>
        <p:grpSpPr>
          <a:xfrm>
            <a:off x="6662057" y="5997660"/>
            <a:ext cx="484992" cy="484992"/>
            <a:chOff x="7092600" y="5702748"/>
            <a:chExt cx="484992" cy="484992"/>
          </a:xfrm>
        </p:grpSpPr>
        <p:sp>
          <p:nvSpPr>
            <p:cNvPr id="142" name="Oval 141">
              <a:extLst>
                <a:ext uri="{FF2B5EF4-FFF2-40B4-BE49-F238E27FC236}">
                  <a16:creationId xmlns:a16="http://schemas.microsoft.com/office/drawing/2014/main" id="{1FC2C233-C67A-44DE-86A2-91F52B813072}"/>
                </a:ext>
                <a:ext uri="{C183D7F6-B498-43B3-948B-1728B52AA6E4}">
                  <adec:decorative xmlns:adec="http://schemas.microsoft.com/office/drawing/2017/decorative" val="1"/>
                </a:ext>
              </a:extLst>
            </p:cNvPr>
            <p:cNvSpPr/>
            <p:nvPr/>
          </p:nvSpPr>
          <p:spPr bwMode="auto">
            <a:xfrm>
              <a:off x="7092600" y="5702748"/>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2D3F66B2-91E8-4379-A413-E97D1E0620F0}"/>
                </a:ext>
              </a:extLst>
            </p:cNvPr>
            <p:cNvGrpSpPr/>
            <p:nvPr/>
          </p:nvGrpSpPr>
          <p:grpSpPr>
            <a:xfrm>
              <a:off x="7206249" y="5830517"/>
              <a:ext cx="257695" cy="229454"/>
              <a:chOff x="7862879" y="4233863"/>
              <a:chExt cx="797230" cy="709862"/>
            </a:xfrm>
          </p:grpSpPr>
          <p:sp>
            <p:nvSpPr>
              <p:cNvPr id="144" name="AutoShape 11">
                <a:extLst>
                  <a:ext uri="{FF2B5EF4-FFF2-40B4-BE49-F238E27FC236}">
                    <a16:creationId xmlns:a16="http://schemas.microsoft.com/office/drawing/2014/main" id="{A821B2A0-3C03-4199-9E82-240FF1915F6F}"/>
                  </a:ext>
                  <a:ext uri="{C183D7F6-B498-43B3-948B-1728B52AA6E4}">
                    <adec:decorative xmlns:adec="http://schemas.microsoft.com/office/drawing/2017/decorative" val="1"/>
                  </a:ext>
                </a:extLst>
              </p:cNvPr>
              <p:cNvSpPr>
                <a:spLocks noChangeAspect="1" noChangeArrowheads="1" noTextEdit="1"/>
              </p:cNvSpPr>
              <p:nvPr/>
            </p:nvSpPr>
            <p:spPr bwMode="auto">
              <a:xfrm>
                <a:off x="7862879" y="4233863"/>
                <a:ext cx="797230" cy="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5" name="Rectangle 13">
                <a:extLst>
                  <a:ext uri="{FF2B5EF4-FFF2-40B4-BE49-F238E27FC236}">
                    <a16:creationId xmlns:a16="http://schemas.microsoft.com/office/drawing/2014/main" id="{E23819DE-4BE4-4923-9E05-5FB253BABDC1}"/>
                  </a:ext>
                  <a:ext uri="{C183D7F6-B498-43B3-948B-1728B52AA6E4}">
                    <adec:decorative xmlns:adec="http://schemas.microsoft.com/office/drawing/2017/decorative" val="1"/>
                  </a:ext>
                </a:extLst>
              </p:cNvPr>
              <p:cNvSpPr>
                <a:spLocks noChangeArrowheads="1"/>
              </p:cNvSpPr>
              <p:nvPr/>
            </p:nvSpPr>
            <p:spPr bwMode="auto">
              <a:xfrm>
                <a:off x="7862879"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6" name="Rectangle 14">
                <a:extLst>
                  <a:ext uri="{FF2B5EF4-FFF2-40B4-BE49-F238E27FC236}">
                    <a16:creationId xmlns:a16="http://schemas.microsoft.com/office/drawing/2014/main" id="{7878D7DD-4ED1-4415-9F67-4E2062F00BAE}"/>
                  </a:ext>
                  <a:ext uri="{C183D7F6-B498-43B3-948B-1728B52AA6E4}">
                    <adec:decorative xmlns:adec="http://schemas.microsoft.com/office/drawing/2017/decorative" val="1"/>
                  </a:ext>
                </a:extLst>
              </p:cNvPr>
              <p:cNvSpPr>
                <a:spLocks noChangeArrowheads="1"/>
              </p:cNvSpPr>
              <p:nvPr/>
            </p:nvSpPr>
            <p:spPr bwMode="auto">
              <a:xfrm>
                <a:off x="7931135" y="4853627"/>
                <a:ext cx="40954"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7" name="Rectangle 15">
                <a:extLst>
                  <a:ext uri="{FF2B5EF4-FFF2-40B4-BE49-F238E27FC236}">
                    <a16:creationId xmlns:a16="http://schemas.microsoft.com/office/drawing/2014/main" id="{A0F149E1-BE57-4F05-8D29-1CEFA89EE3E3}"/>
                  </a:ext>
                  <a:ext uri="{C183D7F6-B498-43B3-948B-1728B52AA6E4}">
                    <adec:decorative xmlns:adec="http://schemas.microsoft.com/office/drawing/2017/decorative" val="1"/>
                  </a:ext>
                </a:extLst>
              </p:cNvPr>
              <p:cNvSpPr>
                <a:spLocks noChangeArrowheads="1"/>
              </p:cNvSpPr>
              <p:nvPr/>
            </p:nvSpPr>
            <p:spPr bwMode="auto">
              <a:xfrm>
                <a:off x="8067647" y="4233863"/>
                <a:ext cx="177466"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8" name="Rectangle 16">
                <a:extLst>
                  <a:ext uri="{FF2B5EF4-FFF2-40B4-BE49-F238E27FC236}">
                    <a16:creationId xmlns:a16="http://schemas.microsoft.com/office/drawing/2014/main" id="{BD464C73-6592-49A5-B53E-8198D3A03944}"/>
                  </a:ext>
                  <a:ext uri="{C183D7F6-B498-43B3-948B-1728B52AA6E4}">
                    <adec:decorative xmlns:adec="http://schemas.microsoft.com/office/drawing/2017/decorative" val="1"/>
                  </a:ext>
                </a:extLst>
              </p:cNvPr>
              <p:cNvSpPr>
                <a:spLocks noChangeArrowheads="1"/>
              </p:cNvSpPr>
              <p:nvPr/>
            </p:nvSpPr>
            <p:spPr bwMode="auto">
              <a:xfrm>
                <a:off x="8138633"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9" name="Rectangle 17">
                <a:extLst>
                  <a:ext uri="{FF2B5EF4-FFF2-40B4-BE49-F238E27FC236}">
                    <a16:creationId xmlns:a16="http://schemas.microsoft.com/office/drawing/2014/main" id="{45C26881-8109-4388-86DC-CACA0882C0ED}"/>
                  </a:ext>
                  <a:ext uri="{C183D7F6-B498-43B3-948B-1728B52AA6E4}">
                    <adec:decorative xmlns:adec="http://schemas.microsoft.com/office/drawing/2017/decorative" val="1"/>
                  </a:ext>
                </a:extLst>
              </p:cNvPr>
              <p:cNvSpPr>
                <a:spLocks noChangeArrowheads="1"/>
              </p:cNvSpPr>
              <p:nvPr/>
            </p:nvSpPr>
            <p:spPr bwMode="auto">
              <a:xfrm>
                <a:off x="8277875"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0" name="Rectangle 18">
                <a:extLst>
                  <a:ext uri="{FF2B5EF4-FFF2-40B4-BE49-F238E27FC236}">
                    <a16:creationId xmlns:a16="http://schemas.microsoft.com/office/drawing/2014/main" id="{C0E9FBFA-A929-48BE-92F8-9C70AE2D466C}"/>
                  </a:ext>
                  <a:ext uri="{C183D7F6-B498-43B3-948B-1728B52AA6E4}">
                    <adec:decorative xmlns:adec="http://schemas.microsoft.com/office/drawing/2017/decorative" val="1"/>
                  </a:ext>
                </a:extLst>
              </p:cNvPr>
              <p:cNvSpPr>
                <a:spLocks noChangeArrowheads="1"/>
              </p:cNvSpPr>
              <p:nvPr/>
            </p:nvSpPr>
            <p:spPr bwMode="auto">
              <a:xfrm>
                <a:off x="8343401" y="4853627"/>
                <a:ext cx="38223"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1" name="Rectangle 19">
                <a:extLst>
                  <a:ext uri="{FF2B5EF4-FFF2-40B4-BE49-F238E27FC236}">
                    <a16:creationId xmlns:a16="http://schemas.microsoft.com/office/drawing/2014/main" id="{F81A9404-3FDA-4F1B-8AE1-CD1B254E4730}"/>
                  </a:ext>
                  <a:ext uri="{C183D7F6-B498-43B3-948B-1728B52AA6E4}">
                    <adec:decorative xmlns:adec="http://schemas.microsoft.com/office/drawing/2017/decorative" val="1"/>
                  </a:ext>
                </a:extLst>
              </p:cNvPr>
              <p:cNvSpPr>
                <a:spLocks noChangeArrowheads="1"/>
              </p:cNvSpPr>
              <p:nvPr/>
            </p:nvSpPr>
            <p:spPr bwMode="auto">
              <a:xfrm>
                <a:off x="8482643" y="4233863"/>
                <a:ext cx="174735"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2" name="Rectangle 20">
                <a:extLst>
                  <a:ext uri="{FF2B5EF4-FFF2-40B4-BE49-F238E27FC236}">
                    <a16:creationId xmlns:a16="http://schemas.microsoft.com/office/drawing/2014/main" id="{22B13CF4-BE8F-42C8-B7A5-9BB5E4770733}"/>
                  </a:ext>
                  <a:ext uri="{C183D7F6-B498-43B3-948B-1728B52AA6E4}">
                    <adec:decorative xmlns:adec="http://schemas.microsoft.com/office/drawing/2017/decorative" val="1"/>
                  </a:ext>
                </a:extLst>
              </p:cNvPr>
              <p:cNvSpPr>
                <a:spLocks noChangeArrowheads="1"/>
              </p:cNvSpPr>
              <p:nvPr/>
            </p:nvSpPr>
            <p:spPr bwMode="auto">
              <a:xfrm>
                <a:off x="8550899"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3" name="Rectangle 21">
                <a:extLst>
                  <a:ext uri="{FF2B5EF4-FFF2-40B4-BE49-F238E27FC236}">
                    <a16:creationId xmlns:a16="http://schemas.microsoft.com/office/drawing/2014/main" id="{47F03177-D7F4-4495-AB1D-36DBE17D4265}"/>
                  </a:ext>
                  <a:ext uri="{C183D7F6-B498-43B3-948B-1728B52AA6E4}">
                    <adec:decorative xmlns:adec="http://schemas.microsoft.com/office/drawing/2017/decorative" val="1"/>
                  </a:ext>
                </a:extLst>
              </p:cNvPr>
              <p:cNvSpPr>
                <a:spLocks noChangeArrowheads="1"/>
              </p:cNvSpPr>
              <p:nvPr/>
            </p:nvSpPr>
            <p:spPr bwMode="auto">
              <a:xfrm>
                <a:off x="7931135" y="4766260"/>
                <a:ext cx="40954"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Rectangle 22">
                <a:extLst>
                  <a:ext uri="{FF2B5EF4-FFF2-40B4-BE49-F238E27FC236}">
                    <a16:creationId xmlns:a16="http://schemas.microsoft.com/office/drawing/2014/main" id="{222CB5D2-7C72-47E8-903E-5FEB9A43BABB}"/>
                  </a:ext>
                  <a:ext uri="{C183D7F6-B498-43B3-948B-1728B52AA6E4}">
                    <adec:decorative xmlns:adec="http://schemas.microsoft.com/office/drawing/2017/decorative" val="1"/>
                  </a:ext>
                </a:extLst>
              </p:cNvPr>
              <p:cNvSpPr>
                <a:spLocks noChangeArrowheads="1"/>
              </p:cNvSpPr>
              <p:nvPr/>
            </p:nvSpPr>
            <p:spPr bwMode="auto">
              <a:xfrm>
                <a:off x="8138633"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5" name="Rectangle 23">
                <a:extLst>
                  <a:ext uri="{FF2B5EF4-FFF2-40B4-BE49-F238E27FC236}">
                    <a16:creationId xmlns:a16="http://schemas.microsoft.com/office/drawing/2014/main" id="{E2F03D64-D843-4EC9-ABC7-1CCA3DBA9F47}"/>
                  </a:ext>
                  <a:ext uri="{C183D7F6-B498-43B3-948B-1728B52AA6E4}">
                    <adec:decorative xmlns:adec="http://schemas.microsoft.com/office/drawing/2017/decorative" val="1"/>
                  </a:ext>
                </a:extLst>
              </p:cNvPr>
              <p:cNvSpPr>
                <a:spLocks noChangeArrowheads="1"/>
              </p:cNvSpPr>
              <p:nvPr/>
            </p:nvSpPr>
            <p:spPr bwMode="auto">
              <a:xfrm>
                <a:off x="8343401" y="4766260"/>
                <a:ext cx="38223"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6" name="Rectangle 24">
                <a:extLst>
                  <a:ext uri="{FF2B5EF4-FFF2-40B4-BE49-F238E27FC236}">
                    <a16:creationId xmlns:a16="http://schemas.microsoft.com/office/drawing/2014/main" id="{518BE3A1-81CC-4145-A298-284B6C82614A}"/>
                  </a:ext>
                  <a:ext uri="{C183D7F6-B498-43B3-948B-1728B52AA6E4}">
                    <adec:decorative xmlns:adec="http://schemas.microsoft.com/office/drawing/2017/decorative" val="1"/>
                  </a:ext>
                </a:extLst>
              </p:cNvPr>
              <p:cNvSpPr>
                <a:spLocks noChangeArrowheads="1"/>
              </p:cNvSpPr>
              <p:nvPr/>
            </p:nvSpPr>
            <p:spPr bwMode="auto">
              <a:xfrm>
                <a:off x="8550899"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5" name="Content Placeholder 14">
            <a:extLst>
              <a:ext uri="{FF2B5EF4-FFF2-40B4-BE49-F238E27FC236}">
                <a16:creationId xmlns:a16="http://schemas.microsoft.com/office/drawing/2014/main" id="{321E5912-96A5-4090-B750-964AFFE598CE}"/>
              </a:ext>
            </a:extLst>
          </p:cNvPr>
          <p:cNvSpPr>
            <a:spLocks noGrp="1"/>
          </p:cNvSpPr>
          <p:nvPr>
            <p:ph sz="quarter" idx="23"/>
          </p:nvPr>
        </p:nvSpPr>
        <p:spPr>
          <a:xfrm>
            <a:off x="7270872" y="6064724"/>
            <a:ext cx="3605721" cy="468622"/>
          </a:xfrm>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light" panose="020B0402040204020203" pitchFamily="34" charset="0"/>
              </a:rPr>
              <a:t>Dev/Test and staging environment costs</a:t>
            </a:r>
          </a:p>
        </p:txBody>
      </p:sp>
    </p:spTree>
    <p:extLst>
      <p:ext uri="{BB962C8B-B14F-4D97-AF65-F5344CB8AC3E}">
        <p14:creationId xmlns:p14="http://schemas.microsoft.com/office/powerpoint/2010/main" val="366887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307DE7-3CDE-4F00-BE95-FB425FE2A08F}"/>
              </a:ext>
            </a:extLst>
          </p:cNvPr>
          <p:cNvSpPr>
            <a:spLocks noGrp="1"/>
          </p:cNvSpPr>
          <p:nvPr>
            <p:ph type="title"/>
          </p:nvPr>
        </p:nvSpPr>
        <p:spPr/>
        <p:txBody>
          <a:bodyPr/>
          <a:lstStyle/>
          <a:p>
            <a:r>
              <a:rPr lang="en-US" dirty="0"/>
              <a:t>Businesses must balance near-term savings with future growth</a:t>
            </a:r>
          </a:p>
        </p:txBody>
      </p:sp>
      <p:pic>
        <p:nvPicPr>
          <p:cNvPr id="50" name="Picture 49" descr="WSJ logo">
            <a:extLst>
              <a:ext uri="{FF2B5EF4-FFF2-40B4-BE49-F238E27FC236}">
                <a16:creationId xmlns:a16="http://schemas.microsoft.com/office/drawing/2014/main" id="{E25FBB1C-4140-4836-BE42-98EE81821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498" y="2138079"/>
            <a:ext cx="498374" cy="415145"/>
          </a:xfrm>
          <a:prstGeom prst="rect">
            <a:avLst/>
          </a:prstGeom>
        </p:spPr>
      </p:pic>
      <p:sp>
        <p:nvSpPr>
          <p:cNvPr id="2" name="Content Placeholder 1">
            <a:extLst>
              <a:ext uri="{FF2B5EF4-FFF2-40B4-BE49-F238E27FC236}">
                <a16:creationId xmlns:a16="http://schemas.microsoft.com/office/drawing/2014/main" id="{4F8B1262-67CD-4AF7-A33D-E099C04963CD}"/>
              </a:ext>
            </a:extLst>
          </p:cNvPr>
          <p:cNvSpPr>
            <a:spLocks noGrp="1"/>
          </p:cNvSpPr>
          <p:nvPr>
            <p:ph sz="quarter" idx="13"/>
          </p:nvPr>
        </p:nvSpPr>
        <p:spPr>
          <a:xfrm>
            <a:off x="642398" y="2675971"/>
            <a:ext cx="3296768" cy="4092265"/>
          </a:xfrm>
        </p:spPr>
        <p:txBody>
          <a:bodyPr/>
          <a:lstStyle/>
          <a:p>
            <a:pPr marL="0" marR="0" lvl="0" indent="0" algn="l" defTabSz="932472" rtl="0" eaLnBrk="1" fontAlgn="base" latinLnBrk="0" hangingPunct="1">
              <a:lnSpc>
                <a:spcPct val="100000"/>
              </a:lnSpc>
              <a:spcBef>
                <a:spcPts val="60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CFOs Look to Boost Cash Holdings, Cut Costs Amid Coronavirus Outbreak </a:t>
            </a:r>
          </a:p>
          <a:p>
            <a:pPr marL="0" marR="0" lvl="0" indent="0" algn="l" defTabSz="932472" rtl="0" eaLnBrk="1" fontAlgn="base" latinLnBrk="0" hangingPunct="1">
              <a:lnSpc>
                <a:spcPct val="13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Finance chiefs are boosting cash holdings, slashing costs and collecting outstanding payments to ensure their companies remain sufficiently capitalized to withstand financial hits from the coronavirus epidemic.</a:t>
            </a:r>
          </a:p>
          <a:p>
            <a:pPr marL="0" marR="0" lvl="0" indent="0" algn="l" defTabSz="932472" rtl="0" eaLnBrk="1" fontAlgn="base" latinLnBrk="0" hangingPunct="1">
              <a:lnSpc>
                <a:spcPct val="13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Companies across sectors are exposed to outbreak-related losses and challenges, including in the manufacturing, retail and travel industries amid factory closures, travel restrictions and changes in consumer behavior.</a:t>
            </a:r>
          </a:p>
        </p:txBody>
      </p:sp>
      <p:sp>
        <p:nvSpPr>
          <p:cNvPr id="53" name="Rectangle 52">
            <a:extLst>
              <a:ext uri="{FF2B5EF4-FFF2-40B4-BE49-F238E27FC236}">
                <a16:creationId xmlns:a16="http://schemas.microsoft.com/office/drawing/2014/main" id="{E3E468F6-2F1E-4F74-9229-D199346ABB48}"/>
              </a:ext>
              <a:ext uri="{C183D7F6-B498-43B3-948B-1728B52AA6E4}">
                <adec:decorative xmlns:adec="http://schemas.microsoft.com/office/drawing/2017/decorative" val="1"/>
              </a:ext>
            </a:extLst>
          </p:cNvPr>
          <p:cNvSpPr/>
          <p:nvPr/>
        </p:nvSpPr>
        <p:spPr bwMode="auto">
          <a:xfrm flipV="1">
            <a:off x="346578" y="5820228"/>
            <a:ext cx="3793798" cy="1037769"/>
          </a:xfrm>
          <a:prstGeom prst="rect">
            <a:avLst/>
          </a:prstGeom>
          <a:gradFill>
            <a:gsLst>
              <a:gs pos="24000">
                <a:schemeClr val="bg1"/>
              </a:gs>
              <a:gs pos="77000">
                <a:schemeClr val="bg1">
                  <a:alpha val="25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8" name="Picture 47" descr="The New York Times logo">
            <a:extLst>
              <a:ext uri="{FF2B5EF4-FFF2-40B4-BE49-F238E27FC236}">
                <a16:creationId xmlns:a16="http://schemas.microsoft.com/office/drawing/2014/main" id="{2483C567-3E61-493C-AA4E-C0906F053933}"/>
              </a:ext>
            </a:extLst>
          </p:cNvPr>
          <p:cNvPicPr>
            <a:picLocks noChangeAspect="1"/>
          </p:cNvPicPr>
          <p:nvPr/>
        </p:nvPicPr>
        <p:blipFill rotWithShape="1">
          <a:blip r:embed="rId4"/>
          <a:srcRect t="1" b="9902"/>
          <a:stretch/>
        </p:blipFill>
        <p:spPr>
          <a:xfrm>
            <a:off x="5000063" y="2192850"/>
            <a:ext cx="2188950" cy="348718"/>
          </a:xfrm>
          <a:prstGeom prst="rect">
            <a:avLst/>
          </a:prstGeom>
        </p:spPr>
      </p:pic>
      <p:sp>
        <p:nvSpPr>
          <p:cNvPr id="6" name="Content Placeholder 5">
            <a:extLst>
              <a:ext uri="{FF2B5EF4-FFF2-40B4-BE49-F238E27FC236}">
                <a16:creationId xmlns:a16="http://schemas.microsoft.com/office/drawing/2014/main" id="{B46D934C-FD00-4A4C-91E6-E14C04AF1315}"/>
              </a:ext>
            </a:extLst>
          </p:cNvPr>
          <p:cNvSpPr>
            <a:spLocks noGrp="1"/>
          </p:cNvSpPr>
          <p:nvPr>
            <p:ph sz="quarter" idx="14"/>
          </p:nvPr>
        </p:nvSpPr>
        <p:spPr>
          <a:xfrm>
            <a:off x="4496055" y="2761451"/>
            <a:ext cx="3296768" cy="4006785"/>
          </a:xfrm>
        </p:spPr>
        <p:txBody>
          <a:bodyPr/>
          <a:lstStyle/>
          <a:p>
            <a:pPr marL="0" marR="0" lvl="0" indent="0" algn="l" defTabSz="932472" rtl="0" eaLnBrk="1" fontAlgn="base" latinLnBrk="0" hangingPunct="1">
              <a:lnSpc>
                <a:spcPct val="100000"/>
              </a:lnSpc>
              <a:spcBef>
                <a:spcPts val="1200"/>
              </a:spcBef>
              <a:spcAft>
                <a:spcPts val="120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As Virus Hobbles Economy, Companies Race to Tap Credit and Raise Cash</a:t>
            </a:r>
          </a:p>
          <a:p>
            <a:pPr marL="0" marR="0" lvl="0" indent="0" algn="l" defTabSz="932472" rtl="0" eaLnBrk="1" fontAlgn="base" latinLnBrk="0" hangingPunct="1">
              <a:lnSpc>
                <a:spcPct val="13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 a single week in March, as financial markets convulsed and major parts of the economy began shutting down, banks made over $240 billion in new loans to companies — twice as much in new lending as they would ordinarily extend in a full year.</a:t>
            </a:r>
          </a:p>
        </p:txBody>
      </p:sp>
      <p:sp>
        <p:nvSpPr>
          <p:cNvPr id="52" name="Rectangle 51">
            <a:extLst>
              <a:ext uri="{FF2B5EF4-FFF2-40B4-BE49-F238E27FC236}">
                <a16:creationId xmlns:a16="http://schemas.microsoft.com/office/drawing/2014/main" id="{22836D6E-EAD4-41B6-ADB6-15BD344EB620}"/>
              </a:ext>
              <a:ext uri="{C183D7F6-B498-43B3-948B-1728B52AA6E4}">
                <adec:decorative xmlns:adec="http://schemas.microsoft.com/office/drawing/2017/decorative" val="1"/>
              </a:ext>
            </a:extLst>
          </p:cNvPr>
          <p:cNvSpPr/>
          <p:nvPr/>
        </p:nvSpPr>
        <p:spPr bwMode="auto">
          <a:xfrm flipV="1">
            <a:off x="4199922" y="5936342"/>
            <a:ext cx="3793798" cy="921657"/>
          </a:xfrm>
          <a:prstGeom prst="rect">
            <a:avLst/>
          </a:prstGeom>
          <a:gradFill>
            <a:gsLst>
              <a:gs pos="24000">
                <a:schemeClr val="bg1"/>
              </a:gs>
              <a:gs pos="77000">
                <a:schemeClr val="bg1">
                  <a:alpha val="25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9" name="Picture 48" descr="Gartner® logo">
            <a:extLst>
              <a:ext uri="{FF2B5EF4-FFF2-40B4-BE49-F238E27FC236}">
                <a16:creationId xmlns:a16="http://schemas.microsoft.com/office/drawing/2014/main" id="{0CF10217-CE18-4AF9-8FD9-CC2B65D87C9C}"/>
              </a:ext>
            </a:extLst>
          </p:cNvPr>
          <p:cNvPicPr>
            <a:picLocks noChangeAspect="1"/>
          </p:cNvPicPr>
          <p:nvPr/>
        </p:nvPicPr>
        <p:blipFill>
          <a:blip r:embed="rId5"/>
          <a:stretch>
            <a:fillRect/>
          </a:stretch>
        </p:blipFill>
        <p:spPr>
          <a:xfrm>
            <a:off x="8733466" y="2144914"/>
            <a:ext cx="1083220" cy="491395"/>
          </a:xfrm>
          <a:prstGeom prst="rect">
            <a:avLst/>
          </a:prstGeom>
        </p:spPr>
      </p:pic>
      <p:sp>
        <p:nvSpPr>
          <p:cNvPr id="8" name="Content Placeholder 7">
            <a:extLst>
              <a:ext uri="{FF2B5EF4-FFF2-40B4-BE49-F238E27FC236}">
                <a16:creationId xmlns:a16="http://schemas.microsoft.com/office/drawing/2014/main" id="{C3BD4B9F-C531-4E7C-B84E-CD7A90BD7C27}"/>
              </a:ext>
            </a:extLst>
          </p:cNvPr>
          <p:cNvSpPr>
            <a:spLocks noGrp="1"/>
          </p:cNvSpPr>
          <p:nvPr>
            <p:ph sz="quarter" idx="15"/>
          </p:nvPr>
        </p:nvSpPr>
        <p:spPr>
          <a:xfrm>
            <a:off x="8371555" y="2654104"/>
            <a:ext cx="3230127" cy="4219827"/>
          </a:xfrm>
        </p:spPr>
        <p:txBody>
          <a:bodyPr/>
          <a:lstStyle/>
          <a:p>
            <a:pPr marL="0" marR="0" lvl="0" indent="0" algn="l" defTabSz="932472" rtl="0" eaLnBrk="1" fontAlgn="base" latinLnBrk="0" hangingPunct="1">
              <a:lnSpc>
                <a:spcPct val="100000"/>
              </a:lnSpc>
              <a:spcBef>
                <a:spcPts val="1800"/>
              </a:spcBef>
              <a:spcAft>
                <a:spcPts val="3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Gartner Says COVID-19 Related Cost Cuts Could Damage Long-Term Growth Prospects for CFOs</a:t>
            </a:r>
          </a:p>
          <a:p>
            <a:pPr marL="0" marR="0" lvl="0" indent="0" algn="l" defTabSz="932472" rtl="0" eaLnBrk="1" fontAlgn="base" latinLnBrk="0" hangingPunct="1">
              <a:lnSpc>
                <a:spcPct val="100000"/>
              </a:lnSpc>
              <a:spcBef>
                <a:spcPts val="600"/>
              </a:spcBef>
              <a:spcAft>
                <a:spcPts val="3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CFO Success in Navigating Previous Crises Started with Differentiated View of Cost Management </a:t>
            </a:r>
          </a:p>
          <a:p>
            <a:pPr marL="0" marR="0" lvl="0" indent="0" algn="l" defTabSz="932472" rtl="0" eaLnBrk="1" fontAlgn="base" latinLnBrk="0" hangingPunct="1">
              <a:lnSpc>
                <a:spcPct val="100000"/>
              </a:lnSpc>
              <a:spcBef>
                <a:spcPts val="600"/>
              </a:spcBef>
              <a:spcAft>
                <a:spcPts val="3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CFOs resorting to short-term and unsustainable cost cutting measures during the COVID-19 pandemic risk missing the opportunity to fundamentally reshape their competitive standing over the long-term, according to Gartner, Inc.</a:t>
            </a:r>
          </a:p>
          <a:p>
            <a:pPr marL="0" marR="0" lvl="0" indent="0" algn="l" defTabSz="932472" rtl="0" eaLnBrk="1" fontAlgn="base" latinLnBrk="0" hangingPunct="1">
              <a:lnSpc>
                <a:spcPct val="100000"/>
              </a:lnSpc>
              <a:spcBef>
                <a:spcPts val="600"/>
              </a:spcBef>
              <a:spcAft>
                <a:spcPts val="3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Extensive long-term research into the performance of 1,142 global public companies revealed that organizations able to navigate downturns with industry-leading performance in both cost containment and top-line growth followed a differentiated set of behaviors with regards to managing costs and investments that set them apart from their lower performing peers.</a:t>
            </a:r>
          </a:p>
        </p:txBody>
      </p:sp>
      <p:sp>
        <p:nvSpPr>
          <p:cNvPr id="51" name="Rectangle 50">
            <a:extLst>
              <a:ext uri="{FF2B5EF4-FFF2-40B4-BE49-F238E27FC236}">
                <a16:creationId xmlns:a16="http://schemas.microsoft.com/office/drawing/2014/main" id="{69A0D9F2-FD1E-42A2-8BA1-07D01610EC6D}"/>
              </a:ext>
              <a:ext uri="{C183D7F6-B498-43B3-948B-1728B52AA6E4}">
                <adec:decorative xmlns:adec="http://schemas.microsoft.com/office/drawing/2017/decorative" val="1"/>
              </a:ext>
            </a:extLst>
          </p:cNvPr>
          <p:cNvSpPr/>
          <p:nvPr/>
        </p:nvSpPr>
        <p:spPr bwMode="auto">
          <a:xfrm flipV="1">
            <a:off x="8058056" y="5910495"/>
            <a:ext cx="3793799" cy="921656"/>
          </a:xfrm>
          <a:prstGeom prst="rect">
            <a:avLst/>
          </a:prstGeom>
          <a:gradFill>
            <a:gsLst>
              <a:gs pos="24000">
                <a:schemeClr val="bg1"/>
              </a:gs>
              <a:gs pos="77000">
                <a:schemeClr val="bg1">
                  <a:alpha val="25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99421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a:xfrm>
            <a:off x="566986" y="17313"/>
            <a:ext cx="7387389" cy="1180587"/>
          </a:xfrm>
          <a:noFill/>
        </p:spPr>
        <p:txBody>
          <a:bodyPr anchor="t"/>
          <a:lstStyle/>
          <a:p>
            <a:pPr>
              <a:lnSpc>
                <a:spcPct val="204000"/>
              </a:lnSpc>
            </a:pPr>
            <a:r>
              <a:rPr lang="en-CA" dirty="0">
                <a:solidFill>
                  <a:schemeClr val="bg1"/>
                </a:solidFill>
              </a:rPr>
              <a:t>How Azure can help (1 of 3)</a:t>
            </a:r>
          </a:p>
        </p:txBody>
      </p:sp>
      <p:sp>
        <p:nvSpPr>
          <p:cNvPr id="42" name="Rectangle 41">
            <a:extLst>
              <a:ext uri="{FF2B5EF4-FFF2-40B4-BE49-F238E27FC236}">
                <a16:creationId xmlns:a16="http://schemas.microsoft.com/office/drawing/2014/main" id="{BCAF7CD1-94C6-4C79-BCFE-3A07A990869A}"/>
              </a:ext>
              <a:ext uri="{C183D7F6-B498-43B3-948B-1728B52AA6E4}">
                <adec:decorative xmlns:adec="http://schemas.microsoft.com/office/drawing/2017/decorative" val="1"/>
              </a:ext>
            </a:extLst>
          </p:cNvPr>
          <p:cNvSpPr/>
          <p:nvPr/>
        </p:nvSpPr>
        <p:spPr bwMode="auto">
          <a:xfrm>
            <a:off x="-6765" y="3380791"/>
            <a:ext cx="12192000" cy="3473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87DAA94-66AA-4F6A-8571-C63ED1709942}"/>
              </a:ext>
              <a:ext uri="{C183D7F6-B498-43B3-948B-1728B52AA6E4}">
                <adec:decorative xmlns:adec="http://schemas.microsoft.com/office/drawing/2017/decorative" val="1"/>
              </a:ext>
            </a:extLst>
          </p:cNvPr>
          <p:cNvGrpSpPr/>
          <p:nvPr/>
        </p:nvGrpSpPr>
        <p:grpSpPr>
          <a:xfrm>
            <a:off x="1548421" y="2692494"/>
            <a:ext cx="1385455" cy="1385455"/>
            <a:chOff x="1548421" y="2692494"/>
            <a:chExt cx="1385455" cy="1385455"/>
          </a:xfrm>
        </p:grpSpPr>
        <p:sp>
          <p:nvSpPr>
            <p:cNvPr id="49" name="Oval 48">
              <a:hlinkClick r:id="rId3" action="ppaction://hlinksldjump"/>
              <a:extLst>
                <a:ext uri="{FF2B5EF4-FFF2-40B4-BE49-F238E27FC236}">
                  <a16:creationId xmlns:a16="http://schemas.microsoft.com/office/drawing/2014/main" id="{9959E887-7559-4D0B-B448-632CCDDA3DE3}"/>
                </a:ext>
                <a:ext uri="{C183D7F6-B498-43B3-948B-1728B52AA6E4}">
                  <adec:decorative xmlns:adec="http://schemas.microsoft.com/office/drawing/2017/decorative" val="1"/>
                </a:ext>
              </a:extLst>
            </p:cNvPr>
            <p:cNvSpPr/>
            <p:nvPr/>
          </p:nvSpPr>
          <p:spPr>
            <a:xfrm>
              <a:off x="1548421"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AF58477-621B-43DA-9E58-75D9BCA21A60}"/>
                </a:ext>
              </a:extLst>
            </p:cNvPr>
            <p:cNvGrpSpPr/>
            <p:nvPr/>
          </p:nvGrpSpPr>
          <p:grpSpPr>
            <a:xfrm>
              <a:off x="1809818" y="2955214"/>
              <a:ext cx="862661" cy="860015"/>
              <a:chOff x="2369731" y="2132955"/>
              <a:chExt cx="1707685" cy="1702446"/>
            </a:xfrm>
          </p:grpSpPr>
          <p:sp>
            <p:nvSpPr>
              <p:cNvPr id="70" name="AutoShape 167">
                <a:extLst>
                  <a:ext uri="{FF2B5EF4-FFF2-40B4-BE49-F238E27FC236}">
                    <a16:creationId xmlns:a16="http://schemas.microsoft.com/office/drawing/2014/main" id="{55E054C0-12DA-4130-870C-1AFCED4AD868}"/>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169">
                <a:extLst>
                  <a:ext uri="{FF2B5EF4-FFF2-40B4-BE49-F238E27FC236}">
                    <a16:creationId xmlns:a16="http://schemas.microsoft.com/office/drawing/2014/main" id="{4AF7A4B2-36A6-4B21-9D33-70C94E8CE97A}"/>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170">
                <a:extLst>
                  <a:ext uri="{FF2B5EF4-FFF2-40B4-BE49-F238E27FC236}">
                    <a16:creationId xmlns:a16="http://schemas.microsoft.com/office/drawing/2014/main" id="{BED00A94-F806-4379-839E-BBC579227A4A}"/>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71">
                <a:extLst>
                  <a:ext uri="{FF2B5EF4-FFF2-40B4-BE49-F238E27FC236}">
                    <a16:creationId xmlns:a16="http://schemas.microsoft.com/office/drawing/2014/main" id="{75C93330-B2A6-4099-B6ED-0F7781A04367}"/>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72">
                <a:extLst>
                  <a:ext uri="{FF2B5EF4-FFF2-40B4-BE49-F238E27FC236}">
                    <a16:creationId xmlns:a16="http://schemas.microsoft.com/office/drawing/2014/main" id="{0B518CF5-D9F2-4A69-8070-CCCC5753807C}"/>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6" name="Content Placeholder 5">
            <a:extLst>
              <a:ext uri="{FF2B5EF4-FFF2-40B4-BE49-F238E27FC236}">
                <a16:creationId xmlns:a16="http://schemas.microsoft.com/office/drawing/2014/main" id="{B18738CF-3BCB-470E-A9B3-F411AC1CC88F}"/>
              </a:ext>
            </a:extLst>
          </p:cNvPr>
          <p:cNvSpPr>
            <a:spLocks noGrp="1"/>
          </p:cNvSpPr>
          <p:nvPr>
            <p:ph sz="quarter" idx="13"/>
          </p:nvPr>
        </p:nvSpPr>
        <p:spPr>
          <a:xfrm>
            <a:off x="565750" y="4299177"/>
            <a:ext cx="3143421" cy="1047750"/>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Azure manages your</a:t>
            </a:r>
            <a:b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applications and databases so you don’t have to</a:t>
            </a:r>
            <a:endParaRPr kumimoji="0" lang="en-US" sz="1800" b="1" i="1"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7" name="Content Placeholder 6">
            <a:extLst>
              <a:ext uri="{FF2B5EF4-FFF2-40B4-BE49-F238E27FC236}">
                <a16:creationId xmlns:a16="http://schemas.microsoft.com/office/drawing/2014/main" id="{58499890-72CC-4DC7-8C40-883E91839B9D}"/>
              </a:ext>
            </a:extLst>
          </p:cNvPr>
          <p:cNvSpPr>
            <a:spLocks noGrp="1"/>
          </p:cNvSpPr>
          <p:nvPr>
            <p:ph sz="quarter" idx="14"/>
          </p:nvPr>
        </p:nvSpPr>
        <p:spPr>
          <a:xfrm>
            <a:off x="579070" y="5244533"/>
            <a:ext cx="3195575" cy="1020602"/>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End-to-end hosting platform and evergreen SQL free up teams to focus on what matters most</a:t>
            </a:r>
          </a:p>
        </p:txBody>
      </p:sp>
      <p:cxnSp>
        <p:nvCxnSpPr>
          <p:cNvPr id="43" name="Straight Connector 42">
            <a:extLst>
              <a:ext uri="{FF2B5EF4-FFF2-40B4-BE49-F238E27FC236}">
                <a16:creationId xmlns:a16="http://schemas.microsoft.com/office/drawing/2014/main" id="{ACD558CE-4015-4297-BD22-8BB739C1D286}"/>
              </a:ext>
              <a:ext uri="{C183D7F6-B498-43B3-948B-1728B52AA6E4}">
                <adec:decorative xmlns:adec="http://schemas.microsoft.com/office/drawing/2017/decorative" val="1"/>
              </a:ext>
            </a:extLst>
          </p:cNvPr>
          <p:cNvCxnSpPr/>
          <p:nvPr/>
        </p:nvCxnSpPr>
        <p:spPr>
          <a:xfrm>
            <a:off x="4171327"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D7E2E1B-FC49-4A90-8D75-0715D75A9F3F}"/>
              </a:ext>
              <a:ext uri="{C183D7F6-B498-43B3-948B-1728B52AA6E4}">
                <adec:decorative xmlns:adec="http://schemas.microsoft.com/office/drawing/2017/decorative" val="1"/>
              </a:ext>
            </a:extLst>
          </p:cNvPr>
          <p:cNvGrpSpPr/>
          <p:nvPr/>
        </p:nvGrpSpPr>
        <p:grpSpPr>
          <a:xfrm>
            <a:off x="5408778" y="2692494"/>
            <a:ext cx="1385455" cy="1385455"/>
            <a:chOff x="5408778" y="2692494"/>
            <a:chExt cx="1385455" cy="1385455"/>
          </a:xfrm>
        </p:grpSpPr>
        <p:sp>
          <p:nvSpPr>
            <p:cNvPr id="48" name="Oval 47">
              <a:hlinkClick r:id="rId4" action="ppaction://hlinksldjump"/>
              <a:extLst>
                <a:ext uri="{FF2B5EF4-FFF2-40B4-BE49-F238E27FC236}">
                  <a16:creationId xmlns:a16="http://schemas.microsoft.com/office/drawing/2014/main" id="{BC0D9257-FD05-406F-B4AF-405020437816}"/>
                </a:ext>
                <a:ext uri="{C183D7F6-B498-43B3-948B-1728B52AA6E4}">
                  <adec:decorative xmlns:adec="http://schemas.microsoft.com/office/drawing/2017/decorative" val="1"/>
                </a:ext>
              </a:extLst>
            </p:cNvPr>
            <p:cNvSpPr/>
            <p:nvPr/>
          </p:nvSpPr>
          <p:spPr>
            <a:xfrm>
              <a:off x="5408778"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C2AF6DEB-EFAC-4065-A2B2-BA913BD17824}"/>
                </a:ext>
              </a:extLst>
            </p:cNvPr>
            <p:cNvGrpSpPr/>
            <p:nvPr/>
          </p:nvGrpSpPr>
          <p:grpSpPr>
            <a:xfrm>
              <a:off x="5669693" y="2941890"/>
              <a:ext cx="856387" cy="886663"/>
              <a:chOff x="6482325" y="7076512"/>
              <a:chExt cx="1411252" cy="1461146"/>
            </a:xfrm>
          </p:grpSpPr>
          <p:sp>
            <p:nvSpPr>
              <p:cNvPr id="51" name="Freeform 48">
                <a:extLst>
                  <a:ext uri="{FF2B5EF4-FFF2-40B4-BE49-F238E27FC236}">
                    <a16:creationId xmlns:a16="http://schemas.microsoft.com/office/drawing/2014/main" id="{D05B433A-CC15-4B85-AE90-DC47EA08B1DE}"/>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49">
                <a:extLst>
                  <a:ext uri="{FF2B5EF4-FFF2-40B4-BE49-F238E27FC236}">
                    <a16:creationId xmlns:a16="http://schemas.microsoft.com/office/drawing/2014/main" id="{1FDE86A4-14DC-414F-BBE0-374374768DF4}"/>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50">
                <a:extLst>
                  <a:ext uri="{FF2B5EF4-FFF2-40B4-BE49-F238E27FC236}">
                    <a16:creationId xmlns:a16="http://schemas.microsoft.com/office/drawing/2014/main" id="{3571743E-4697-43C7-A3D2-578419077158}"/>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51">
                <a:extLst>
                  <a:ext uri="{FF2B5EF4-FFF2-40B4-BE49-F238E27FC236}">
                    <a16:creationId xmlns:a16="http://schemas.microsoft.com/office/drawing/2014/main" id="{24133021-52D2-40FD-9305-E91FAC94A8B8}"/>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52">
                <a:extLst>
                  <a:ext uri="{FF2B5EF4-FFF2-40B4-BE49-F238E27FC236}">
                    <a16:creationId xmlns:a16="http://schemas.microsoft.com/office/drawing/2014/main" id="{01DC0359-04AE-4C22-8897-CDB3B3EF664B}"/>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3">
                <a:extLst>
                  <a:ext uri="{FF2B5EF4-FFF2-40B4-BE49-F238E27FC236}">
                    <a16:creationId xmlns:a16="http://schemas.microsoft.com/office/drawing/2014/main" id="{9F68196F-B1C1-481E-B5CF-BD456F598216}"/>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54">
                <a:extLst>
                  <a:ext uri="{FF2B5EF4-FFF2-40B4-BE49-F238E27FC236}">
                    <a16:creationId xmlns:a16="http://schemas.microsoft.com/office/drawing/2014/main" id="{CCD93C1D-50D3-4D4F-8247-9F122D174BB3}"/>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55">
                <a:extLst>
                  <a:ext uri="{FF2B5EF4-FFF2-40B4-BE49-F238E27FC236}">
                    <a16:creationId xmlns:a16="http://schemas.microsoft.com/office/drawing/2014/main" id="{77820F64-C228-4DA0-B0D3-48C5C72C3972}"/>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56">
                <a:extLst>
                  <a:ext uri="{FF2B5EF4-FFF2-40B4-BE49-F238E27FC236}">
                    <a16:creationId xmlns:a16="http://schemas.microsoft.com/office/drawing/2014/main" id="{C725948C-1951-4C22-8D50-01F8BC4F77BC}"/>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7">
                <a:extLst>
                  <a:ext uri="{FF2B5EF4-FFF2-40B4-BE49-F238E27FC236}">
                    <a16:creationId xmlns:a16="http://schemas.microsoft.com/office/drawing/2014/main" id="{9A79512F-26BA-494E-83D2-951CDA911996}"/>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8">
                <a:extLst>
                  <a:ext uri="{FF2B5EF4-FFF2-40B4-BE49-F238E27FC236}">
                    <a16:creationId xmlns:a16="http://schemas.microsoft.com/office/drawing/2014/main" id="{3254723A-B27A-43DF-8132-C54E8EA91033}"/>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59">
                <a:extLst>
                  <a:ext uri="{FF2B5EF4-FFF2-40B4-BE49-F238E27FC236}">
                    <a16:creationId xmlns:a16="http://schemas.microsoft.com/office/drawing/2014/main" id="{3F7DF9DB-AAFB-404C-A0E1-D4682AF1FE4F}"/>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0151EA70-A012-4520-BAA4-ECA52A4AE546}"/>
              </a:ext>
            </a:extLst>
          </p:cNvPr>
          <p:cNvSpPr>
            <a:spLocks noGrp="1"/>
          </p:cNvSpPr>
          <p:nvPr>
            <p:ph sz="quarter" idx="15"/>
          </p:nvPr>
        </p:nvSpPr>
        <p:spPr>
          <a:xfrm>
            <a:off x="4422011" y="4307677"/>
            <a:ext cx="3195575" cy="724920"/>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Built-in intelligence optimizes </a:t>
            </a:r>
            <a:r>
              <a:rPr kumimoji="0" lang="en-US" sz="1800" b="1" i="0" u="none" strike="noStrike" kern="1200" cap="none" spc="0" normalizeH="0" baseline="0" noProof="0" dirty="0">
                <a:ln>
                  <a:noFill/>
                </a:ln>
                <a:solidFill>
                  <a:srgbClr val="50E6FF"/>
                </a:solidFill>
                <a:effectLst/>
                <a:uLnTx/>
                <a:uFillTx/>
                <a:latin typeface="Segoe UI Semibold"/>
                <a:ea typeface="+mn-ea"/>
                <a:cs typeface="+mn-cs"/>
              </a:rPr>
              <a:t>resources and reduces spend</a:t>
            </a:r>
            <a:endPar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endParaRPr>
          </a:p>
        </p:txBody>
      </p:sp>
      <p:sp>
        <p:nvSpPr>
          <p:cNvPr id="9" name="Content Placeholder 8">
            <a:extLst>
              <a:ext uri="{FF2B5EF4-FFF2-40B4-BE49-F238E27FC236}">
                <a16:creationId xmlns:a16="http://schemas.microsoft.com/office/drawing/2014/main" id="{251334C4-8225-42A5-AB36-F75B0CF27BB6}"/>
              </a:ext>
            </a:extLst>
          </p:cNvPr>
          <p:cNvSpPr>
            <a:spLocks noGrp="1"/>
          </p:cNvSpPr>
          <p:nvPr>
            <p:ph sz="quarter" idx="16"/>
          </p:nvPr>
        </p:nvSpPr>
        <p:spPr>
          <a:xfrm>
            <a:off x="4426774" y="5245640"/>
            <a:ext cx="3349757" cy="1020602"/>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Sense and surface opportunities to save with out-of-the-box monitoring for ASP.NET applications and AI-powered SQL optimization</a:t>
            </a:r>
          </a:p>
        </p:txBody>
      </p:sp>
      <p:cxnSp>
        <p:nvCxnSpPr>
          <p:cNvPr id="44" name="Straight Connector 43">
            <a:extLst>
              <a:ext uri="{FF2B5EF4-FFF2-40B4-BE49-F238E27FC236}">
                <a16:creationId xmlns:a16="http://schemas.microsoft.com/office/drawing/2014/main" id="{12936C9A-095B-40D1-BA56-1527100ACD89}"/>
              </a:ext>
              <a:ext uri="{C183D7F6-B498-43B3-948B-1728B52AA6E4}">
                <adec:decorative xmlns:adec="http://schemas.microsoft.com/office/drawing/2017/decorative" val="1"/>
              </a:ext>
            </a:extLst>
          </p:cNvPr>
          <p:cNvCxnSpPr/>
          <p:nvPr/>
        </p:nvCxnSpPr>
        <p:spPr>
          <a:xfrm>
            <a:off x="803168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BB24D2AC-10DF-44DA-9B6A-47AEBCA889E2}"/>
              </a:ext>
              <a:ext uri="{C183D7F6-B498-43B3-948B-1728B52AA6E4}">
                <adec:decorative xmlns:adec="http://schemas.microsoft.com/office/drawing/2017/decorative" val="1"/>
              </a:ext>
            </a:extLst>
          </p:cNvPr>
          <p:cNvGrpSpPr/>
          <p:nvPr/>
        </p:nvGrpSpPr>
        <p:grpSpPr>
          <a:xfrm>
            <a:off x="9269136" y="2692494"/>
            <a:ext cx="1385455" cy="1385455"/>
            <a:chOff x="9199863" y="4050944"/>
            <a:chExt cx="1524000" cy="1524000"/>
          </a:xfrm>
        </p:grpSpPr>
        <p:sp>
          <p:nvSpPr>
            <p:cNvPr id="92" name="Oval 91">
              <a:hlinkClick r:id="rId5" action="ppaction://hlinksldjump"/>
              <a:extLst>
                <a:ext uri="{FF2B5EF4-FFF2-40B4-BE49-F238E27FC236}">
                  <a16:creationId xmlns:a16="http://schemas.microsoft.com/office/drawing/2014/main" id="{4CA294F9-4341-40E1-B80D-67BDD15508EA}"/>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3" name="Group 92">
              <a:extLst>
                <a:ext uri="{FF2B5EF4-FFF2-40B4-BE49-F238E27FC236}">
                  <a16:creationId xmlns:a16="http://schemas.microsoft.com/office/drawing/2014/main" id="{B661C67D-CB87-4D41-A44B-76CC3B0236E3}"/>
                </a:ext>
              </a:extLst>
            </p:cNvPr>
            <p:cNvGrpSpPr/>
            <p:nvPr/>
          </p:nvGrpSpPr>
          <p:grpSpPr>
            <a:xfrm>
              <a:off x="9569656" y="4293250"/>
              <a:ext cx="784414" cy="1039388"/>
              <a:chOff x="9428791" y="2546213"/>
              <a:chExt cx="697056" cy="923636"/>
            </a:xfrm>
          </p:grpSpPr>
          <p:sp>
            <p:nvSpPr>
              <p:cNvPr id="94" name="Freeform: Shape 93">
                <a:extLst>
                  <a:ext uri="{FF2B5EF4-FFF2-40B4-BE49-F238E27FC236}">
                    <a16:creationId xmlns:a16="http://schemas.microsoft.com/office/drawing/2014/main" id="{6EB880A9-0E5A-4A2B-B9D9-A021EBADA5AB}"/>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8DA0D373-AA0F-4D3A-9AF3-979D4F27D342}"/>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5B222AC-53AE-41F6-ADB9-E52B9CE952EC}"/>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6D18C53C-AA73-4724-BCF6-7BD60ACD2BC7}"/>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0281D856-F705-4955-AB45-DEC5A3FB9FCD}"/>
              </a:ext>
            </a:extLst>
          </p:cNvPr>
          <p:cNvSpPr>
            <a:spLocks noGrp="1"/>
          </p:cNvSpPr>
          <p:nvPr>
            <p:ph sz="quarter" idx="17"/>
          </p:nvPr>
        </p:nvSpPr>
        <p:spPr>
          <a:xfrm>
            <a:off x="8341345" y="4429125"/>
            <a:ext cx="2648121" cy="456861"/>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Get more cloud for less</a:t>
            </a:r>
            <a:endParaRPr kumimoji="0" lang="en-US" sz="1800" b="1" i="0" u="none" strike="noStrike" kern="1200" cap="none" spc="0" normalizeH="0" baseline="0" noProof="0" dirty="0">
              <a:ln>
                <a:noFill/>
              </a:ln>
              <a:solidFill>
                <a:srgbClr val="0078D4">
                  <a:lumMod val="60000"/>
                  <a:lumOff val="40000"/>
                </a:srgbClr>
              </a:solidFill>
              <a:effectLst/>
              <a:uLnTx/>
              <a:uFillTx/>
              <a:latin typeface="Segoe UI Semibold"/>
              <a:ea typeface="+mn-ea"/>
              <a:cs typeface="Segoe UI" panose="020B0502040204020203" pitchFamily="34" charset="0"/>
            </a:endParaRPr>
          </a:p>
        </p:txBody>
      </p:sp>
      <p:sp>
        <p:nvSpPr>
          <p:cNvPr id="11" name="Content Placeholder 10">
            <a:extLst>
              <a:ext uri="{FF2B5EF4-FFF2-40B4-BE49-F238E27FC236}">
                <a16:creationId xmlns:a16="http://schemas.microsoft.com/office/drawing/2014/main" id="{8D39C2B6-BB71-42B2-845B-6499C202D64C}"/>
              </a:ext>
            </a:extLst>
          </p:cNvPr>
          <p:cNvSpPr>
            <a:spLocks noGrp="1"/>
          </p:cNvSpPr>
          <p:nvPr>
            <p:ph sz="quarter" idx="18"/>
          </p:nvPr>
        </p:nvSpPr>
        <p:spPr>
          <a:xfrm>
            <a:off x="8310391" y="4986149"/>
            <a:ext cx="3619671" cy="1303905"/>
          </a:xfrm>
        </p:spPr>
        <p:txBody>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dirty="0">
                <a:ln>
                  <a:noFill/>
                </a:ln>
                <a:solidFill>
                  <a:srgbClr val="FFFFFF">
                    <a:lumMod val="20000"/>
                    <a:lumOff val="80000"/>
                  </a:srgbClr>
                </a:solidFill>
                <a:effectLst/>
                <a:uLnTx/>
                <a:uFillTx/>
                <a:latin typeface="Segoe UI" panose="020B0502040204020203" pitchFamily="34" charset="0"/>
                <a:ea typeface="+mn-ea"/>
                <a:cs typeface="Segoe UI" panose="020B0502040204020203" pitchFamily="34" charset="0"/>
              </a:rPr>
              <a:t>With leading SQL price-performance and savings up to 85% off pay-as-you-go rates with Azure Hybrid Benefit and save up to 49% with Enterprise Dev/Test</a:t>
            </a:r>
          </a:p>
        </p:txBody>
      </p:sp>
      <p:sp>
        <p:nvSpPr>
          <p:cNvPr id="46" name="Rectangle 42">
            <a:extLst>
              <a:ext uri="{FF2B5EF4-FFF2-40B4-BE49-F238E27FC236}">
                <a16:creationId xmlns:a16="http://schemas.microsoft.com/office/drawing/2014/main" id="{0AE2756A-00E6-4424-AE37-D26F485EA641}"/>
              </a:ext>
              <a:ext uri="{C183D7F6-B498-43B3-948B-1728B52AA6E4}">
                <adec:decorative xmlns:adec="http://schemas.microsoft.com/office/drawing/2017/decorative" val="1"/>
              </a:ext>
            </a:extLst>
          </p:cNvPr>
          <p:cNvSpPr txBox="1">
            <a:spLocks/>
          </p:cNvSpPr>
          <p:nvPr/>
        </p:nvSpPr>
        <p:spPr bwMode="ltGray">
          <a:xfrm flipV="1">
            <a:off x="0" y="0"/>
            <a:ext cx="12192000" cy="3408072"/>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585216" tIns="585216" rIns="585216" bIns="585216" rtlCol="0" anchor="b" anchorCtr="0">
            <a:noAutofit/>
            <a:scene3d>
              <a:camera prst="obliqueTopLeft">
                <a:rot lat="0" lon="0" rev="10799999"/>
              </a:camera>
              <a:lightRig rig="threePt" dir="t"/>
            </a:scene3d>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lang="en-CA" dirty="0">
                <a:solidFill>
                  <a:schemeClr val="bg1"/>
                </a:solidFill>
              </a:rPr>
              <a:t>How Azure can help (1 of 3)</a:t>
            </a:r>
            <a:endParaRPr kumimoji="0" lang="en-US" sz="3600" b="0"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581349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563369" y="473236"/>
            <a:ext cx="6116831" cy="693146"/>
          </a:xfrm>
        </p:spPr>
        <p:txBody>
          <a:bodyPr>
            <a:noAutofit/>
          </a:bodyPr>
          <a:lstStyle/>
          <a:p>
            <a:r>
              <a:rPr lang="en-US" sz="4000" dirty="0"/>
              <a:t>What can you expect?</a:t>
            </a:r>
          </a:p>
        </p:txBody>
      </p:sp>
      <p:sp>
        <p:nvSpPr>
          <p:cNvPr id="3" name="Content Placeholder 2">
            <a:extLst>
              <a:ext uri="{FF2B5EF4-FFF2-40B4-BE49-F238E27FC236}">
                <a16:creationId xmlns:a16="http://schemas.microsoft.com/office/drawing/2014/main" id="{3506C485-9AF7-4658-9DAF-6E8F722756A7}"/>
              </a:ext>
            </a:extLst>
          </p:cNvPr>
          <p:cNvSpPr>
            <a:spLocks noGrp="1"/>
          </p:cNvSpPr>
          <p:nvPr>
            <p:ph sz="quarter" idx="13"/>
          </p:nvPr>
        </p:nvSpPr>
        <p:spPr>
          <a:xfrm>
            <a:off x="780256" y="1709759"/>
            <a:ext cx="2674937"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Save</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 on data and infrastructure</a:t>
            </a:r>
          </a:p>
        </p:txBody>
      </p:sp>
      <p:cxnSp>
        <p:nvCxnSpPr>
          <p:cNvPr id="78" name="Straight Connector 77">
            <a:extLst>
              <a:ext uri="{FF2B5EF4-FFF2-40B4-BE49-F238E27FC236}">
                <a16:creationId xmlns:a16="http://schemas.microsoft.com/office/drawing/2014/main" id="{3771EA81-A0B8-4900-98F5-A7ABE3FC3022}"/>
              </a:ext>
              <a:ext uri="{C183D7F6-B498-43B3-948B-1728B52AA6E4}">
                <adec:decorative xmlns:adec="http://schemas.microsoft.com/office/drawing/2017/decorative" val="1"/>
              </a:ext>
            </a:extLst>
          </p:cNvPr>
          <p:cNvCxnSpPr>
            <a:cxnSpLocks/>
          </p:cNvCxnSpPr>
          <p:nvPr/>
        </p:nvCxnSpPr>
        <p:spPr>
          <a:xfrm>
            <a:off x="780295"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52">
            <a:extLst>
              <a:ext uri="{FF2B5EF4-FFF2-40B4-BE49-F238E27FC236}">
                <a16:creationId xmlns:a16="http://schemas.microsoft.com/office/drawing/2014/main" id="{7314064A-EA89-4084-BD98-8F48AABF60B5}"/>
              </a:ext>
              <a:ext uri="{C183D7F6-B498-43B3-948B-1728B52AA6E4}">
                <adec:decorative xmlns:adec="http://schemas.microsoft.com/office/drawing/2017/decorative" val="1"/>
              </a:ext>
            </a:extLst>
          </p:cNvPr>
          <p:cNvGrpSpPr/>
          <p:nvPr/>
        </p:nvGrpSpPr>
        <p:grpSpPr>
          <a:xfrm>
            <a:off x="783519" y="3110137"/>
            <a:ext cx="1852465" cy="1223455"/>
            <a:chOff x="203401" y="6687507"/>
            <a:chExt cx="669424" cy="442119"/>
          </a:xfrm>
        </p:grpSpPr>
        <p:sp>
          <p:nvSpPr>
            <p:cNvPr id="54" name="Freeform: Shape 53">
              <a:extLst>
                <a:ext uri="{FF2B5EF4-FFF2-40B4-BE49-F238E27FC236}">
                  <a16:creationId xmlns:a16="http://schemas.microsoft.com/office/drawing/2014/main" id="{6C7BB8D8-6031-45DE-BCE2-21FE95692769}"/>
                </a:ext>
                <a:ext uri="{C183D7F6-B498-43B3-948B-1728B52AA6E4}">
                  <adec:decorative xmlns:adec="http://schemas.microsoft.com/office/drawing/2017/decorative" val="1"/>
                </a:ext>
              </a:extLst>
            </p:cNvPr>
            <p:cNvSpPr>
              <a:spLocks noChangeAspect="1"/>
            </p:cNvSpPr>
            <p:nvPr/>
          </p:nvSpPr>
          <p:spPr bwMode="auto">
            <a:xfrm flipH="1">
              <a:off x="203401" y="6904577"/>
              <a:ext cx="669424" cy="225049"/>
            </a:xfrm>
            <a:custGeom>
              <a:avLst/>
              <a:gdLst>
                <a:gd name="connsiteX0" fmla="*/ 364746 w 553243"/>
                <a:gd name="connsiteY0" fmla="*/ 0 h 185991"/>
                <a:gd name="connsiteX1" fmla="*/ 66413 w 553243"/>
                <a:gd name="connsiteY1" fmla="*/ 0 h 185991"/>
                <a:gd name="connsiteX2" fmla="*/ 66413 w 553243"/>
                <a:gd name="connsiteY2" fmla="*/ 6 h 185991"/>
                <a:gd name="connsiteX3" fmla="*/ 0 w 553243"/>
                <a:gd name="connsiteY3" fmla="*/ 6 h 185991"/>
                <a:gd name="connsiteX4" fmla="*/ 0 w 553243"/>
                <a:gd name="connsiteY4" fmla="*/ 185991 h 185991"/>
                <a:gd name="connsiteX5" fmla="*/ 442823 w 553243"/>
                <a:gd name="connsiteY5" fmla="*/ 185991 h 185991"/>
                <a:gd name="connsiteX6" fmla="*/ 553243 w 553243"/>
                <a:gd name="connsiteY6" fmla="*/ 90284 h 185991"/>
                <a:gd name="connsiteX7" fmla="*/ 553243 w 553243"/>
                <a:gd name="connsiteY7" fmla="*/ 6 h 185991"/>
                <a:gd name="connsiteX8" fmla="*/ 521224 w 553243"/>
                <a:gd name="connsiteY8" fmla="*/ 6 h 185991"/>
                <a:gd name="connsiteX9" fmla="*/ 521869 w 553243"/>
                <a:gd name="connsiteY9" fmla="*/ 3301 h 185991"/>
                <a:gd name="connsiteX10" fmla="*/ 476903 w 553243"/>
                <a:gd name="connsiteY10" fmla="*/ 49668 h 185991"/>
                <a:gd name="connsiteX11" fmla="*/ 431936 w 553243"/>
                <a:gd name="connsiteY11" fmla="*/ 3301 h 185991"/>
                <a:gd name="connsiteX12" fmla="*/ 432581 w 553243"/>
                <a:gd name="connsiteY12" fmla="*/ 6 h 185991"/>
                <a:gd name="connsiteX13" fmla="*/ 364746 w 553243"/>
                <a:gd name="connsiteY13" fmla="*/ 6 h 18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 h="185991">
                  <a:moveTo>
                    <a:pt x="364746" y="0"/>
                  </a:moveTo>
                  <a:lnTo>
                    <a:pt x="66413" y="0"/>
                  </a:lnTo>
                  <a:lnTo>
                    <a:pt x="66413" y="6"/>
                  </a:lnTo>
                  <a:lnTo>
                    <a:pt x="0" y="6"/>
                  </a:lnTo>
                  <a:lnTo>
                    <a:pt x="0" y="185991"/>
                  </a:lnTo>
                  <a:lnTo>
                    <a:pt x="442823" y="185991"/>
                  </a:lnTo>
                  <a:lnTo>
                    <a:pt x="553243" y="90284"/>
                  </a:lnTo>
                  <a:lnTo>
                    <a:pt x="553243" y="6"/>
                  </a:lnTo>
                  <a:lnTo>
                    <a:pt x="521224" y="6"/>
                  </a:lnTo>
                  <a:lnTo>
                    <a:pt x="521869" y="3301"/>
                  </a:lnTo>
                  <a:cubicBezTo>
                    <a:pt x="521869" y="28909"/>
                    <a:pt x="501737" y="49668"/>
                    <a:pt x="476903" y="49668"/>
                  </a:cubicBezTo>
                  <a:cubicBezTo>
                    <a:pt x="452069" y="49668"/>
                    <a:pt x="431936" y="28909"/>
                    <a:pt x="431936" y="3301"/>
                  </a:cubicBezTo>
                  <a:lnTo>
                    <a:pt x="432581" y="6"/>
                  </a:lnTo>
                  <a:lnTo>
                    <a:pt x="364746" y="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A740B7B7-FCD0-48B5-8448-A8E9811C325A}"/>
                </a:ext>
                <a:ext uri="{C183D7F6-B498-43B3-948B-1728B52AA6E4}">
                  <adec:decorative xmlns:adec="http://schemas.microsoft.com/office/drawing/2017/decorative" val="1"/>
                </a:ext>
              </a:extLst>
            </p:cNvPr>
            <p:cNvSpPr>
              <a:spLocks noChangeAspect="1"/>
            </p:cNvSpPr>
            <p:nvPr/>
          </p:nvSpPr>
          <p:spPr bwMode="auto">
            <a:xfrm flipH="1">
              <a:off x="203401" y="6687507"/>
              <a:ext cx="669424" cy="217069"/>
            </a:xfrm>
            <a:custGeom>
              <a:avLst/>
              <a:gdLst>
                <a:gd name="connsiteX0" fmla="*/ 450642 w 553243"/>
                <a:gd name="connsiteY0" fmla="*/ 0 h 179396"/>
                <a:gd name="connsiteX1" fmla="*/ 0 w 553243"/>
                <a:gd name="connsiteY1" fmla="*/ 0 h 179396"/>
                <a:gd name="connsiteX2" fmla="*/ 0 w 553243"/>
                <a:gd name="connsiteY2" fmla="*/ 179396 h 179396"/>
                <a:gd name="connsiteX3" fmla="*/ 66413 w 553243"/>
                <a:gd name="connsiteY3" fmla="*/ 179396 h 179396"/>
                <a:gd name="connsiteX4" fmla="*/ 140386 w 553243"/>
                <a:gd name="connsiteY4" fmla="*/ 179396 h 179396"/>
                <a:gd name="connsiteX5" fmla="*/ 217454 w 553243"/>
                <a:gd name="connsiteY5" fmla="*/ 179396 h 179396"/>
                <a:gd name="connsiteX6" fmla="*/ 339926 w 553243"/>
                <a:gd name="connsiteY6" fmla="*/ 179396 h 179396"/>
                <a:gd name="connsiteX7" fmla="*/ 432581 w 553243"/>
                <a:gd name="connsiteY7" fmla="*/ 179396 h 179396"/>
                <a:gd name="connsiteX8" fmla="*/ 435470 w 553243"/>
                <a:gd name="connsiteY8" fmla="*/ 164643 h 179396"/>
                <a:gd name="connsiteX9" fmla="*/ 476903 w 553243"/>
                <a:gd name="connsiteY9" fmla="*/ 136324 h 179396"/>
                <a:gd name="connsiteX10" fmla="*/ 518335 w 553243"/>
                <a:gd name="connsiteY10" fmla="*/ 164643 h 179396"/>
                <a:gd name="connsiteX11" fmla="*/ 521224 w 553243"/>
                <a:gd name="connsiteY11" fmla="*/ 179396 h 179396"/>
                <a:gd name="connsiteX12" fmla="*/ 553243 w 553243"/>
                <a:gd name="connsiteY12" fmla="*/ 179396 h 179396"/>
                <a:gd name="connsiteX13" fmla="*/ 553243 w 553243"/>
                <a:gd name="connsiteY13" fmla="*/ 106480 h 17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43" h="179396">
                  <a:moveTo>
                    <a:pt x="450642" y="0"/>
                  </a:moveTo>
                  <a:lnTo>
                    <a:pt x="0" y="0"/>
                  </a:lnTo>
                  <a:lnTo>
                    <a:pt x="0" y="179396"/>
                  </a:lnTo>
                  <a:lnTo>
                    <a:pt x="66413" y="179396"/>
                  </a:lnTo>
                  <a:lnTo>
                    <a:pt x="140386" y="179396"/>
                  </a:lnTo>
                  <a:lnTo>
                    <a:pt x="217454" y="179396"/>
                  </a:lnTo>
                  <a:lnTo>
                    <a:pt x="339926" y="179396"/>
                  </a:lnTo>
                  <a:lnTo>
                    <a:pt x="432581" y="179396"/>
                  </a:lnTo>
                  <a:lnTo>
                    <a:pt x="435470" y="164643"/>
                  </a:lnTo>
                  <a:cubicBezTo>
                    <a:pt x="442296" y="148001"/>
                    <a:pt x="458278" y="136324"/>
                    <a:pt x="476903" y="136324"/>
                  </a:cubicBezTo>
                  <a:cubicBezTo>
                    <a:pt x="495529" y="136324"/>
                    <a:pt x="511509" y="148001"/>
                    <a:pt x="518335" y="164643"/>
                  </a:cubicBezTo>
                  <a:lnTo>
                    <a:pt x="521224" y="179396"/>
                  </a:lnTo>
                  <a:lnTo>
                    <a:pt x="553243" y="179396"/>
                  </a:lnTo>
                  <a:lnTo>
                    <a:pt x="553243" y="10648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19" name="Content Placeholder 18">
            <a:extLst>
              <a:ext uri="{FF2B5EF4-FFF2-40B4-BE49-F238E27FC236}">
                <a16:creationId xmlns:a16="http://schemas.microsoft.com/office/drawing/2014/main" id="{48FA2462-C3A8-4C0E-90BB-D1CF160F4F3F}"/>
              </a:ext>
            </a:extLst>
          </p:cNvPr>
          <p:cNvSpPr>
            <a:spLocks noGrp="1"/>
          </p:cNvSpPr>
          <p:nvPr>
            <p:ph sz="quarter" idx="20"/>
          </p:nvPr>
        </p:nvSpPr>
        <p:spPr>
          <a:xfrm>
            <a:off x="1353941" y="3302665"/>
            <a:ext cx="1189425" cy="959774"/>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Up to </a:t>
            </a:r>
            <a:r>
              <a:rPr kumimoji="0" lang="en-US" sz="3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54%</a:t>
            </a:r>
            <a:endParaRPr kumimoji="0" lang="en-IN" sz="3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 name="Content Placeholder 12">
            <a:extLst>
              <a:ext uri="{FF2B5EF4-FFF2-40B4-BE49-F238E27FC236}">
                <a16:creationId xmlns:a16="http://schemas.microsoft.com/office/drawing/2014/main" id="{DB0B953B-A1D8-4805-8CA6-99093B341E0A}"/>
              </a:ext>
            </a:extLst>
          </p:cNvPr>
          <p:cNvSpPr>
            <a:spLocks noGrp="1"/>
          </p:cNvSpPr>
          <p:nvPr>
            <p:ph sz="quarter" idx="16"/>
          </p:nvPr>
        </p:nvSpPr>
        <p:spPr>
          <a:xfrm>
            <a:off x="775294" y="4490032"/>
            <a:ext cx="2813054" cy="867485"/>
          </a:xfrm>
        </p:spPr>
        <p:txBody>
          <a:bodyPr/>
          <a:lstStyle/>
          <a:p>
            <a:pPr marL="12700" marR="0" lvl="0" indent="0" algn="l" defTabSz="914400" rtl="0" eaLnBrk="1" fontAlgn="base" latinLnBrk="0" hangingPunct="1">
              <a:lnSpc>
                <a:spcPct val="90000"/>
              </a:lnSpc>
              <a:spcBef>
                <a:spcPts val="565"/>
              </a:spcBef>
              <a:spcAft>
                <a:spcPct val="0"/>
              </a:spcAft>
              <a:buClrTx/>
              <a:buSzTx/>
              <a:buFontTx/>
              <a:buNone/>
              <a:tabLst/>
              <a:defRPr/>
            </a:pPr>
            <a:r>
              <a:rPr kumimoji="0" lang="en-US" sz="1800" b="0" i="0" u="none" strike="noStrike" kern="1200" cap="none" spc="-5" normalizeH="0" baseline="0" noProof="0" dirty="0">
                <a:ln>
                  <a:noFill/>
                </a:ln>
                <a:solidFill>
                  <a:prstClr val="black"/>
                </a:solidFill>
                <a:effectLst/>
                <a:uLnTx/>
                <a:uFillTx/>
                <a:latin typeface="Segoe UI"/>
                <a:ea typeface="+mn-ea"/>
                <a:cs typeface="Segoe UI Semibold"/>
              </a:rPr>
              <a:t>Save up to 54% versus on premises and 30% compared to AWS¹</a:t>
            </a:r>
            <a:endParaRPr kumimoji="0" lang="en-US" sz="1800" b="0" i="0" u="none" strike="noStrike" kern="1200" cap="none" spc="-5" normalizeH="0" baseline="30000" noProof="0" dirty="0">
              <a:ln>
                <a:noFill/>
              </a:ln>
              <a:solidFill>
                <a:prstClr val="black"/>
              </a:solidFill>
              <a:effectLst/>
              <a:uLnTx/>
              <a:uFillTx/>
              <a:latin typeface="Segoe UI"/>
              <a:ea typeface="+mn-ea"/>
              <a:cs typeface="Segoe UI Semibold"/>
            </a:endParaRPr>
          </a:p>
        </p:txBody>
      </p:sp>
      <p:sp>
        <p:nvSpPr>
          <p:cNvPr id="10" name="Content Placeholder 9">
            <a:extLst>
              <a:ext uri="{FF2B5EF4-FFF2-40B4-BE49-F238E27FC236}">
                <a16:creationId xmlns:a16="http://schemas.microsoft.com/office/drawing/2014/main" id="{4FF18548-423D-42A6-8FB4-AFAB555D3A74}"/>
              </a:ext>
            </a:extLst>
          </p:cNvPr>
          <p:cNvSpPr>
            <a:spLocks noGrp="1"/>
          </p:cNvSpPr>
          <p:nvPr>
            <p:ph sz="quarter" idx="14"/>
          </p:nvPr>
        </p:nvSpPr>
        <p:spPr>
          <a:xfrm>
            <a:off x="4552158" y="1709682"/>
            <a:ext cx="2674938"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Optimize</a:t>
            </a:r>
            <a:r>
              <a:rPr kumimoji="0" lang="en-US" sz="2400" b="0" i="0" u="none" strike="noStrike" kern="1200" cap="none" spc="-50" normalizeH="0" baseline="0" noProof="0" dirty="0">
                <a:ln w="3175">
                  <a:noFill/>
                </a:ln>
                <a:solidFill>
                  <a:srgbClr val="008575"/>
                </a:solidFill>
                <a:effectLst/>
                <a:uLnTx/>
                <a:uFillTx/>
                <a:latin typeface="Segoe UI Semibold"/>
                <a:ea typeface="+mn-ea"/>
                <a:cs typeface="Segoe UI" pitchFamily="34" charset="0"/>
              </a:rPr>
              <a:t> </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technical teams</a:t>
            </a:r>
          </a:p>
        </p:txBody>
      </p:sp>
      <p:cxnSp>
        <p:nvCxnSpPr>
          <p:cNvPr id="79" name="Straight Connector 78">
            <a:extLst>
              <a:ext uri="{FF2B5EF4-FFF2-40B4-BE49-F238E27FC236}">
                <a16:creationId xmlns:a16="http://schemas.microsoft.com/office/drawing/2014/main" id="{0AA88B36-9831-4D10-87B0-652928274B05}"/>
              </a:ext>
              <a:ext uri="{C183D7F6-B498-43B3-948B-1728B52AA6E4}">
                <adec:decorative xmlns:adec="http://schemas.microsoft.com/office/drawing/2017/decorative" val="1"/>
              </a:ext>
            </a:extLst>
          </p:cNvPr>
          <p:cNvCxnSpPr>
            <a:cxnSpLocks/>
          </p:cNvCxnSpPr>
          <p:nvPr/>
        </p:nvCxnSpPr>
        <p:spPr>
          <a:xfrm>
            <a:off x="4551560"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1" name="Group 80">
            <a:extLst>
              <a:ext uri="{FF2B5EF4-FFF2-40B4-BE49-F238E27FC236}">
                <a16:creationId xmlns:a16="http://schemas.microsoft.com/office/drawing/2014/main" id="{085AF7D7-7D36-41BA-A990-967392565D3A}"/>
              </a:ext>
              <a:ext uri="{C183D7F6-B498-43B3-948B-1728B52AA6E4}">
                <adec:decorative xmlns:adec="http://schemas.microsoft.com/office/drawing/2017/decorative" val="1"/>
              </a:ext>
            </a:extLst>
          </p:cNvPr>
          <p:cNvGrpSpPr/>
          <p:nvPr/>
        </p:nvGrpSpPr>
        <p:grpSpPr>
          <a:xfrm>
            <a:off x="4793929" y="3220821"/>
            <a:ext cx="2005958" cy="2002691"/>
            <a:chOff x="4793929" y="3220821"/>
            <a:chExt cx="2005958" cy="2002691"/>
          </a:xfrm>
        </p:grpSpPr>
        <p:sp>
          <p:nvSpPr>
            <p:cNvPr id="82" name="Partial Circle 81">
              <a:extLst>
                <a:ext uri="{FF2B5EF4-FFF2-40B4-BE49-F238E27FC236}">
                  <a16:creationId xmlns:a16="http://schemas.microsoft.com/office/drawing/2014/main" id="{9EEB4D12-28BD-4FDC-AB36-5675EA87A862}"/>
                </a:ext>
                <a:ext uri="{C183D7F6-B498-43B3-948B-1728B52AA6E4}">
                  <adec:decorative xmlns:adec="http://schemas.microsoft.com/office/drawing/2017/decorative" val="1"/>
                </a:ext>
              </a:extLst>
            </p:cNvPr>
            <p:cNvSpPr/>
            <p:nvPr userDrawn="1"/>
          </p:nvSpPr>
          <p:spPr bwMode="auto">
            <a:xfrm>
              <a:off x="4798694" y="3222320"/>
              <a:ext cx="2001193" cy="2001192"/>
            </a:xfrm>
            <a:prstGeom prst="pie">
              <a:avLst>
                <a:gd name="adj1" fmla="val 10808111"/>
                <a:gd name="adj2" fmla="val 2158269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Partial Circle 82">
              <a:extLst>
                <a:ext uri="{FF2B5EF4-FFF2-40B4-BE49-F238E27FC236}">
                  <a16:creationId xmlns:a16="http://schemas.microsoft.com/office/drawing/2014/main" id="{624201FA-0B44-4FA0-BB0B-03FD68398124}"/>
                </a:ext>
                <a:ext uri="{C183D7F6-B498-43B3-948B-1728B52AA6E4}">
                  <adec:decorative xmlns:adec="http://schemas.microsoft.com/office/drawing/2017/decorative" val="1"/>
                </a:ext>
              </a:extLst>
            </p:cNvPr>
            <p:cNvSpPr/>
            <p:nvPr userDrawn="1"/>
          </p:nvSpPr>
          <p:spPr bwMode="auto">
            <a:xfrm>
              <a:off x="4798694" y="3222320"/>
              <a:ext cx="2001193" cy="2001192"/>
            </a:xfrm>
            <a:prstGeom prst="pie">
              <a:avLst>
                <a:gd name="adj1" fmla="val 10808111"/>
                <a:gd name="adj2" fmla="val 1621075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Partial Circle 83">
              <a:extLst>
                <a:ext uri="{FF2B5EF4-FFF2-40B4-BE49-F238E27FC236}">
                  <a16:creationId xmlns:a16="http://schemas.microsoft.com/office/drawing/2014/main" id="{BD29DBE5-A2B4-48EC-AD06-D6710015C93B}"/>
                </a:ext>
                <a:ext uri="{C183D7F6-B498-43B3-948B-1728B52AA6E4}">
                  <adec:decorative xmlns:adec="http://schemas.microsoft.com/office/drawing/2017/decorative" val="1"/>
                </a:ext>
              </a:extLst>
            </p:cNvPr>
            <p:cNvSpPr/>
            <p:nvPr userDrawn="1"/>
          </p:nvSpPr>
          <p:spPr bwMode="auto">
            <a:xfrm rot="16200000" flipH="1">
              <a:off x="4793930" y="3221669"/>
              <a:ext cx="2001193" cy="2001192"/>
            </a:xfrm>
            <a:prstGeom prst="pie">
              <a:avLst>
                <a:gd name="adj1" fmla="val 10808111"/>
                <a:gd name="adj2" fmla="val 16210754"/>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Block Arc 84">
              <a:extLst>
                <a:ext uri="{FF2B5EF4-FFF2-40B4-BE49-F238E27FC236}">
                  <a16:creationId xmlns:a16="http://schemas.microsoft.com/office/drawing/2014/main" id="{FE809E6E-E96E-4EF4-9246-9FC97EE7D647}"/>
                </a:ext>
                <a:ext uri="{C183D7F6-B498-43B3-948B-1728B52AA6E4}">
                  <adec:decorative xmlns:adec="http://schemas.microsoft.com/office/drawing/2017/decorative" val="1"/>
                </a:ext>
              </a:extLst>
            </p:cNvPr>
            <p:cNvSpPr/>
            <p:nvPr userDrawn="1"/>
          </p:nvSpPr>
          <p:spPr>
            <a:xfrm rot="16200000">
              <a:off x="4793929" y="3220821"/>
              <a:ext cx="2001193" cy="2001193"/>
            </a:xfrm>
            <a:prstGeom prst="blockArc">
              <a:avLst>
                <a:gd name="adj1" fmla="val 16161414"/>
                <a:gd name="adj2" fmla="val 21596515"/>
                <a:gd name="adj3" fmla="val 96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 name="Content Placeholder 19">
            <a:extLst>
              <a:ext uri="{FF2B5EF4-FFF2-40B4-BE49-F238E27FC236}">
                <a16:creationId xmlns:a16="http://schemas.microsoft.com/office/drawing/2014/main" id="{AD510586-8FFB-45E3-A78A-30EE93F8A2FE}"/>
              </a:ext>
            </a:extLst>
          </p:cNvPr>
          <p:cNvSpPr>
            <a:spLocks noGrp="1"/>
          </p:cNvSpPr>
          <p:nvPr>
            <p:ph sz="quarter" idx="21"/>
          </p:nvPr>
        </p:nvSpPr>
        <p:spPr>
          <a:xfrm>
            <a:off x="5291518" y="3481708"/>
            <a:ext cx="1043811" cy="805002"/>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Segoe UI"/>
                <a:ea typeface="+mn-ea"/>
                <a:cs typeface="Segoe UI" pitchFamily="34" charset="0"/>
              </a:rPr>
              <a:t>50%</a:t>
            </a: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 Increase</a:t>
            </a:r>
            <a:endParaRPr kumimoji="0" lang="en-US" sz="2800"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14" name="Content Placeholder 13">
            <a:extLst>
              <a:ext uri="{FF2B5EF4-FFF2-40B4-BE49-F238E27FC236}">
                <a16:creationId xmlns:a16="http://schemas.microsoft.com/office/drawing/2014/main" id="{6FD96554-F94D-4104-8EA0-5AA782892C67}"/>
              </a:ext>
            </a:extLst>
          </p:cNvPr>
          <p:cNvSpPr>
            <a:spLocks noGrp="1"/>
          </p:cNvSpPr>
          <p:nvPr>
            <p:ph sz="quarter" idx="17"/>
          </p:nvPr>
        </p:nvSpPr>
        <p:spPr>
          <a:xfrm>
            <a:off x="4799016" y="4388125"/>
            <a:ext cx="2674936" cy="100768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in database admin</a:t>
            </a:r>
            <a:br>
              <a:rPr kumimoji="0" lang="en-US" sz="1800" b="0" i="0" u="none" strike="noStrike" kern="0" cap="none" spc="0" normalizeH="0" baseline="0" noProof="0" dirty="0">
                <a:ln>
                  <a:noFill/>
                </a:ln>
                <a:solidFill>
                  <a:srgbClr val="000000"/>
                </a:solidFill>
                <a:effectLst/>
                <a:uLnTx/>
                <a:uFillTx/>
                <a:latin typeface="Segoe UI"/>
                <a:ea typeface="+mn-ea"/>
                <a:cs typeface="+mn-cs"/>
              </a:rPr>
            </a:br>
            <a:r>
              <a:rPr kumimoji="0" lang="en-US" sz="1800" b="0" i="0" u="none" strike="noStrike" kern="0" cap="none" spc="0" normalizeH="0" baseline="0" noProof="0" dirty="0">
                <a:ln>
                  <a:noFill/>
                </a:ln>
                <a:solidFill>
                  <a:srgbClr val="000000"/>
                </a:solidFill>
                <a:effectLst/>
                <a:uLnTx/>
                <a:uFillTx/>
                <a:latin typeface="Segoe UI"/>
                <a:ea typeface="+mn-ea"/>
                <a:cs typeface="+mn-cs"/>
              </a:rPr>
              <a:t>and developer efficiency and team velocity</a:t>
            </a:r>
            <a:r>
              <a:rPr kumimoji="0" lang="en-US" sz="1800" b="0" i="0" u="none" strike="noStrike" kern="0" cap="none" spc="0" normalizeH="0" baseline="40000" noProof="0" dirty="0">
                <a:ln>
                  <a:noFill/>
                </a:ln>
                <a:solidFill>
                  <a:srgbClr val="000000"/>
                </a:solidFill>
                <a:effectLst/>
                <a:uLnTx/>
                <a:uFillTx/>
                <a:latin typeface="Segoe UI"/>
                <a:ea typeface="+mn-ea"/>
                <a:cs typeface="+mn-cs"/>
              </a:rPr>
              <a:t>2,3</a:t>
            </a:r>
          </a:p>
        </p:txBody>
      </p:sp>
      <p:sp>
        <p:nvSpPr>
          <p:cNvPr id="12" name="Content Placeholder 11">
            <a:extLst>
              <a:ext uri="{FF2B5EF4-FFF2-40B4-BE49-F238E27FC236}">
                <a16:creationId xmlns:a16="http://schemas.microsoft.com/office/drawing/2014/main" id="{F2ADBA90-D1C5-4D01-AC99-9948C3EB9AEA}"/>
              </a:ext>
            </a:extLst>
          </p:cNvPr>
          <p:cNvSpPr>
            <a:spLocks noGrp="1"/>
          </p:cNvSpPr>
          <p:nvPr>
            <p:ph sz="quarter" idx="15"/>
          </p:nvPr>
        </p:nvSpPr>
        <p:spPr>
          <a:xfrm>
            <a:off x="8324059" y="1709759"/>
            <a:ext cx="2472125" cy="654763"/>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Drive</a:t>
            </a: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 long-term returns</a:t>
            </a:r>
          </a:p>
        </p:txBody>
      </p:sp>
      <p:cxnSp>
        <p:nvCxnSpPr>
          <p:cNvPr id="80" name="Straight Connector 79">
            <a:extLst>
              <a:ext uri="{FF2B5EF4-FFF2-40B4-BE49-F238E27FC236}">
                <a16:creationId xmlns:a16="http://schemas.microsoft.com/office/drawing/2014/main" id="{714FD8F1-E6AA-48D7-A412-525059DF937E}"/>
              </a:ext>
              <a:ext uri="{C183D7F6-B498-43B3-948B-1728B52AA6E4}">
                <adec:decorative xmlns:adec="http://schemas.microsoft.com/office/drawing/2017/decorative" val="1"/>
              </a:ext>
            </a:extLst>
          </p:cNvPr>
          <p:cNvCxnSpPr>
            <a:cxnSpLocks/>
          </p:cNvCxnSpPr>
          <p:nvPr/>
        </p:nvCxnSpPr>
        <p:spPr>
          <a:xfrm>
            <a:off x="8319333" y="2538395"/>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BF362A-8291-441A-8E4F-2548DAA7A6C1}"/>
              </a:ext>
              <a:ext uri="{C183D7F6-B498-43B3-948B-1728B52AA6E4}">
                <adec:decorative xmlns:adec="http://schemas.microsoft.com/office/drawing/2017/decorative" val="1"/>
              </a:ext>
            </a:extLst>
          </p:cNvPr>
          <p:cNvGrpSpPr/>
          <p:nvPr/>
        </p:nvGrpSpPr>
        <p:grpSpPr>
          <a:xfrm>
            <a:off x="8670025" y="3081618"/>
            <a:ext cx="1085142" cy="1140647"/>
            <a:chOff x="7854410" y="2824359"/>
            <a:chExt cx="987862" cy="1038391"/>
          </a:xfrm>
        </p:grpSpPr>
        <p:sp>
          <p:nvSpPr>
            <p:cNvPr id="69" name="Freeform: Shape 68">
              <a:extLst>
                <a:ext uri="{FF2B5EF4-FFF2-40B4-BE49-F238E27FC236}">
                  <a16:creationId xmlns:a16="http://schemas.microsoft.com/office/drawing/2014/main" id="{2D39CB73-7A14-4D0A-8532-277728934A33}"/>
                </a:ext>
                <a:ext uri="{C183D7F6-B498-43B3-948B-1728B52AA6E4}">
                  <adec:decorative xmlns:adec="http://schemas.microsoft.com/office/drawing/2017/decorative" val="1"/>
                </a:ext>
              </a:extLst>
            </p:cNvPr>
            <p:cNvSpPr/>
            <p:nvPr/>
          </p:nvSpPr>
          <p:spPr>
            <a:xfrm flipH="1">
              <a:off x="7959698" y="3620946"/>
              <a:ext cx="89959" cy="182432"/>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355EBF1-E279-4576-8364-BB3F83BC34DC}"/>
                </a:ext>
                <a:ext uri="{C183D7F6-B498-43B3-948B-1728B52AA6E4}">
                  <adec:decorative xmlns:adec="http://schemas.microsoft.com/office/drawing/2017/decorative" val="1"/>
                </a:ext>
              </a:extLst>
            </p:cNvPr>
            <p:cNvSpPr/>
            <p:nvPr/>
          </p:nvSpPr>
          <p:spPr>
            <a:xfrm flipH="1">
              <a:off x="8141733" y="3531644"/>
              <a:ext cx="89959" cy="271686"/>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accent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17BFED1-3220-4F2D-A982-5C616A97BE03}"/>
                </a:ext>
                <a:ext uri="{C183D7F6-B498-43B3-948B-1728B52AA6E4}">
                  <adec:decorative xmlns:adec="http://schemas.microsoft.com/office/drawing/2017/decorative" val="1"/>
                </a:ext>
              </a:extLst>
            </p:cNvPr>
            <p:cNvSpPr/>
            <p:nvPr/>
          </p:nvSpPr>
          <p:spPr>
            <a:xfrm flipH="1">
              <a:off x="8502935" y="3122393"/>
              <a:ext cx="89959" cy="680954"/>
            </a:xfrm>
            <a:custGeom>
              <a:avLst/>
              <a:gdLst>
                <a:gd name="connsiteX0" fmla="*/ 0 w 41416"/>
                <a:gd name="connsiteY0" fmla="*/ 313501 h 313501"/>
                <a:gd name="connsiteX1" fmla="*/ 41417 w 41416"/>
                <a:gd name="connsiteY1" fmla="*/ 313501 h 313501"/>
                <a:gd name="connsiteX2" fmla="*/ 41417 w 41416"/>
                <a:gd name="connsiteY2" fmla="*/ 0 h 313501"/>
                <a:gd name="connsiteX3" fmla="*/ 0 w 41416"/>
                <a:gd name="connsiteY3" fmla="*/ 0 h 313501"/>
                <a:gd name="connsiteX4" fmla="*/ 0 w 41416"/>
                <a:gd name="connsiteY4" fmla="*/ 313501 h 313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313501">
                  <a:moveTo>
                    <a:pt x="0" y="313501"/>
                  </a:moveTo>
                  <a:lnTo>
                    <a:pt x="41417" y="313501"/>
                  </a:lnTo>
                  <a:lnTo>
                    <a:pt x="41417" y="0"/>
                  </a:lnTo>
                  <a:lnTo>
                    <a:pt x="0" y="0"/>
                  </a:lnTo>
                  <a:lnTo>
                    <a:pt x="0" y="313501"/>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CDFB85D-8C7C-40E9-8819-A9F4B2967FE5}"/>
                </a:ext>
                <a:ext uri="{C183D7F6-B498-43B3-948B-1728B52AA6E4}">
                  <adec:decorative xmlns:adec="http://schemas.microsoft.com/office/drawing/2017/decorative" val="1"/>
                </a:ext>
              </a:extLst>
            </p:cNvPr>
            <p:cNvSpPr/>
            <p:nvPr/>
          </p:nvSpPr>
          <p:spPr>
            <a:xfrm flipH="1">
              <a:off x="8320746" y="3349401"/>
              <a:ext cx="89959" cy="453968"/>
            </a:xfrm>
            <a:custGeom>
              <a:avLst/>
              <a:gdLst>
                <a:gd name="connsiteX0" fmla="*/ 0 w 41416"/>
                <a:gd name="connsiteY0" fmla="*/ 209000 h 209000"/>
                <a:gd name="connsiteX1" fmla="*/ 41417 w 41416"/>
                <a:gd name="connsiteY1" fmla="*/ 209000 h 209000"/>
                <a:gd name="connsiteX2" fmla="*/ 41417 w 41416"/>
                <a:gd name="connsiteY2" fmla="*/ 0 h 209000"/>
                <a:gd name="connsiteX3" fmla="*/ 0 w 41416"/>
                <a:gd name="connsiteY3" fmla="*/ 0 h 209000"/>
                <a:gd name="connsiteX4" fmla="*/ 0 w 41416"/>
                <a:gd name="connsiteY4" fmla="*/ 209000 h 20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209000">
                  <a:moveTo>
                    <a:pt x="0" y="209000"/>
                  </a:moveTo>
                  <a:lnTo>
                    <a:pt x="41417" y="209000"/>
                  </a:lnTo>
                  <a:lnTo>
                    <a:pt x="41417" y="0"/>
                  </a:lnTo>
                  <a:lnTo>
                    <a:pt x="0" y="0"/>
                  </a:lnTo>
                  <a:lnTo>
                    <a:pt x="0" y="209000"/>
                  </a:lnTo>
                  <a:close/>
                </a:path>
              </a:pathLst>
            </a:custGeom>
            <a:solidFill>
              <a:schemeClr val="accent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7CD5DF31-B0AF-4AC0-AC08-7B6955B07F30}"/>
                </a:ext>
                <a:ext uri="{C183D7F6-B498-43B3-948B-1728B52AA6E4}">
                  <adec:decorative xmlns:adec="http://schemas.microsoft.com/office/drawing/2017/decorative" val="1"/>
                </a:ext>
              </a:extLst>
            </p:cNvPr>
            <p:cNvSpPr/>
            <p:nvPr/>
          </p:nvSpPr>
          <p:spPr>
            <a:xfrm flipH="1">
              <a:off x="8687049" y="2942839"/>
              <a:ext cx="90413" cy="860517"/>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E2BE1D7-535E-4647-B7C2-F28656E36C56}"/>
                </a:ext>
                <a:ext uri="{C183D7F6-B498-43B3-948B-1728B52AA6E4}">
                  <adec:decorative xmlns:adec="http://schemas.microsoft.com/office/drawing/2017/decorative" val="1"/>
                </a:ext>
              </a:extLst>
            </p:cNvPr>
            <p:cNvSpPr/>
            <p:nvPr/>
          </p:nvSpPr>
          <p:spPr>
            <a:xfrm flipV="1">
              <a:off x="7914562" y="2983008"/>
              <a:ext cx="505199" cy="504863"/>
            </a:xfrm>
            <a:custGeom>
              <a:avLst/>
              <a:gdLst>
                <a:gd name="connsiteX0" fmla="*/ 232586 w 232586"/>
                <a:gd name="connsiteY0" fmla="*/ 231875 h 232431"/>
                <a:gd name="connsiteX1" fmla="*/ 232586 w 232586"/>
                <a:gd name="connsiteY1" fmla="*/ 115485 h 232431"/>
                <a:gd name="connsiteX2" fmla="*/ 198884 w 232586"/>
                <a:gd name="connsiteY2" fmla="*/ 115485 h 232431"/>
                <a:gd name="connsiteX3" fmla="*/ 198884 w 232586"/>
                <a:gd name="connsiteY3" fmla="*/ 174932 h 232431"/>
                <a:gd name="connsiteX4" fmla="*/ 23696 w 232586"/>
                <a:gd name="connsiteY4" fmla="*/ 0 h 232431"/>
                <a:gd name="connsiteX5" fmla="*/ 0 w 232586"/>
                <a:gd name="connsiteY5" fmla="*/ 23709 h 232431"/>
                <a:gd name="connsiteX6" fmla="*/ 175257 w 232586"/>
                <a:gd name="connsiteY6" fmla="*/ 198641 h 232431"/>
                <a:gd name="connsiteX7" fmla="*/ 115911 w 232586"/>
                <a:gd name="connsiteY7" fmla="*/ 198641 h 232431"/>
                <a:gd name="connsiteX8" fmla="*/ 115911 w 232586"/>
                <a:gd name="connsiteY8" fmla="*/ 232431 h 232431"/>
                <a:gd name="connsiteX9" fmla="*/ 232586 w 232586"/>
                <a:gd name="connsiteY9" fmla="*/ 232431 h 232431"/>
                <a:gd name="connsiteX10" fmla="*/ 232586 w 232586"/>
                <a:gd name="connsiteY10" fmla="*/ 231875 h 2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586" h="232431">
                  <a:moveTo>
                    <a:pt x="232586" y="231875"/>
                  </a:moveTo>
                  <a:lnTo>
                    <a:pt x="232586" y="115485"/>
                  </a:lnTo>
                  <a:lnTo>
                    <a:pt x="198884" y="115485"/>
                  </a:lnTo>
                  <a:lnTo>
                    <a:pt x="198884" y="174932"/>
                  </a:lnTo>
                  <a:lnTo>
                    <a:pt x="23696" y="0"/>
                  </a:lnTo>
                  <a:lnTo>
                    <a:pt x="0" y="23709"/>
                  </a:lnTo>
                  <a:lnTo>
                    <a:pt x="175257" y="198641"/>
                  </a:lnTo>
                  <a:lnTo>
                    <a:pt x="115911" y="198641"/>
                  </a:lnTo>
                  <a:lnTo>
                    <a:pt x="115911" y="232431"/>
                  </a:lnTo>
                  <a:lnTo>
                    <a:pt x="232586" y="232431"/>
                  </a:lnTo>
                  <a:lnTo>
                    <a:pt x="232586" y="231875"/>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4913D45-DD3A-4F44-9C39-A9591E29F953}"/>
                </a:ext>
                <a:ext uri="{C183D7F6-B498-43B3-948B-1728B52AA6E4}">
                  <adec:decorative xmlns:adec="http://schemas.microsoft.com/office/drawing/2017/decorative" val="1"/>
                </a:ext>
              </a:extLst>
            </p:cNvPr>
            <p:cNvSpPr/>
            <p:nvPr/>
          </p:nvSpPr>
          <p:spPr>
            <a:xfrm flipH="1">
              <a:off x="8796551" y="2824359"/>
              <a:ext cx="45719" cy="1025964"/>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4DE69CF-02F7-4EE8-BF53-EBFEE204283C}"/>
                </a:ext>
                <a:ext uri="{C183D7F6-B498-43B3-948B-1728B52AA6E4}">
                  <adec:decorative xmlns:adec="http://schemas.microsoft.com/office/drawing/2017/decorative" val="1"/>
                </a:ext>
              </a:extLst>
            </p:cNvPr>
            <p:cNvSpPr/>
            <p:nvPr/>
          </p:nvSpPr>
          <p:spPr>
            <a:xfrm rot="16200000" flipH="1">
              <a:off x="8325481" y="3345960"/>
              <a:ext cx="45719" cy="987862"/>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lumMod val="75000"/>
              </a:schemeClr>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F9689D58-9C76-4FCE-B669-6703526C3CF3}"/>
              </a:ext>
            </a:extLst>
          </p:cNvPr>
          <p:cNvSpPr>
            <a:spLocks noGrp="1"/>
          </p:cNvSpPr>
          <p:nvPr>
            <p:ph sz="quarter" idx="22"/>
          </p:nvPr>
        </p:nvSpPr>
        <p:spPr>
          <a:xfrm>
            <a:off x="9827552" y="3613623"/>
            <a:ext cx="1462911" cy="590549"/>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Segoe UI"/>
                <a:ea typeface="+mn-ea"/>
                <a:cs typeface="Segoe UI" pitchFamily="34" charset="0"/>
              </a:rPr>
              <a:t>414%</a:t>
            </a:r>
            <a:endParaRPr kumimoji="0" lang="en-IN" sz="3600" b="1" i="0" u="none" strike="noStrike" kern="1200" cap="none" spc="0" normalizeH="0" baseline="0" noProof="0" dirty="0">
              <a:ln>
                <a:noFill/>
              </a:ln>
              <a:solidFill>
                <a:prstClr val="black"/>
              </a:solidFill>
              <a:effectLst/>
              <a:uLnTx/>
              <a:uFillTx/>
              <a:latin typeface="Segoe UI"/>
              <a:ea typeface="+mn-ea"/>
              <a:cs typeface="Segoe UI" pitchFamily="34" charset="0"/>
            </a:endParaRPr>
          </a:p>
        </p:txBody>
      </p:sp>
      <p:sp>
        <p:nvSpPr>
          <p:cNvPr id="15" name="Content Placeholder 14">
            <a:extLst>
              <a:ext uri="{FF2B5EF4-FFF2-40B4-BE49-F238E27FC236}">
                <a16:creationId xmlns:a16="http://schemas.microsoft.com/office/drawing/2014/main" id="{6D51369B-D2E7-41AA-8C37-EF9BD584A288}"/>
              </a:ext>
            </a:extLst>
          </p:cNvPr>
          <p:cNvSpPr>
            <a:spLocks noGrp="1"/>
          </p:cNvSpPr>
          <p:nvPr>
            <p:ph sz="quarter" idx="18"/>
          </p:nvPr>
        </p:nvSpPr>
        <p:spPr>
          <a:xfrm>
            <a:off x="8313778" y="4329077"/>
            <a:ext cx="3284731" cy="6547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mn-cs"/>
              </a:rPr>
              <a:t>3-year return on investment with Azure Managed Services</a:t>
            </a:r>
            <a:r>
              <a:rPr kumimoji="0" lang="en-US" sz="1800" b="0" i="0" u="none" strike="noStrike" kern="0" cap="none" spc="0" normalizeH="0" baseline="40000" noProof="0" dirty="0">
                <a:ln>
                  <a:noFill/>
                </a:ln>
                <a:solidFill>
                  <a:srgbClr val="000000"/>
                </a:solidFill>
                <a:effectLst/>
                <a:uLnTx/>
                <a:uFillTx/>
                <a:latin typeface="Segoe UI"/>
                <a:ea typeface="+mn-ea"/>
                <a:cs typeface="+mn-cs"/>
              </a:rPr>
              <a:t>2</a:t>
            </a:r>
            <a:r>
              <a:rPr kumimoji="0" lang="en-US" sz="1800" b="0" i="0" u="none" strike="noStrike" kern="0" cap="none" spc="0" normalizeH="0" baseline="0" noProof="0" dirty="0">
                <a:ln>
                  <a:noFill/>
                </a:ln>
                <a:solidFill>
                  <a:prstClr val="black"/>
                </a:solidFill>
                <a:effectLst/>
                <a:uLnTx/>
                <a:uFillTx/>
                <a:latin typeface="Segoe UI"/>
                <a:ea typeface="+mn-ea"/>
                <a:cs typeface="+mn-cs"/>
              </a:rPr>
              <a:t> </a:t>
            </a:r>
          </a:p>
        </p:txBody>
      </p:sp>
      <p:sp>
        <p:nvSpPr>
          <p:cNvPr id="17" name="Content Placeholder 16">
            <a:extLst>
              <a:ext uri="{FF2B5EF4-FFF2-40B4-BE49-F238E27FC236}">
                <a16:creationId xmlns:a16="http://schemas.microsoft.com/office/drawing/2014/main" id="{94A238E1-CC24-4153-AB8D-21956986CD72}"/>
              </a:ext>
            </a:extLst>
          </p:cNvPr>
          <p:cNvSpPr>
            <a:spLocks noGrp="1"/>
          </p:cNvSpPr>
          <p:nvPr>
            <p:ph sz="quarter" idx="19"/>
          </p:nvPr>
        </p:nvSpPr>
        <p:spPr>
          <a:xfrm>
            <a:off x="539550" y="6203666"/>
            <a:ext cx="8004970" cy="510872"/>
          </a:xfrm>
        </p:spPr>
        <p:txBody>
          <a:bodyPr/>
          <a:lstStyle/>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(1)</a:t>
            </a:r>
            <a:r>
              <a:rPr kumimoji="0" lang="en-US" sz="700" b="0" i="0" u="none" strike="noStrike" kern="0" cap="none" spc="850" normalizeH="0" noProof="0" dirty="0">
                <a:ln>
                  <a:noFill/>
                </a:ln>
                <a:solidFill>
                  <a:srgbClr val="75757A"/>
                </a:solidFill>
                <a:effectLst/>
                <a:uLnTx/>
                <a:uFillTx/>
                <a:latin typeface="Segoe UI"/>
                <a:ea typeface="+mn-ea"/>
                <a:cs typeface="+mn-cs"/>
              </a:rPr>
              <a:t> </a:t>
            </a:r>
            <a:r>
              <a:rPr lang="en-US" sz="700" kern="0" dirty="0">
                <a:solidFill>
                  <a:srgbClr val="75757A"/>
                </a:solidFill>
                <a:latin typeface="Segoe UI"/>
                <a:hlinkClick r:id="rId3"/>
              </a:rPr>
              <a:t>Costs and Benefits of .NET Application Migration to the Cloud –</a:t>
            </a:r>
            <a:r>
              <a:rPr lang="en-US" sz="700" kern="0" dirty="0">
                <a:solidFill>
                  <a:srgbClr val="75757A"/>
                </a:solidFill>
                <a:latin typeface="Segoe UI"/>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a commissioned study conducted by </a:t>
            </a:r>
            <a:r>
              <a:rPr kumimoji="0" lang="en-US" sz="700" b="0" i="0" u="none" strike="noStrike" kern="0" cap="none" spc="0" normalizeH="0" baseline="0" noProof="0" dirty="0" err="1">
                <a:ln>
                  <a:noFill/>
                </a:ln>
                <a:solidFill>
                  <a:srgbClr val="75757A"/>
                </a:solidFill>
                <a:effectLst/>
                <a:uLnTx/>
                <a:uFillTx/>
                <a:latin typeface="Segoe UI"/>
                <a:ea typeface="+mn-ea"/>
                <a:cs typeface="+mn-cs"/>
              </a:rPr>
              <a:t>GigaOm</a:t>
            </a:r>
            <a:r>
              <a:rPr kumimoji="0" lang="en-US" sz="700" b="0" i="0" u="none" strike="noStrike" kern="0" cap="none" spc="0" normalizeH="0" baseline="0" noProof="0" dirty="0">
                <a:ln>
                  <a:noFill/>
                </a:ln>
                <a:solidFill>
                  <a:srgbClr val="75757A"/>
                </a:solidFill>
                <a:effectLst/>
                <a:uLnTx/>
                <a:uFillTx/>
                <a:latin typeface="Segoe UI"/>
                <a:ea typeface="+mn-ea"/>
                <a:cs typeface="+mn-cs"/>
              </a:rPr>
              <a:t>, November 2020</a:t>
            </a:r>
            <a:endParaRPr kumimoji="0" lang="en-US" sz="700" b="0" i="0" u="none" strike="noStrike" kern="0" cap="none" spc="0" normalizeH="0" baseline="0" noProof="0" dirty="0">
              <a:ln>
                <a:noFill/>
              </a:ln>
              <a:solidFill>
                <a:srgbClr val="75757A"/>
              </a:solidFill>
              <a:effectLst/>
              <a:uLnTx/>
              <a:uFillTx/>
              <a:latin typeface="Segoe UI"/>
              <a:ea typeface="+mn-ea"/>
              <a:cs typeface="+mn-cs"/>
              <a:hlinkClick r:id="rId4">
                <a:extLst>
                  <a:ext uri="{A12FA001-AC4F-418D-AE19-62706E023703}">
                    <ahyp:hlinkClr xmlns:ahyp="http://schemas.microsoft.com/office/drawing/2018/hyperlinkcolor" val="tx"/>
                  </a:ext>
                </a:extLst>
              </a:hlinkClick>
            </a:endParaRP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(2)</a:t>
            </a:r>
            <a:r>
              <a:rPr kumimoji="0" lang="en-US" sz="700" b="0" i="0" u="none" strike="noStrike" kern="0" cap="none" spc="820" normalizeH="0" noProof="0" dirty="0">
                <a:ln>
                  <a:noFill/>
                </a:ln>
                <a:solidFill>
                  <a:srgbClr val="75757A"/>
                </a:solidFill>
                <a:effectLst/>
                <a:uLnTx/>
                <a:uFillTx/>
                <a:latin typeface="Segoe UI"/>
                <a:ea typeface="+mn-ea"/>
                <a:cs typeface="+mn-cs"/>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The Total Economic Impact™ Of Microsoft Azure Serverless —a commissioned study conducted by Forrester Consulting, July 2019</a:t>
            </a: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0" cap="none" spc="0" normalizeH="0" baseline="0" noProof="0" dirty="0">
                <a:ln>
                  <a:noFill/>
                </a:ln>
                <a:solidFill>
                  <a:srgbClr val="75757A"/>
                </a:solidFill>
                <a:effectLst/>
                <a:uLnTx/>
                <a:uFillTx/>
                <a:latin typeface="Segoe UI"/>
                <a:ea typeface="+mn-ea"/>
                <a:cs typeface="+mn-cs"/>
              </a:rPr>
              <a:t> (3)</a:t>
            </a:r>
            <a:r>
              <a:rPr kumimoji="0" lang="en-US" sz="700" b="0" i="0" u="none" strike="noStrike" kern="0" cap="none" spc="820" normalizeH="0" noProof="0" dirty="0">
                <a:ln>
                  <a:noFill/>
                </a:ln>
                <a:solidFill>
                  <a:srgbClr val="75757A"/>
                </a:solidFill>
                <a:effectLst/>
                <a:uLnTx/>
                <a:uFillTx/>
                <a:latin typeface="Segoe UI"/>
                <a:ea typeface="+mn-ea"/>
                <a:cs typeface="+mn-cs"/>
              </a:rPr>
              <a:t> </a:t>
            </a:r>
            <a:r>
              <a:rPr kumimoji="0" lang="en-US" sz="700" b="0" i="0" u="none" strike="noStrike" kern="0" cap="none" spc="0" normalizeH="0" baseline="0" noProof="0" dirty="0">
                <a:ln>
                  <a:noFill/>
                </a:ln>
                <a:solidFill>
                  <a:srgbClr val="75757A"/>
                </a:solidFill>
                <a:effectLst/>
                <a:uLnTx/>
                <a:uFillTx/>
                <a:latin typeface="Segoe UI"/>
                <a:ea typeface="+mn-ea"/>
                <a:cs typeface="+mn-cs"/>
              </a:rPr>
              <a:t>The Total Economic Impact™ of Migration to Microsoft Azure SQL Managed Databases — a commissioned study conducted by Forrester Consulting in March 2020 on behalf of Microsoft</a:t>
            </a:r>
            <a:endParaRPr lang="en-GB" dirty="0"/>
          </a:p>
        </p:txBody>
      </p:sp>
    </p:spTree>
    <p:extLst>
      <p:ext uri="{BB962C8B-B14F-4D97-AF65-F5344CB8AC3E}">
        <p14:creationId xmlns:p14="http://schemas.microsoft.com/office/powerpoint/2010/main" val="184468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2" presetClass="path" presetSubtype="0" decel="100000" fill="hold" nodeType="withEffect">
                                  <p:stCondLst>
                                    <p:cond delay="0"/>
                                  </p:stCondLst>
                                  <p:childTnLst>
                                    <p:animMotion origin="layout" path="M -4.16667E-7 4.07407E-6 L -0.03281 -0.0007 " pathEditMode="relative" rAng="0" ptsTypes="AA">
                                      <p:cBhvr>
                                        <p:cTn id="9" dur="500" spd="-100000" fill="hold"/>
                                        <p:tgtEl>
                                          <p:spTgt spid="78"/>
                                        </p:tgtEl>
                                        <p:attrNameLst>
                                          <p:attrName>ppt_x</p:attrName>
                                          <p:attrName>ppt_y</p:attrName>
                                        </p:attrNameLst>
                                      </p:cBhvr>
                                      <p:rCtr x="-1641" y="-46"/>
                                    </p:animMotion>
                                  </p:childTnLst>
                                </p:cTn>
                              </p:par>
                              <p:par>
                                <p:cTn id="10" presetID="10" presetClass="entr" presetSubtype="0" fill="hold" nodeType="withEffect">
                                  <p:stCondLst>
                                    <p:cond delay="25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42" presetClass="path" presetSubtype="0" decel="100000" fill="hold" nodeType="withEffect">
                                  <p:stCondLst>
                                    <p:cond delay="250"/>
                                  </p:stCondLst>
                                  <p:childTnLst>
                                    <p:animMotion origin="layout" path="M -4.16667E-7 4.07407E-6 L -0.03281 -0.0007 " pathEditMode="relative" rAng="0" ptsTypes="AA">
                                      <p:cBhvr>
                                        <p:cTn id="14" dur="500" spd="-100000" fill="hold"/>
                                        <p:tgtEl>
                                          <p:spTgt spid="79"/>
                                        </p:tgtEl>
                                        <p:attrNameLst>
                                          <p:attrName>ppt_x</p:attrName>
                                          <p:attrName>ppt_y</p:attrName>
                                        </p:attrNameLst>
                                      </p:cBhvr>
                                      <p:rCtr x="-1641" y="-46"/>
                                    </p:animMotion>
                                  </p:childTnLst>
                                </p:cTn>
                              </p:par>
                              <p:par>
                                <p:cTn id="15" presetID="10" presetClass="entr" presetSubtype="0" fill="hold" nodeType="withEffect">
                                  <p:stCondLst>
                                    <p:cond delay="50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42" presetClass="path" presetSubtype="0" decel="100000" fill="hold" nodeType="withEffect">
                                  <p:stCondLst>
                                    <p:cond delay="500"/>
                                  </p:stCondLst>
                                  <p:childTnLst>
                                    <p:animMotion origin="layout" path="M -4.16667E-7 4.07407E-6 L -0.03281 -0.0007 " pathEditMode="relative" rAng="0" ptsTypes="AA">
                                      <p:cBhvr>
                                        <p:cTn id="19" dur="500" spd="-100000" fill="hold"/>
                                        <p:tgtEl>
                                          <p:spTgt spid="80"/>
                                        </p:tgtEl>
                                        <p:attrNameLst>
                                          <p:attrName>ppt_x</p:attrName>
                                          <p:attrName>ppt_y</p:attrName>
                                        </p:attrNameLst>
                                      </p:cBhvr>
                                      <p:rCtr x="-1641" y="-46"/>
                                    </p:animMotion>
                                  </p:childTnLst>
                                </p:cTn>
                              </p:par>
                              <p:par>
                                <p:cTn id="20" presetID="10"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par>
                                <p:cTn id="23" presetID="42" presetClass="path" presetSubtype="0" decel="100000" fill="hold" grpId="1" nodeType="withEffect">
                                  <p:stCondLst>
                                    <p:cond delay="0"/>
                                  </p:stCondLst>
                                  <p:childTnLst>
                                    <p:animMotion origin="layout" path="M -4.16667E-7 4.07407E-6 L -0.03281 -0.0007 " pathEditMode="relative" rAng="0" ptsTypes="AA">
                                      <p:cBhvr>
                                        <p:cTn id="24" dur="500" spd="-100000" fill="hold"/>
                                        <p:tgtEl>
                                          <p:spTgt spid="3">
                                            <p:txEl>
                                              <p:pRg st="0" end="0"/>
                                            </p:txEl>
                                          </p:spTgt>
                                        </p:tgtEl>
                                        <p:attrNameLst>
                                          <p:attrName>ppt_x</p:attrName>
                                          <p:attrName>ppt_y</p:attrName>
                                        </p:attrNameLst>
                                      </p:cBhvr>
                                      <p:rCtr x="-1641" y="-46"/>
                                    </p:animMotion>
                                  </p:childTnLst>
                                </p:cTn>
                              </p:par>
                              <p:par>
                                <p:cTn id="25" presetID="10" presetClass="entr" presetSubtype="0" fill="hold" grpId="0" nodeType="withEffect">
                                  <p:stCondLst>
                                    <p:cond delay="25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42" presetClass="path" presetSubtype="0" decel="100000" fill="hold" grpId="1" nodeType="withEffect">
                                  <p:stCondLst>
                                    <p:cond delay="250"/>
                                  </p:stCondLst>
                                  <p:childTnLst>
                                    <p:animMotion origin="layout" path="M -4.16667E-7 4.07407E-6 L -0.03281 -0.0007 " pathEditMode="relative" rAng="0" ptsTypes="AA">
                                      <p:cBhvr>
                                        <p:cTn id="29" dur="500" spd="-100000" fill="hold"/>
                                        <p:tgtEl>
                                          <p:spTgt spid="10">
                                            <p:txEl>
                                              <p:pRg st="0" end="0"/>
                                            </p:txEl>
                                          </p:spTgt>
                                        </p:tgtEl>
                                        <p:attrNameLst>
                                          <p:attrName>ppt_x</p:attrName>
                                          <p:attrName>ppt_y</p:attrName>
                                        </p:attrNameLst>
                                      </p:cBhvr>
                                      <p:rCtr x="-1641" y="-46"/>
                                    </p:animMotion>
                                  </p:childTnLst>
                                </p:cTn>
                              </p:par>
                              <p:par>
                                <p:cTn id="30" presetID="10" presetClass="entr" presetSubtype="0" fill="hold" grpId="0" nodeType="withEffect">
                                  <p:stCondLst>
                                    <p:cond delay="50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par>
                                <p:cTn id="33" presetID="42" presetClass="path" presetSubtype="0" decel="100000" fill="hold" grpId="1" nodeType="withEffect">
                                  <p:stCondLst>
                                    <p:cond delay="500"/>
                                  </p:stCondLst>
                                  <p:childTnLst>
                                    <p:animMotion origin="layout" path="M -4.16667E-7 4.07407E-6 L -0.03281 -0.0007 " pathEditMode="relative" rAng="0" ptsTypes="AA">
                                      <p:cBhvr>
                                        <p:cTn id="34" dur="500" spd="-100000" fill="hold"/>
                                        <p:tgtEl>
                                          <p:spTgt spid="12">
                                            <p:txEl>
                                              <p:pRg st="0" end="0"/>
                                            </p:txEl>
                                          </p:spTgt>
                                        </p:tgtEl>
                                        <p:attrNameLst>
                                          <p:attrName>ppt_x</p:attrName>
                                          <p:attrName>ppt_y</p:attrName>
                                        </p:attrNameLst>
                                      </p:cBhvr>
                                      <p:rCtr x="-164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0" grpId="0" build="p"/>
      <p:bldP spid="10" grpId="1" build="p"/>
      <p:bldP spid="12" grpId="0" build="p"/>
      <p:bldP spid="12"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B085E-D711-4051-8F2B-9B1AD5A3BCD8}"/>
              </a:ext>
            </a:extLst>
          </p:cNvPr>
          <p:cNvSpPr>
            <a:spLocks noGrp="1"/>
          </p:cNvSpPr>
          <p:nvPr>
            <p:ph type="title"/>
          </p:nvPr>
        </p:nvSpPr>
        <p:spPr>
          <a:xfrm>
            <a:off x="215509" y="2505392"/>
            <a:ext cx="4993387" cy="1846643"/>
          </a:xfrm>
        </p:spPr>
        <p:txBody>
          <a:bodyPr/>
          <a:lstStyle/>
          <a:p>
            <a:r>
              <a:rPr lang="en-US" dirty="0">
                <a:solidFill>
                  <a:schemeClr val="accent1"/>
                </a:solidFill>
              </a:rPr>
              <a:t>Improving App Service</a:t>
            </a:r>
            <a:r>
              <a:rPr lang="en-US" baseline="0" dirty="0">
                <a:solidFill>
                  <a:schemeClr val="accent1"/>
                </a:solidFill>
              </a:rPr>
              <a:t> </a:t>
            </a:r>
            <a:r>
              <a:rPr lang="en-US" dirty="0">
                <a:solidFill>
                  <a:schemeClr val="accent1"/>
                </a:solidFill>
              </a:rPr>
              <a:t>Price to Performance:</a:t>
            </a:r>
            <a:br>
              <a:rPr lang="en-US" dirty="0"/>
            </a:br>
            <a:r>
              <a:rPr lang="en-US" sz="2800" dirty="0"/>
              <a:t>Premium v3 with Windows Container GA</a:t>
            </a:r>
            <a:endParaRPr lang="en-US" dirty="0"/>
          </a:p>
        </p:txBody>
      </p:sp>
      <p:sp>
        <p:nvSpPr>
          <p:cNvPr id="5" name="Text Placeholder 5">
            <a:extLst>
              <a:ext uri="{FF2B5EF4-FFF2-40B4-BE49-F238E27FC236}">
                <a16:creationId xmlns:a16="http://schemas.microsoft.com/office/drawing/2014/main" id="{10B84A6D-625A-4BD2-A45C-2AD3E46008C6}"/>
              </a:ext>
            </a:extLst>
          </p:cNvPr>
          <p:cNvSpPr>
            <a:spLocks noGrp="1"/>
          </p:cNvSpPr>
          <p:nvPr>
            <p:ph type="body" sz="quarter" idx="12"/>
          </p:nvPr>
        </p:nvSpPr>
        <p:spPr>
          <a:xfrm>
            <a:off x="7435934" y="1225134"/>
            <a:ext cx="3151856" cy="244891"/>
          </a:xfrm>
        </p:spPr>
        <p:txBody>
          <a:bodyPr/>
          <a:lstStyle/>
          <a:p>
            <a:pPr marL="0" lvl="0" indent="0" algn="ctr">
              <a:buNone/>
            </a:pPr>
            <a:r>
              <a:rPr lang="en-US" sz="1050" b="1" dirty="0"/>
              <a:t>App Service Premium Monthly Cost</a:t>
            </a:r>
            <a:r>
              <a:rPr lang="en-US" sz="1050" b="1" baseline="30000" dirty="0"/>
              <a:t>*</a:t>
            </a:r>
          </a:p>
        </p:txBody>
      </p:sp>
      <p:pic>
        <p:nvPicPr>
          <p:cNvPr id="9" name="Picture 8" descr="Bar graph showing comparison of App Service Premium V2 and V3 Monthly Cost. Premium V2 is the highest with PAYG $147 and Premium V3 with PAYG $113, 1 year RI $69, and 3 year RI $46.">
            <a:extLst>
              <a:ext uri="{FF2B5EF4-FFF2-40B4-BE49-F238E27FC236}">
                <a16:creationId xmlns:a16="http://schemas.microsoft.com/office/drawing/2014/main" id="{2D5A25A1-0F32-4DFA-B003-8D4210C0B22A}"/>
              </a:ext>
            </a:extLst>
          </p:cNvPr>
          <p:cNvPicPr/>
          <p:nvPr/>
        </p:nvPicPr>
        <p:blipFill rotWithShape="1">
          <a:blip r:embed="rId3" cstate="print">
            <a:extLst>
              <a:ext uri="{28A0092B-C50C-407E-A947-70E740481C1C}">
                <a14:useLocalDpi xmlns:a14="http://schemas.microsoft.com/office/drawing/2010/main" val="0"/>
              </a:ext>
            </a:extLst>
          </a:blip>
          <a:srcRect t="9389" b="9483"/>
          <a:stretch/>
        </p:blipFill>
        <p:spPr bwMode="auto">
          <a:xfrm>
            <a:off x="5936997" y="1470025"/>
            <a:ext cx="5666740" cy="2253333"/>
          </a:xfrm>
          <a:prstGeom prst="rect">
            <a:avLst/>
          </a:prstGeom>
          <a:noFill/>
        </p:spPr>
      </p:pic>
      <p:sp>
        <p:nvSpPr>
          <p:cNvPr id="6" name="Text Placeholder 7">
            <a:extLst>
              <a:ext uri="{FF2B5EF4-FFF2-40B4-BE49-F238E27FC236}">
                <a16:creationId xmlns:a16="http://schemas.microsoft.com/office/drawing/2014/main" id="{B0955CA6-3981-4702-8A75-16A28FAD5109}"/>
              </a:ext>
            </a:extLst>
          </p:cNvPr>
          <p:cNvSpPr>
            <a:spLocks noGrp="1"/>
          </p:cNvSpPr>
          <p:nvPr>
            <p:ph type="body" sz="quarter" idx="13"/>
          </p:nvPr>
        </p:nvSpPr>
        <p:spPr>
          <a:xfrm>
            <a:off x="6007483" y="3723358"/>
            <a:ext cx="3559850" cy="279266"/>
          </a:xfrm>
        </p:spPr>
        <p:txBody>
          <a:bodyPr/>
          <a:lstStyle/>
          <a:p>
            <a:pPr marL="0" lvl="0" indent="0">
              <a:buNone/>
            </a:pPr>
            <a:r>
              <a:rPr lang="en-US" sz="590" i="1" baseline="30000" dirty="0"/>
              <a:t>*</a:t>
            </a:r>
            <a:r>
              <a:rPr lang="en-US" sz="590" i="1" dirty="0"/>
              <a:t>Comparison of P2v2 (Dv2 – 2vCPU, 7GB) vs P1v3 (Dv4, 2vCPU, 8 GB) for App Service Linux, US East Prices RI pricing available 11/1/20</a:t>
            </a:r>
          </a:p>
        </p:txBody>
      </p:sp>
      <p:sp>
        <p:nvSpPr>
          <p:cNvPr id="3" name="Content Placeholder 2">
            <a:extLst>
              <a:ext uri="{FF2B5EF4-FFF2-40B4-BE49-F238E27FC236}">
                <a16:creationId xmlns:a16="http://schemas.microsoft.com/office/drawing/2014/main" id="{769E3927-7EC0-4A28-A578-8ED53349D0AD}"/>
              </a:ext>
            </a:extLst>
          </p:cNvPr>
          <p:cNvSpPr>
            <a:spLocks noGrp="1"/>
          </p:cNvSpPr>
          <p:nvPr>
            <p:ph sz="quarter" idx="10"/>
          </p:nvPr>
        </p:nvSpPr>
        <p:spPr>
          <a:xfrm>
            <a:off x="5631562" y="4348163"/>
            <a:ext cx="6362700" cy="2219928"/>
          </a:xfrm>
        </p:spPr>
        <p:txBody>
          <a:bodyPr/>
          <a:lstStyle/>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GA Windows Container </a:t>
            </a: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and Hyper V-virtualization </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Supports COM+ and </a:t>
            </a:r>
            <a:r>
              <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custom OS dependencies </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New memory size options up to 32GB support enterprise apps/CMS requirements</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Reduced PAYG rates, new Dev/Test offer for non-production workloads and deep discounts available through Reserved Instances</a:t>
            </a:r>
            <a:endPar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4534589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4805A-9CE9-4804-AE35-E892BCFA1EB1}"/>
              </a:ext>
            </a:extLst>
          </p:cNvPr>
          <p:cNvSpPr>
            <a:spLocks noGrp="1"/>
          </p:cNvSpPr>
          <p:nvPr>
            <p:ph type="title"/>
          </p:nvPr>
        </p:nvSpPr>
        <p:spPr>
          <a:xfrm>
            <a:off x="608589" y="1264774"/>
            <a:ext cx="5951731" cy="1359526"/>
          </a:xfrm>
        </p:spPr>
        <p:txBody>
          <a:bodyPr/>
          <a:lstStyle/>
          <a:p>
            <a:pPr defTabSz="932462">
              <a:lnSpc>
                <a:spcPct val="95000"/>
              </a:lnSpc>
              <a:spcBef>
                <a:spcPts val="0"/>
              </a:spcBef>
              <a:buClr>
                <a:srgbClr val="24292E"/>
              </a:buClr>
              <a:buSzPts val="3000"/>
              <a:defRPr/>
            </a:pPr>
            <a:r>
              <a:rPr lang="en-US" sz="2800" kern="0" dirty="0">
                <a:solidFill>
                  <a:schemeClr val="accent1"/>
                </a:solidFill>
                <a:ea typeface="+mn-ea"/>
                <a:cs typeface="Segoe UI" pitchFamily="34" charset="0"/>
                <a:sym typeface="Helvetica Neue"/>
              </a:rPr>
              <a:t>Premera Blue Cross migrates to the cloud to deliver premium customer service, reduce costs</a:t>
            </a:r>
            <a:endParaRPr lang="en-GB" sz="2800" kern="0" dirty="0">
              <a:solidFill>
                <a:schemeClr val="accent1"/>
              </a:solidFill>
              <a:ea typeface="+mn-ea"/>
              <a:cs typeface="Segoe UI" pitchFamily="34" charset="0"/>
            </a:endParaRPr>
          </a:p>
        </p:txBody>
      </p:sp>
      <p:pic>
        <p:nvPicPr>
          <p:cNvPr id="21" name="Picture 20" descr="Premera Blue Cross logo">
            <a:extLst>
              <a:ext uri="{FF2B5EF4-FFF2-40B4-BE49-F238E27FC236}">
                <a16:creationId xmlns:a16="http://schemas.microsoft.com/office/drawing/2014/main" id="{12AD949C-CE2E-4FED-9F88-22C1B1312A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749" b="32450"/>
          <a:stretch/>
        </p:blipFill>
        <p:spPr bwMode="auto">
          <a:xfrm>
            <a:off x="540033" y="295594"/>
            <a:ext cx="2027891" cy="72603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6E34367E-1968-4CB5-85F5-E4E13FCF9ACC}"/>
              </a:ext>
            </a:extLst>
          </p:cNvPr>
          <p:cNvSpPr>
            <a:spLocks noGrp="1"/>
          </p:cNvSpPr>
          <p:nvPr>
            <p:ph sz="quarter" idx="14"/>
          </p:nvPr>
        </p:nvSpPr>
        <p:spPr>
          <a:xfrm>
            <a:off x="608589" y="2710820"/>
            <a:ext cx="6369602" cy="2060751"/>
          </a:xfrm>
        </p:spPr>
        <p:txBody>
          <a:bodyPr/>
          <a:lstStyle/>
          <a:p>
            <a:pPr defTabSz="932462">
              <a:lnSpc>
                <a:spcPct val="95000"/>
              </a:lnSpc>
              <a:spcBef>
                <a:spcPts val="0"/>
              </a:spcBef>
              <a:spcAft>
                <a:spcPts val="1400"/>
              </a:spcAft>
              <a:buClr>
                <a:srgbClr val="24292E"/>
              </a:buClr>
              <a:buSzPts val="3000"/>
              <a:defRPr/>
            </a:pPr>
            <a:r>
              <a:rPr lang="en-US" sz="1600" spc="-50" dirty="0">
                <a:ln w="3175">
                  <a:noFill/>
                </a:ln>
                <a:solidFill>
                  <a:srgbClr val="000000"/>
                </a:solidFill>
              </a:rPr>
              <a:t>Premera used Azure to increase customer convenience and improve website performance</a:t>
            </a:r>
          </a:p>
          <a:p>
            <a:pPr defTabSz="932462">
              <a:lnSpc>
                <a:spcPct val="96000"/>
              </a:lnSpc>
              <a:spcBef>
                <a:spcPts val="0"/>
              </a:spcBef>
              <a:spcAft>
                <a:spcPts val="2000"/>
              </a:spcAft>
              <a:buClr>
                <a:srgbClr val="24292E"/>
              </a:buClr>
              <a:buSzPts val="3000"/>
              <a:defRPr/>
            </a:pPr>
            <a:r>
              <a:rPr lang="en-US" sz="1600" spc="-50" dirty="0">
                <a:ln w="3175">
                  <a:noFill/>
                </a:ln>
                <a:solidFill>
                  <a:srgbClr val="000000"/>
                </a:solidFill>
              </a:rPr>
              <a:t>App Service was used to power the site and act as service tier for crucial user interfaces—from choosing a provider to checking on a claim</a:t>
            </a:r>
          </a:p>
          <a:p>
            <a:pPr defTabSz="932462">
              <a:lnSpc>
                <a:spcPct val="98000"/>
              </a:lnSpc>
              <a:spcBef>
                <a:spcPts val="0"/>
              </a:spcBef>
              <a:buClr>
                <a:srgbClr val="24292E"/>
              </a:buClr>
              <a:buSzPts val="3000"/>
              <a:defRPr/>
            </a:pPr>
            <a:r>
              <a:rPr lang="en-US" sz="1600" spc="-50" dirty="0">
                <a:ln w="3175">
                  <a:noFill/>
                </a:ln>
                <a:solidFill>
                  <a:srgbClr val="000000"/>
                </a:solidFill>
              </a:rPr>
              <a:t>Premera dramatically reduced infrastructure costs, and its developers are preventing problems before they occur with proactive diagnostics</a:t>
            </a:r>
            <a:endParaRPr lang="en-GB" sz="1600" spc="-50" dirty="0">
              <a:ln w="3175">
                <a:noFill/>
              </a:ln>
              <a:solidFill>
                <a:srgbClr val="000000"/>
              </a:solidFill>
            </a:endParaRPr>
          </a:p>
        </p:txBody>
      </p:sp>
      <p:cxnSp>
        <p:nvCxnSpPr>
          <p:cNvPr id="20" name="Straight Connector 19">
            <a:extLst>
              <a:ext uri="{FF2B5EF4-FFF2-40B4-BE49-F238E27FC236}">
                <a16:creationId xmlns:a16="http://schemas.microsoft.com/office/drawing/2014/main" id="{88A704AF-15A7-41D1-BC1C-53C7B9F5460F}"/>
              </a:ext>
              <a:ext uri="{C183D7F6-B498-43B3-948B-1728B52AA6E4}">
                <adec:decorative xmlns:adec="http://schemas.microsoft.com/office/drawing/2017/decorative" val="1"/>
              </a:ext>
            </a:extLst>
          </p:cNvPr>
          <p:cNvCxnSpPr/>
          <p:nvPr/>
        </p:nvCxnSpPr>
        <p:spPr>
          <a:xfrm>
            <a:off x="597647" y="4978584"/>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0" name="Content Placeholder 9">
            <a:extLst>
              <a:ext uri="{FF2B5EF4-FFF2-40B4-BE49-F238E27FC236}">
                <a16:creationId xmlns:a16="http://schemas.microsoft.com/office/drawing/2014/main" id="{DE2FC05B-46A4-4C95-94E1-60F4ACE41C21}"/>
              </a:ext>
            </a:extLst>
          </p:cNvPr>
          <p:cNvSpPr>
            <a:spLocks noGrp="1"/>
          </p:cNvSpPr>
          <p:nvPr>
            <p:ph sz="quarter" idx="15"/>
          </p:nvPr>
        </p:nvSpPr>
        <p:spPr>
          <a:xfrm>
            <a:off x="596683" y="5146531"/>
            <a:ext cx="6190456" cy="962340"/>
          </a:xfrm>
        </p:spPr>
        <p: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“We needed to redesign Premera.com to create a unified, seamless experience for our customers. So, we chose Azure.” </a:t>
            </a:r>
          </a:p>
        </p:txBody>
      </p:sp>
      <p:sp>
        <p:nvSpPr>
          <p:cNvPr id="11" name="Content Placeholder 10">
            <a:extLst>
              <a:ext uri="{FF2B5EF4-FFF2-40B4-BE49-F238E27FC236}">
                <a16:creationId xmlns:a16="http://schemas.microsoft.com/office/drawing/2014/main" id="{C8AEB95F-D247-4566-A66B-0F43A037BA9B}"/>
              </a:ext>
            </a:extLst>
          </p:cNvPr>
          <p:cNvSpPr>
            <a:spLocks noGrp="1"/>
          </p:cNvSpPr>
          <p:nvPr>
            <p:ph sz="quarter" idx="16"/>
          </p:nvPr>
        </p:nvSpPr>
        <p:spPr>
          <a:xfrm>
            <a:off x="2517630" y="6208886"/>
            <a:ext cx="4071937" cy="414390"/>
          </a:xfrm>
        </p:spPr>
        <p:txBody>
          <a:bodyPr/>
          <a:lstStyle/>
          <a:p>
            <a:pPr marR="0" lvl="0" algn="r" defTabSz="914367" rtl="0" eaLnBrk="1" fontAlgn="auto" latinLnBrk="0" hangingPunct="1">
              <a:lnSpc>
                <a:spcPct val="100000"/>
              </a:lnSpc>
              <a:spcBef>
                <a:spcPts val="1333"/>
              </a:spcBef>
              <a:spcAft>
                <a:spcPts val="0"/>
              </a:spcAft>
              <a:buClr>
                <a:srgbClr val="000000"/>
              </a:buClr>
              <a:buSzPts val="1100"/>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Arial"/>
              </a:rPr>
              <a:t>—Tom Craig, Senior Cloud Engineer</a:t>
            </a:r>
          </a:p>
        </p:txBody>
      </p:sp>
      <p:grpSp>
        <p:nvGrpSpPr>
          <p:cNvPr id="16" name="Group 15" descr="A woman in shirt smiling.">
            <a:extLst>
              <a:ext uri="{FF2B5EF4-FFF2-40B4-BE49-F238E27FC236}">
                <a16:creationId xmlns:a16="http://schemas.microsoft.com/office/drawing/2014/main" id="{A3219D5B-A2FD-459D-A757-8C9F07A7622B}"/>
              </a:ext>
              <a:ext uri="{C183D7F6-B498-43B3-948B-1728B52AA6E4}">
                <adec:decorative xmlns:adec="http://schemas.microsoft.com/office/drawing/2017/decorative" val="0"/>
              </a:ext>
            </a:extLst>
          </p:cNvPr>
          <p:cNvGrpSpPr/>
          <p:nvPr/>
        </p:nvGrpSpPr>
        <p:grpSpPr>
          <a:xfrm>
            <a:off x="7502256" y="-12060"/>
            <a:ext cx="4689744" cy="6883145"/>
            <a:chOff x="7502256" y="-12060"/>
            <a:chExt cx="4689744" cy="6883145"/>
          </a:xfrm>
        </p:grpSpPr>
        <p:pic>
          <p:nvPicPr>
            <p:cNvPr id="22" name="Picture 21">
              <a:extLst>
                <a:ext uri="{FF2B5EF4-FFF2-40B4-BE49-F238E27FC236}">
                  <a16:creationId xmlns:a16="http://schemas.microsoft.com/office/drawing/2014/main" id="{9FB1921E-8748-4C37-949E-6518E62A4795}"/>
                </a:ext>
                <a:ext uri="{C183D7F6-B498-43B3-948B-1728B52AA6E4}">
                  <adec:decorative xmlns:adec="http://schemas.microsoft.com/office/drawing/2017/decorative" val="1"/>
                </a:ext>
              </a:extLst>
            </p:cNvPr>
            <p:cNvPicPr>
              <a:picLocks noChangeAspect="1"/>
            </p:cNvPicPr>
            <p:nvPr/>
          </p:nvPicPr>
          <p:blipFill rotWithShape="1">
            <a:blip r:embed="rId4"/>
            <a:srcRect l="43432" t="1093" r="21551" b="591"/>
            <a:stretch/>
          </p:blipFill>
          <p:spPr>
            <a:xfrm>
              <a:off x="7502256" y="0"/>
              <a:ext cx="4689744" cy="6858000"/>
            </a:xfrm>
            <a:custGeom>
              <a:avLst/>
              <a:gdLst>
                <a:gd name="connsiteX0" fmla="*/ 0 w 5346699"/>
                <a:gd name="connsiteY0" fmla="*/ 0 h 6858000"/>
                <a:gd name="connsiteX1" fmla="*/ 5346699 w 5346699"/>
                <a:gd name="connsiteY1" fmla="*/ 0 h 6858000"/>
                <a:gd name="connsiteX2" fmla="*/ 5346699 w 5346699"/>
                <a:gd name="connsiteY2" fmla="*/ 6858000 h 6858000"/>
                <a:gd name="connsiteX3" fmla="*/ 0 w 53466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46699" h="6858000">
                  <a:moveTo>
                    <a:pt x="0" y="0"/>
                  </a:moveTo>
                  <a:lnTo>
                    <a:pt x="5346699" y="0"/>
                  </a:lnTo>
                  <a:lnTo>
                    <a:pt x="5346699" y="6858000"/>
                  </a:lnTo>
                  <a:lnTo>
                    <a:pt x="0" y="6858000"/>
                  </a:lnTo>
                  <a:close/>
                </a:path>
              </a:pathLst>
            </a:custGeom>
          </p:spPr>
        </p:pic>
        <p:sp>
          <p:nvSpPr>
            <p:cNvPr id="23" name="Title 2">
              <a:extLst>
                <a:ext uri="{FF2B5EF4-FFF2-40B4-BE49-F238E27FC236}">
                  <a16:creationId xmlns:a16="http://schemas.microsoft.com/office/drawing/2014/main" id="{2C14C020-FADC-44DA-8D71-55489CF2A2C1}"/>
                </a:ext>
                <a:ext uri="{C183D7F6-B498-43B3-948B-1728B52AA6E4}">
                  <adec:decorative xmlns:adec="http://schemas.microsoft.com/office/drawing/2017/decorative" val="1"/>
                </a:ext>
              </a:extLst>
            </p:cNvPr>
            <p:cNvSpPr txBox="1">
              <a:spLocks/>
            </p:cNvSpPr>
            <p:nvPr/>
          </p:nvSpPr>
          <p:spPr bwMode="ltGray">
            <a:xfrm>
              <a:off x="7502257" y="-12060"/>
              <a:ext cx="4689743" cy="6883145"/>
            </a:xfrm>
            <a:prstGeom prst="rect">
              <a:avLst/>
            </a:prstGeom>
            <a:gradFill flip="none" rotWithShape="1">
              <a:gsLst>
                <a:gs pos="4000">
                  <a:srgbClr val="000000">
                    <a:alpha val="47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grpSp>
      <p:sp>
        <p:nvSpPr>
          <p:cNvPr id="15" name="Content Placeholder 14">
            <a:extLst>
              <a:ext uri="{FF2B5EF4-FFF2-40B4-BE49-F238E27FC236}">
                <a16:creationId xmlns:a16="http://schemas.microsoft.com/office/drawing/2014/main" id="{A63B506D-9EE5-4E55-90AF-2B30203B0624}"/>
              </a:ext>
            </a:extLst>
          </p:cNvPr>
          <p:cNvSpPr>
            <a:spLocks noGrp="1"/>
          </p:cNvSpPr>
          <p:nvPr>
            <p:ph sz="quarter" idx="19"/>
          </p:nvPr>
        </p:nvSpPr>
        <p:spPr>
          <a:xfrm>
            <a:off x="2740819" y="521620"/>
            <a:ext cx="1219199" cy="335958"/>
          </a:xfrm>
        </p:spPr>
        <p:txBody>
          <a:body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1050" b="0" i="0" u="none" strike="noStrike" kern="1200" cap="none" spc="0" normalizeH="0" baseline="0" noProof="0" dirty="0">
                <a:ln>
                  <a:noFill/>
                </a:ln>
                <a:solidFill>
                  <a:srgbClr val="000000"/>
                </a:solidFill>
                <a:effectLst/>
                <a:uLnTx/>
                <a:uFillTx/>
                <a:latin typeface="+mj-lt"/>
                <a:ea typeface="+mn-ea"/>
                <a:cs typeface="Arial"/>
                <a:sym typeface="Helvetica Neue"/>
              </a:rPr>
              <a:t>Read the </a:t>
            </a:r>
            <a:r>
              <a:rPr kumimoji="0" lang="en-US" sz="1050" b="0" i="0" u="none" strike="noStrike" kern="1200" cap="none" spc="0" normalizeH="0" baseline="0" noProof="0" dirty="0">
                <a:ln>
                  <a:noFill/>
                </a:ln>
                <a:solidFill>
                  <a:srgbClr val="0078D4"/>
                </a:solidFill>
                <a:effectLst/>
                <a:uLnTx/>
                <a:uFillTx/>
                <a:latin typeface="+mj-lt"/>
                <a:ea typeface="+mn-ea"/>
                <a:cs typeface="Arial"/>
                <a:sym typeface="Helvetica Neue"/>
                <a:hlinkClick r:id="rId5">
                  <a:extLst>
                    <a:ext uri="{A12FA001-AC4F-418D-AE19-62706E023703}">
                      <ahyp:hlinkClr xmlns:ahyp="http://schemas.microsoft.com/office/drawing/2018/hyperlinkcolor" val="tx"/>
                    </a:ext>
                  </a:extLst>
                </a:hlinkClick>
              </a:rPr>
              <a:t>full story</a:t>
            </a:r>
            <a:endParaRPr kumimoji="0" lang="en-US" sz="1050" b="0" i="0" u="none" strike="noStrike" kern="1200" cap="none" spc="0" normalizeH="0" baseline="0" noProof="0" dirty="0">
              <a:ln>
                <a:noFill/>
              </a:ln>
              <a:solidFill>
                <a:srgbClr val="0078D4"/>
              </a:solidFill>
              <a:effectLst/>
              <a:uLnTx/>
              <a:uFillTx/>
              <a:latin typeface="+mj-lt"/>
              <a:ea typeface="+mn-ea"/>
              <a:cs typeface="Arial"/>
              <a:sym typeface="Helvetica Neue"/>
            </a:endParaRPr>
          </a:p>
        </p:txBody>
      </p:sp>
    </p:spTree>
    <p:extLst>
      <p:ext uri="{BB962C8B-B14F-4D97-AF65-F5344CB8AC3E}">
        <p14:creationId xmlns:p14="http://schemas.microsoft.com/office/powerpoint/2010/main" val="21608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875E-6 -2.59259E-6 L -0.0543 -2.59259E-6 " pathEditMode="relative" rAng="0" ptsTypes="AA">
                                      <p:cBhvr>
                                        <p:cTn id="9" dur="500" spd="-100000" fill="hold"/>
                                        <p:tgtEl>
                                          <p:spTgt spid="4"/>
                                        </p:tgtEl>
                                        <p:attrNameLst>
                                          <p:attrName>ppt_x</p:attrName>
                                          <p:attrName>ppt_y</p:attrName>
                                        </p:attrNameLst>
                                      </p:cBhvr>
                                      <p:rCtr x="-2721"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0"/>
                                  </p:stCondLst>
                                  <p:childTnLst>
                                    <p:animMotion origin="layout" path="M 1.875E-6 -2.59259E-6 L -0.0543 -2.59259E-6 " pathEditMode="relative" rAng="0" ptsTypes="AA">
                                      <p:cBhvr>
                                        <p:cTn id="14" dur="500" spd="-100000" fill="hold"/>
                                        <p:tgtEl>
                                          <p:spTgt spid="20"/>
                                        </p:tgtEl>
                                        <p:attrNameLst>
                                          <p:attrName>ppt_x</p:attrName>
                                          <p:attrName>ppt_y</p:attrName>
                                        </p:attrNameLst>
                                      </p:cBhvr>
                                      <p:rCtr x="-2721" y="0"/>
                                    </p:animMotion>
                                  </p:childTnLst>
                                </p:cTn>
                              </p:par>
                              <p:par>
                                <p:cTn id="15" presetID="10"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42" presetClass="path" presetSubtype="0" decel="100000" fill="hold" grpId="1" nodeType="withEffect">
                                  <p:stCondLst>
                                    <p:cond delay="0"/>
                                  </p:stCondLst>
                                  <p:childTnLst>
                                    <p:animMotion origin="layout" path="M 1.875E-6 -2.59259E-6 L -0.0543 -2.59259E-6 " pathEditMode="relative" rAng="0" ptsTypes="AA">
                                      <p:cBhvr>
                                        <p:cTn id="19" dur="500" spd="-100000" fill="hold"/>
                                        <p:tgtEl>
                                          <p:spTgt spid="10">
                                            <p:txEl>
                                              <p:pRg st="0" end="0"/>
                                            </p:txEl>
                                          </p:spTgt>
                                        </p:tgtEl>
                                        <p:attrNameLst>
                                          <p:attrName>ppt_x</p:attrName>
                                          <p:attrName>ppt_y</p:attrName>
                                        </p:attrNameLst>
                                      </p:cBhvr>
                                      <p:rCtr x="-2721" y="0"/>
                                    </p:animMotion>
                                  </p:childTnLst>
                                </p:cTn>
                              </p:par>
                              <p:par>
                                <p:cTn id="20" presetID="10" presetClass="entr" presetSubtype="0" fill="hold" grpId="0"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42" presetClass="path" presetSubtype="0" decel="100000" fill="hold" grpId="1" nodeType="withEffect">
                                  <p:stCondLst>
                                    <p:cond delay="0"/>
                                  </p:stCondLst>
                                  <p:childTnLst>
                                    <p:animMotion origin="layout" path="M 1.875E-6 -2.59259E-6 L -0.0543 -2.59259E-6 " pathEditMode="relative" rAng="0" ptsTypes="AA">
                                      <p:cBhvr>
                                        <p:cTn id="24" dur="500" spd="-100000" fill="hold"/>
                                        <p:tgtEl>
                                          <p:spTgt spid="11">
                                            <p:txEl>
                                              <p:pRg st="0" end="0"/>
                                            </p:txEl>
                                          </p:spTgt>
                                        </p:tgtEl>
                                        <p:attrNameLst>
                                          <p:attrName>ppt_x</p:attrName>
                                          <p:attrName>ppt_y</p:attrName>
                                        </p:attrNameLst>
                                      </p:cBhvr>
                                      <p:rCtr x="-2721" y="0"/>
                                    </p:animMotion>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0"/>
                                  </p:stCondLst>
                                  <p:childTnLst>
                                    <p:animMotion origin="layout" path="M 1.875E-6 -2.59259E-6 L -0.0543 -2.59259E-6 " pathEditMode="relative" rAng="0" ptsTypes="AA">
                                      <p:cBhvr>
                                        <p:cTn id="29" dur="500" spd="-100000" fill="hold"/>
                                        <p:tgtEl>
                                          <p:spTgt spid="8"/>
                                        </p:tgtEl>
                                        <p:attrNameLst>
                                          <p:attrName>ppt_x</p:attrName>
                                          <p:attrName>ppt_y</p:attrName>
                                        </p:attrNameLst>
                                      </p:cBhvr>
                                      <p:rCtr x="-2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10" grpId="0" build="p"/>
      <p:bldP spid="10" grpId="1" build="p"/>
      <p:bldP spid="11" grpId="0" build="p"/>
      <p:bldP spid="11"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8C8CCD-C329-4C65-8EA4-2F519FCDE159}"/>
              </a:ext>
            </a:extLst>
          </p:cNvPr>
          <p:cNvSpPr>
            <a:spLocks noGrp="1"/>
          </p:cNvSpPr>
          <p:nvPr>
            <p:ph type="title"/>
          </p:nvPr>
        </p:nvSpPr>
        <p:spPr>
          <a:xfrm>
            <a:off x="431418" y="3508622"/>
            <a:ext cx="4802320" cy="731565"/>
          </a:xfrm>
        </p:spPr>
        <p:txBody>
          <a:bodyPr/>
          <a:lstStyle/>
          <a:p>
            <a:pPr defTabSz="932742">
              <a:defRPr/>
            </a:pPr>
            <a:r>
              <a:rPr lang="en-US" sz="3600" spc="-50" dirty="0">
                <a:solidFill>
                  <a:schemeClr val="accent3"/>
                </a:solidFill>
                <a:latin typeface="Segoe UI Semibold"/>
              </a:rPr>
              <a:t>Operate Confidently</a:t>
            </a:r>
          </a:p>
        </p:txBody>
      </p:sp>
      <p:grpSp>
        <p:nvGrpSpPr>
          <p:cNvPr id="31" name="Group 30">
            <a:extLst>
              <a:ext uri="{FF2B5EF4-FFF2-40B4-BE49-F238E27FC236}">
                <a16:creationId xmlns:a16="http://schemas.microsoft.com/office/drawing/2014/main" id="{82FE9DC7-8C3F-4055-90BA-BD1D6F55A985}"/>
              </a:ext>
              <a:ext uri="{C183D7F6-B498-43B3-948B-1728B52AA6E4}">
                <adec:decorative xmlns:adec="http://schemas.microsoft.com/office/drawing/2017/decorative" val="1"/>
              </a:ext>
            </a:extLst>
          </p:cNvPr>
          <p:cNvGrpSpPr/>
          <p:nvPr/>
        </p:nvGrpSpPr>
        <p:grpSpPr>
          <a:xfrm>
            <a:off x="1547752" y="2286694"/>
            <a:ext cx="953491" cy="953491"/>
            <a:chOff x="327220" y="2274420"/>
            <a:chExt cx="953491" cy="953491"/>
          </a:xfrm>
        </p:grpSpPr>
        <p:sp>
          <p:nvSpPr>
            <p:cNvPr id="32" name="Oval 31">
              <a:extLst>
                <a:ext uri="{FF2B5EF4-FFF2-40B4-BE49-F238E27FC236}">
                  <a16:creationId xmlns:a16="http://schemas.microsoft.com/office/drawing/2014/main" id="{0FC16623-F5C1-4FBC-996A-B5DD8960F238}"/>
                </a:ext>
                <a:ext uri="{C183D7F6-B498-43B3-948B-1728B52AA6E4}">
                  <adec:decorative xmlns:adec="http://schemas.microsoft.com/office/drawing/2017/decorative" val="1"/>
                </a:ext>
              </a:extLst>
            </p:cNvPr>
            <p:cNvSpPr/>
            <p:nvPr/>
          </p:nvSpPr>
          <p:spPr bwMode="auto">
            <a:xfrm>
              <a:off x="327220" y="2274420"/>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BE9A2D74-18A3-4929-BA8C-DDF14D2E2024}"/>
                </a:ext>
              </a:extLst>
            </p:cNvPr>
            <p:cNvGrpSpPr/>
            <p:nvPr/>
          </p:nvGrpSpPr>
          <p:grpSpPr>
            <a:xfrm>
              <a:off x="584626" y="2513802"/>
              <a:ext cx="438679" cy="474726"/>
              <a:chOff x="626659" y="2551425"/>
              <a:chExt cx="375389" cy="406235"/>
            </a:xfrm>
          </p:grpSpPr>
          <p:sp>
            <p:nvSpPr>
              <p:cNvPr id="36" name="Freeform: Shape 35">
                <a:extLst>
                  <a:ext uri="{FF2B5EF4-FFF2-40B4-BE49-F238E27FC236}">
                    <a16:creationId xmlns:a16="http://schemas.microsoft.com/office/drawing/2014/main" id="{23BD6BC0-ABDF-4F5C-BB9E-FDA525E8A4BF}"/>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FCAD464-D2D4-4213-9F8B-D5030422C528}"/>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C85B532F-538F-4680-B3F5-661CCCEA0B2F}"/>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bg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Freeform 137">
                <a:extLst>
                  <a:ext uri="{FF2B5EF4-FFF2-40B4-BE49-F238E27FC236}">
                    <a16:creationId xmlns:a16="http://schemas.microsoft.com/office/drawing/2014/main" id="{9985B1AC-E347-47E3-99F8-CA45CFF3D6A4}"/>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30" name="Picture 29" descr="A person working on a tablet.">
            <a:extLst>
              <a:ext uri="{FF2B5EF4-FFF2-40B4-BE49-F238E27FC236}">
                <a16:creationId xmlns:a16="http://schemas.microsoft.com/office/drawing/2014/main" id="{B1AAFB80-31C5-45D4-881B-4B7AE1DC60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99100" y="0"/>
            <a:ext cx="6692900" cy="6858000"/>
          </a:xfrm>
          <a:custGeom>
            <a:avLst/>
            <a:gdLst>
              <a:gd name="connsiteX0" fmla="*/ 0 w 6692900"/>
              <a:gd name="connsiteY0" fmla="*/ 0 h 6858000"/>
              <a:gd name="connsiteX1" fmla="*/ 6692900 w 6692900"/>
              <a:gd name="connsiteY1" fmla="*/ 0 h 6858000"/>
              <a:gd name="connsiteX2" fmla="*/ 6692900 w 6692900"/>
              <a:gd name="connsiteY2" fmla="*/ 6858000 h 6858000"/>
              <a:gd name="connsiteX3" fmla="*/ 0 w 6692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2900" h="6858000">
                <a:moveTo>
                  <a:pt x="0" y="0"/>
                </a:moveTo>
                <a:lnTo>
                  <a:pt x="6692900" y="0"/>
                </a:lnTo>
                <a:lnTo>
                  <a:pt x="6692900" y="6858000"/>
                </a:lnTo>
                <a:lnTo>
                  <a:pt x="0" y="6858000"/>
                </a:lnTo>
                <a:close/>
              </a:path>
            </a:pathLst>
          </a:custGeom>
        </p:spPr>
      </p:pic>
    </p:spTree>
    <p:extLst>
      <p:ext uri="{BB962C8B-B14F-4D97-AF65-F5344CB8AC3E}">
        <p14:creationId xmlns:p14="http://schemas.microsoft.com/office/powerpoint/2010/main" val="25469043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EA4EC2-D485-48A3-B3E6-28D9DDC39E34}"/>
              </a:ext>
            </a:extLst>
          </p:cNvPr>
          <p:cNvSpPr>
            <a:spLocks noGrp="1"/>
          </p:cNvSpPr>
          <p:nvPr>
            <p:ph type="title"/>
          </p:nvPr>
        </p:nvSpPr>
        <p:spPr>
          <a:xfrm>
            <a:off x="563369" y="473236"/>
            <a:ext cx="11081177" cy="651623"/>
          </a:xfrm>
        </p:spPr>
        <p:txBody>
          <a:bodyPr/>
          <a:lstStyle/>
          <a:p>
            <a:r>
              <a:rPr lang="en-US" dirty="0"/>
              <a:t>The ability to scale web applications is critical</a:t>
            </a:r>
            <a:endParaRPr lang="en-IN" dirty="0"/>
          </a:p>
        </p:txBody>
      </p:sp>
      <p:sp>
        <p:nvSpPr>
          <p:cNvPr id="3" name="Content Placeholder 2">
            <a:extLst>
              <a:ext uri="{FF2B5EF4-FFF2-40B4-BE49-F238E27FC236}">
                <a16:creationId xmlns:a16="http://schemas.microsoft.com/office/drawing/2014/main" id="{CEA4CC48-40CA-444B-A61A-869C5A252B45}"/>
              </a:ext>
            </a:extLst>
          </p:cNvPr>
          <p:cNvSpPr>
            <a:spLocks noGrp="1"/>
          </p:cNvSpPr>
          <p:nvPr>
            <p:ph sz="quarter" idx="13"/>
          </p:nvPr>
        </p:nvSpPr>
        <p:spPr>
          <a:xfrm>
            <a:off x="639319" y="1455736"/>
            <a:ext cx="5765100" cy="490537"/>
          </a:xfrm>
        </p:spPr>
        <p:txBody>
          <a:bodyPr/>
          <a:lstStyle/>
          <a:p>
            <a:pPr lvl="0" defTabSz="914400">
              <a:lnSpc>
                <a:spcPct val="100000"/>
              </a:lnSpc>
              <a:spcBef>
                <a:spcPts val="0"/>
              </a:spcBef>
              <a:defRPr/>
            </a:pPr>
            <a:r>
              <a:rPr lang="en-US" sz="2000" dirty="0">
                <a:solidFill>
                  <a:srgbClr val="0078D4"/>
                </a:solidFill>
                <a:latin typeface="Segoe UI Semibold"/>
              </a:rPr>
              <a:t>IT leaders must be prepared for spikes in traffic…</a:t>
            </a:r>
          </a:p>
        </p:txBody>
      </p:sp>
      <p:grpSp>
        <p:nvGrpSpPr>
          <p:cNvPr id="103" name="Group 102" descr="&quot;">
            <a:extLst>
              <a:ext uri="{FF2B5EF4-FFF2-40B4-BE49-F238E27FC236}">
                <a16:creationId xmlns:a16="http://schemas.microsoft.com/office/drawing/2014/main" id="{FDC14404-BB3D-478F-B267-11AC83444721}"/>
              </a:ext>
            </a:extLst>
          </p:cNvPr>
          <p:cNvGrpSpPr/>
          <p:nvPr/>
        </p:nvGrpSpPr>
        <p:grpSpPr>
          <a:xfrm>
            <a:off x="509218" y="1891590"/>
            <a:ext cx="467990" cy="467990"/>
            <a:chOff x="509218" y="1891590"/>
            <a:chExt cx="467990" cy="467990"/>
          </a:xfrm>
        </p:grpSpPr>
        <p:sp>
          <p:nvSpPr>
            <p:cNvPr id="104" name="Oval 103">
              <a:extLst>
                <a:ext uri="{FF2B5EF4-FFF2-40B4-BE49-F238E27FC236}">
                  <a16:creationId xmlns:a16="http://schemas.microsoft.com/office/drawing/2014/main" id="{DA1DA466-CD1A-4C0F-8A5A-FA924A66075F}"/>
                </a:ext>
                <a:ext uri="{C183D7F6-B498-43B3-948B-1728B52AA6E4}">
                  <adec:decorative xmlns:adec="http://schemas.microsoft.com/office/drawing/2017/decorative" val="1"/>
                </a:ext>
              </a:extLst>
            </p:cNvPr>
            <p:cNvSpPr/>
            <p:nvPr userDrawn="1"/>
          </p:nvSpPr>
          <p:spPr>
            <a:xfrm rot="10800000" flipH="1">
              <a:off x="509218" y="1891590"/>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00F65854-200D-4C5A-9E7B-F45B96F47820}"/>
                </a:ext>
              </a:extLst>
            </p:cNvPr>
            <p:cNvGrpSpPr/>
            <p:nvPr userDrawn="1"/>
          </p:nvGrpSpPr>
          <p:grpSpPr>
            <a:xfrm flipH="1" flipV="1">
              <a:off x="593264" y="2028411"/>
              <a:ext cx="299859" cy="194348"/>
              <a:chOff x="6671875" y="3588151"/>
              <a:chExt cx="327025" cy="239595"/>
            </a:xfrm>
            <a:solidFill>
              <a:schemeClr val="bg1">
                <a:lumMod val="85000"/>
              </a:schemeClr>
            </a:solidFill>
          </p:grpSpPr>
          <p:sp>
            <p:nvSpPr>
              <p:cNvPr id="106" name="Freeform 9">
                <a:extLst>
                  <a:ext uri="{FF2B5EF4-FFF2-40B4-BE49-F238E27FC236}">
                    <a16:creationId xmlns:a16="http://schemas.microsoft.com/office/drawing/2014/main" id="{4CC6C161-D63C-43A5-8E28-90FABA5A909D}"/>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10">
                <a:extLst>
                  <a:ext uri="{FF2B5EF4-FFF2-40B4-BE49-F238E27FC236}">
                    <a16:creationId xmlns:a16="http://schemas.microsoft.com/office/drawing/2014/main" id="{192876AF-3C6A-4ED5-8B63-2C5A95BC9252}"/>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28E7801D-7F87-4541-9BBD-A5FE80497076}"/>
              </a:ext>
              <a:ext uri="{C183D7F6-B498-43B3-948B-1728B52AA6E4}">
                <adec:decorative xmlns:adec="http://schemas.microsoft.com/office/drawing/2017/decorative" val="0"/>
              </a:ext>
            </a:extLst>
          </p:cNvPr>
          <p:cNvSpPr>
            <a:spLocks noGrp="1"/>
          </p:cNvSpPr>
          <p:nvPr>
            <p:ph sz="quarter" idx="14"/>
          </p:nvPr>
        </p:nvSpPr>
        <p:spPr>
          <a:xfrm>
            <a:off x="686945" y="2414517"/>
            <a:ext cx="5300602" cy="1662185"/>
          </a:xfrm>
        </p:spPr>
        <p:txBody>
          <a:bodyPr/>
          <a:lstStyle/>
          <a:p>
            <a:pPr lvl="0" defTabSz="914400">
              <a:lnSpc>
                <a:spcPct val="100000"/>
              </a:lnSpc>
              <a:spcBef>
                <a:spcPts val="0"/>
              </a:spcBef>
              <a:spcAft>
                <a:spcPts val="500"/>
              </a:spcAft>
              <a:defRPr/>
            </a:pPr>
            <a:r>
              <a:rPr lang="en-US" sz="1600" dirty="0">
                <a:solidFill>
                  <a:prstClr val="black"/>
                </a:solidFill>
              </a:rPr>
              <a:t>During previous holidays, we had site scalability issues that made it difficult for us to meet the levels of customer service that we expect from ourselves…with Azure, we were able to cope with more sessions and more online customers than we’d ever seen.</a:t>
            </a:r>
          </a:p>
          <a:p>
            <a:pPr marL="7938" lvl="0" indent="185738" algn="r" defTabSz="914400">
              <a:lnSpc>
                <a:spcPct val="100000"/>
              </a:lnSpc>
              <a:spcBef>
                <a:spcPts val="0"/>
              </a:spcBef>
              <a:spcAft>
                <a:spcPts val="500"/>
              </a:spcAft>
              <a:defRPr/>
            </a:pPr>
            <a:r>
              <a:rPr lang="en-US" sz="1600" i="1" dirty="0">
                <a:solidFill>
                  <a:prstClr val="black"/>
                </a:solidFill>
                <a:latin typeface="Segoe UI Semibold"/>
              </a:rPr>
              <a:t>Kevin Diamond, head of global E-commerce, Forever 21</a:t>
            </a:r>
          </a:p>
        </p:txBody>
      </p:sp>
      <p:sp>
        <p:nvSpPr>
          <p:cNvPr id="5" name="Content Placeholder 4">
            <a:extLst>
              <a:ext uri="{FF2B5EF4-FFF2-40B4-BE49-F238E27FC236}">
                <a16:creationId xmlns:a16="http://schemas.microsoft.com/office/drawing/2014/main" id="{A895298C-8C0D-4818-9995-C14E2EAB144D}"/>
              </a:ext>
            </a:extLst>
          </p:cNvPr>
          <p:cNvSpPr>
            <a:spLocks noGrp="1"/>
          </p:cNvSpPr>
          <p:nvPr>
            <p:ph sz="quarter" idx="15"/>
          </p:nvPr>
        </p:nvSpPr>
        <p:spPr>
          <a:xfrm>
            <a:off x="686050" y="4234835"/>
            <a:ext cx="5300602" cy="1662185"/>
          </a:xfrm>
        </p:spPr>
        <p:txBody>
          <a:bodyPr/>
          <a:lstStyle/>
          <a:p>
            <a:pPr lvl="0" defTabSz="914400">
              <a:lnSpc>
                <a:spcPct val="100000"/>
              </a:lnSpc>
              <a:spcBef>
                <a:spcPts val="0"/>
              </a:spcBef>
              <a:spcAft>
                <a:spcPts val="500"/>
              </a:spcAft>
              <a:defRPr/>
            </a:pPr>
            <a:r>
              <a:rPr lang="en-US" sz="1600" dirty="0">
                <a:solidFill>
                  <a:prstClr val="black"/>
                </a:solidFill>
              </a:rPr>
              <a:t>Last year we depended on adding physical hardware way ahead of and event [black Friday], adding cost and complexity. This year, we saw more than 500 views a second and delivered 21 TB of data to our customers, with great response times.</a:t>
            </a:r>
          </a:p>
          <a:p>
            <a:pPr marL="91440" lvl="0" algn="r" defTabSz="914400">
              <a:lnSpc>
                <a:spcPct val="100000"/>
              </a:lnSpc>
              <a:spcBef>
                <a:spcPts val="0"/>
              </a:spcBef>
              <a:spcAft>
                <a:spcPts val="500"/>
              </a:spcAft>
              <a:defRPr/>
            </a:pPr>
            <a:r>
              <a:rPr lang="en-US" sz="1600" i="1" dirty="0">
                <a:solidFill>
                  <a:prstClr val="black"/>
                </a:solidFill>
                <a:latin typeface="Segoe UI Semibold"/>
              </a:rPr>
              <a:t>Thomas Wilhelmsen: Head of IT Operations, </a:t>
            </a:r>
            <a:r>
              <a:rPr lang="en-US" sz="1600" i="1" dirty="0" err="1">
                <a:solidFill>
                  <a:prstClr val="black"/>
                </a:solidFill>
                <a:latin typeface="Segoe UI Semibold"/>
              </a:rPr>
              <a:t>Klompett</a:t>
            </a:r>
            <a:endParaRPr lang="en-US" sz="1600" dirty="0">
              <a:solidFill>
                <a:prstClr val="black"/>
              </a:solidFill>
              <a:latin typeface="Segoe UI Semibold"/>
            </a:endParaRPr>
          </a:p>
        </p:txBody>
      </p:sp>
      <p:grpSp>
        <p:nvGrpSpPr>
          <p:cNvPr id="90" name="Group 89" descr="&quot;">
            <a:extLst>
              <a:ext uri="{FF2B5EF4-FFF2-40B4-BE49-F238E27FC236}">
                <a16:creationId xmlns:a16="http://schemas.microsoft.com/office/drawing/2014/main" id="{85C48970-E37D-4D7F-8452-09F805F319CD}"/>
              </a:ext>
            </a:extLst>
          </p:cNvPr>
          <p:cNvGrpSpPr/>
          <p:nvPr/>
        </p:nvGrpSpPr>
        <p:grpSpPr>
          <a:xfrm>
            <a:off x="5630366" y="5837273"/>
            <a:ext cx="467990" cy="467990"/>
            <a:chOff x="6461902" y="5467335"/>
            <a:chExt cx="467990" cy="467990"/>
          </a:xfrm>
        </p:grpSpPr>
        <p:sp>
          <p:nvSpPr>
            <p:cNvPr id="94" name="Oval 93">
              <a:extLst>
                <a:ext uri="{FF2B5EF4-FFF2-40B4-BE49-F238E27FC236}">
                  <a16:creationId xmlns:a16="http://schemas.microsoft.com/office/drawing/2014/main" id="{CA2CA9EF-BD51-4151-85DA-77203D1DFC0C}"/>
                </a:ext>
                <a:ext uri="{C183D7F6-B498-43B3-948B-1728B52AA6E4}">
                  <adec:decorative xmlns:adec="http://schemas.microsoft.com/office/drawing/2017/decorative" val="1"/>
                </a:ext>
              </a:extLst>
            </p:cNvPr>
            <p:cNvSpPr/>
            <p:nvPr/>
          </p:nvSpPr>
          <p:spPr>
            <a:xfrm>
              <a:off x="6461902" y="5467335"/>
              <a:ext cx="467990" cy="467990"/>
            </a:xfrm>
            <a:prstGeom prst="ellipse">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Segoe UI"/>
                <a:ea typeface="+mn-ea"/>
                <a:cs typeface="+mn-cs"/>
              </a:endParaRPr>
            </a:p>
          </p:txBody>
        </p:sp>
        <p:grpSp>
          <p:nvGrpSpPr>
            <p:cNvPr id="96" name="Group 95">
              <a:extLst>
                <a:ext uri="{FF2B5EF4-FFF2-40B4-BE49-F238E27FC236}">
                  <a16:creationId xmlns:a16="http://schemas.microsoft.com/office/drawing/2014/main" id="{C9A37412-D3E8-4AD5-88B0-F1BE600A5584}"/>
                </a:ext>
              </a:extLst>
            </p:cNvPr>
            <p:cNvGrpSpPr/>
            <p:nvPr/>
          </p:nvGrpSpPr>
          <p:grpSpPr>
            <a:xfrm rot="10800000" flipV="1">
              <a:off x="6545948" y="5604156"/>
              <a:ext cx="299859" cy="194348"/>
              <a:chOff x="6671875" y="3588151"/>
              <a:chExt cx="327025" cy="239595"/>
            </a:xfrm>
            <a:solidFill>
              <a:schemeClr val="bg1">
                <a:lumMod val="85000"/>
              </a:schemeClr>
            </a:solidFill>
          </p:grpSpPr>
          <p:sp>
            <p:nvSpPr>
              <p:cNvPr id="100" name="Freeform 9">
                <a:extLst>
                  <a:ext uri="{FF2B5EF4-FFF2-40B4-BE49-F238E27FC236}">
                    <a16:creationId xmlns:a16="http://schemas.microsoft.com/office/drawing/2014/main" id="{7703C7E6-A206-43D7-BE92-A31C6D0AC052}"/>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10">
                <a:extLst>
                  <a:ext uri="{FF2B5EF4-FFF2-40B4-BE49-F238E27FC236}">
                    <a16:creationId xmlns:a16="http://schemas.microsoft.com/office/drawing/2014/main" id="{F0B413CF-05E4-4FC6-AD24-92A4E62B4550}"/>
                  </a:ext>
                  <a:ext uri="{C183D7F6-B498-43B3-948B-1728B52AA6E4}">
                    <adec:decorative xmlns:adec="http://schemas.microsoft.com/office/drawing/2017/decorative" val="1"/>
                  </a:ext>
                </a:extLst>
              </p:cNvPr>
              <p:cNvSpPr>
                <a:spLocks/>
              </p:cNvSpPr>
              <p:nvPr/>
            </p:nvSpPr>
            <p:spPr bwMode="auto">
              <a:xfrm>
                <a:off x="6854690" y="3588153"/>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solidFill>
                <a:schemeClr val="accent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651947BA-8B81-4135-9C2F-DE2AFB02B307}"/>
              </a:ext>
            </a:extLst>
          </p:cNvPr>
          <p:cNvSpPr>
            <a:spLocks noGrp="1"/>
          </p:cNvSpPr>
          <p:nvPr>
            <p:ph sz="quarter" idx="16"/>
          </p:nvPr>
        </p:nvSpPr>
        <p:spPr>
          <a:xfrm>
            <a:off x="6753959" y="1456710"/>
            <a:ext cx="3597335" cy="417478"/>
          </a:xfrm>
        </p:spPr>
        <p:txBody>
          <a:bodyPr/>
          <a:lstStyle/>
          <a:p>
            <a:pPr lvl="0" defTabSz="914400">
              <a:lnSpc>
                <a:spcPct val="100000"/>
              </a:lnSpc>
              <a:spcBef>
                <a:spcPts val="0"/>
              </a:spcBef>
            </a:pPr>
            <a:r>
              <a:rPr lang="en-IN" sz="2000" dirty="0">
                <a:solidFill>
                  <a:srgbClr val="0078D4"/>
                </a:solidFill>
                <a:latin typeface="Segoe UI Semibold"/>
              </a:rPr>
              <a:t>…but scaling can be complex</a:t>
            </a:r>
          </a:p>
        </p:txBody>
      </p:sp>
      <p:grpSp>
        <p:nvGrpSpPr>
          <p:cNvPr id="118" name="Group 117">
            <a:extLst>
              <a:ext uri="{FF2B5EF4-FFF2-40B4-BE49-F238E27FC236}">
                <a16:creationId xmlns:a16="http://schemas.microsoft.com/office/drawing/2014/main" id="{549F23D9-D547-4270-8C6C-7BEF6DCF543F}"/>
              </a:ext>
              <a:ext uri="{C183D7F6-B498-43B3-948B-1728B52AA6E4}">
                <adec:decorative xmlns:adec="http://schemas.microsoft.com/office/drawing/2017/decorative" val="1"/>
              </a:ext>
            </a:extLst>
          </p:cNvPr>
          <p:cNvGrpSpPr/>
          <p:nvPr/>
        </p:nvGrpSpPr>
        <p:grpSpPr>
          <a:xfrm>
            <a:off x="6662057" y="2158490"/>
            <a:ext cx="484992" cy="484992"/>
            <a:chOff x="7092600" y="1793424"/>
            <a:chExt cx="484992" cy="484992"/>
          </a:xfrm>
        </p:grpSpPr>
        <p:sp>
          <p:nvSpPr>
            <p:cNvPr id="119" name="Oval 118">
              <a:extLst>
                <a:ext uri="{FF2B5EF4-FFF2-40B4-BE49-F238E27FC236}">
                  <a16:creationId xmlns:a16="http://schemas.microsoft.com/office/drawing/2014/main" id="{95A05EC6-A837-4672-AEC8-E6F49ED65773}"/>
                </a:ext>
                <a:ext uri="{C183D7F6-B498-43B3-948B-1728B52AA6E4}">
                  <adec:decorative xmlns:adec="http://schemas.microsoft.com/office/drawing/2017/decorative" val="1"/>
                </a:ext>
              </a:extLst>
            </p:cNvPr>
            <p:cNvSpPr/>
            <p:nvPr/>
          </p:nvSpPr>
          <p:spPr bwMode="auto">
            <a:xfrm flipH="1">
              <a:off x="7092600" y="179342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0" name="Graphic 247" descr="engineer, assistance">
              <a:extLst>
                <a:ext uri="{FF2B5EF4-FFF2-40B4-BE49-F238E27FC236}">
                  <a16:creationId xmlns:a16="http://schemas.microsoft.com/office/drawing/2014/main" id="{4071DF77-5A50-4E86-A585-8A31E0C952BA}"/>
                </a:ext>
              </a:extLst>
            </p:cNvPr>
            <p:cNvGrpSpPr/>
            <p:nvPr/>
          </p:nvGrpSpPr>
          <p:grpSpPr>
            <a:xfrm>
              <a:off x="7207558" y="1908383"/>
              <a:ext cx="253222" cy="253220"/>
              <a:chOff x="6337562" y="5744951"/>
              <a:chExt cx="435026" cy="435024"/>
            </a:xfrm>
          </p:grpSpPr>
          <p:sp>
            <p:nvSpPr>
              <p:cNvPr id="121" name="Freeform: Shape 120">
                <a:extLst>
                  <a:ext uri="{FF2B5EF4-FFF2-40B4-BE49-F238E27FC236}">
                    <a16:creationId xmlns:a16="http://schemas.microsoft.com/office/drawing/2014/main" id="{01B13BC6-8B97-42D1-8B49-64E90281CEDD}"/>
                  </a:ext>
                  <a:ext uri="{C183D7F6-B498-43B3-948B-1728B52AA6E4}">
                    <adec:decorative xmlns:adec="http://schemas.microsoft.com/office/drawing/2017/decorative" val="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chemeClr val="accent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C9F9EC12-F86C-47A2-B31C-BD26521BF614}"/>
                  </a:ext>
                  <a:ext uri="{C183D7F6-B498-43B3-948B-1728B52AA6E4}">
                    <adec:decorative xmlns:adec="http://schemas.microsoft.com/office/drawing/2017/decorative" val="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chemeClr val="tx1"/>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8B6D285C-3F48-4C7E-9FBF-898C728B6687}"/>
              </a:ext>
            </a:extLst>
          </p:cNvPr>
          <p:cNvSpPr>
            <a:spLocks noGrp="1"/>
          </p:cNvSpPr>
          <p:nvPr>
            <p:ph sz="quarter" idx="17"/>
          </p:nvPr>
        </p:nvSpPr>
        <p:spPr>
          <a:xfrm>
            <a:off x="7272180" y="2215322"/>
            <a:ext cx="3079050" cy="322189"/>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Physical resource limitations </a:t>
            </a:r>
          </a:p>
        </p:txBody>
      </p:sp>
      <p:grpSp>
        <p:nvGrpSpPr>
          <p:cNvPr id="123" name="Group 122">
            <a:extLst>
              <a:ext uri="{FF2B5EF4-FFF2-40B4-BE49-F238E27FC236}">
                <a16:creationId xmlns:a16="http://schemas.microsoft.com/office/drawing/2014/main" id="{6BC8C796-A351-40FE-BFB2-517A958EB8B9}"/>
              </a:ext>
              <a:ext uri="{C183D7F6-B498-43B3-948B-1728B52AA6E4}">
                <adec:decorative xmlns:adec="http://schemas.microsoft.com/office/drawing/2017/decorative" val="1"/>
              </a:ext>
            </a:extLst>
          </p:cNvPr>
          <p:cNvGrpSpPr/>
          <p:nvPr/>
        </p:nvGrpSpPr>
        <p:grpSpPr>
          <a:xfrm>
            <a:off x="6662057" y="2868055"/>
            <a:ext cx="484992" cy="484992"/>
            <a:chOff x="7092600" y="2575289"/>
            <a:chExt cx="484992" cy="484992"/>
          </a:xfrm>
        </p:grpSpPr>
        <p:sp>
          <p:nvSpPr>
            <p:cNvPr id="124" name="Oval 123">
              <a:extLst>
                <a:ext uri="{FF2B5EF4-FFF2-40B4-BE49-F238E27FC236}">
                  <a16:creationId xmlns:a16="http://schemas.microsoft.com/office/drawing/2014/main" id="{18B056DA-B230-4038-AAE4-9877AE4F8E50}"/>
                </a:ext>
                <a:ext uri="{C183D7F6-B498-43B3-948B-1728B52AA6E4}">
                  <adec:decorative xmlns:adec="http://schemas.microsoft.com/office/drawing/2017/decorative" val="1"/>
                </a:ext>
              </a:extLst>
            </p:cNvPr>
            <p:cNvSpPr/>
            <p:nvPr/>
          </p:nvSpPr>
          <p:spPr bwMode="auto">
            <a:xfrm>
              <a:off x="7092600" y="2575289"/>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C2072534-F362-4316-AA14-8F087E249DF7}"/>
                </a:ext>
              </a:extLst>
            </p:cNvPr>
            <p:cNvGrpSpPr/>
            <p:nvPr/>
          </p:nvGrpSpPr>
          <p:grpSpPr>
            <a:xfrm>
              <a:off x="7224589" y="2697588"/>
              <a:ext cx="221014" cy="240416"/>
              <a:chOff x="8145819" y="1720374"/>
              <a:chExt cx="306514" cy="333420"/>
            </a:xfrm>
          </p:grpSpPr>
          <p:sp>
            <p:nvSpPr>
              <p:cNvPr id="128" name="Freeform 5">
                <a:extLst>
                  <a:ext uri="{FF2B5EF4-FFF2-40B4-BE49-F238E27FC236}">
                    <a16:creationId xmlns:a16="http://schemas.microsoft.com/office/drawing/2014/main" id="{2724CDF3-FC52-42AE-AD3E-C36061D8C773}"/>
                  </a:ext>
                  <a:ext uri="{C183D7F6-B498-43B3-948B-1728B52AA6E4}">
                    <adec:decorative xmlns:adec="http://schemas.microsoft.com/office/drawing/2017/decorative" val="1"/>
                  </a:ext>
                </a:extLst>
              </p:cNvPr>
              <p:cNvSpPr>
                <a:spLocks/>
              </p:cNvSpPr>
              <p:nvPr/>
            </p:nvSpPr>
            <p:spPr bwMode="auto">
              <a:xfrm>
                <a:off x="8151668" y="1723884"/>
                <a:ext cx="292475" cy="105291"/>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9" name="Freeform 6">
                <a:extLst>
                  <a:ext uri="{FF2B5EF4-FFF2-40B4-BE49-F238E27FC236}">
                    <a16:creationId xmlns:a16="http://schemas.microsoft.com/office/drawing/2014/main" id="{C7F144B9-0C5B-40B2-979F-6C9B0D946861}"/>
                  </a:ext>
                  <a:ext uri="{C183D7F6-B498-43B3-948B-1728B52AA6E4}">
                    <adec:decorative xmlns:adec="http://schemas.microsoft.com/office/drawing/2017/decorative" val="1"/>
                  </a:ext>
                </a:extLst>
              </p:cNvPr>
              <p:cNvSpPr>
                <a:spLocks noEditPoints="1"/>
              </p:cNvSpPr>
              <p:nvPr/>
            </p:nvSpPr>
            <p:spPr bwMode="auto">
              <a:xfrm>
                <a:off x="8145819" y="1720374"/>
                <a:ext cx="306514" cy="153256"/>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0" name="Freeform 7">
                <a:extLst>
                  <a:ext uri="{FF2B5EF4-FFF2-40B4-BE49-F238E27FC236}">
                    <a16:creationId xmlns:a16="http://schemas.microsoft.com/office/drawing/2014/main" id="{023D3140-8FB7-442C-8CA7-C94E2527BDF2}"/>
                  </a:ext>
                  <a:ext uri="{C183D7F6-B498-43B3-948B-1728B52AA6E4}">
                    <adec:decorative xmlns:adec="http://schemas.microsoft.com/office/drawing/2017/decorative" val="1"/>
                  </a:ext>
                </a:extLst>
              </p:cNvPr>
              <p:cNvSpPr>
                <a:spLocks/>
              </p:cNvSpPr>
              <p:nvPr/>
            </p:nvSpPr>
            <p:spPr bwMode="auto">
              <a:xfrm>
                <a:off x="8145819" y="1856081"/>
                <a:ext cx="306514" cy="1099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Freeform 8">
                <a:extLst>
                  <a:ext uri="{FF2B5EF4-FFF2-40B4-BE49-F238E27FC236}">
                    <a16:creationId xmlns:a16="http://schemas.microsoft.com/office/drawing/2014/main" id="{97B706CC-7F92-4018-AF00-A753B078164A}"/>
                  </a:ext>
                  <a:ext uri="{C183D7F6-B498-43B3-948B-1728B52AA6E4}">
                    <adec:decorative xmlns:adec="http://schemas.microsoft.com/office/drawing/2017/decorative" val="1"/>
                  </a:ext>
                </a:extLst>
              </p:cNvPr>
              <p:cNvSpPr>
                <a:spLocks/>
              </p:cNvSpPr>
              <p:nvPr/>
            </p:nvSpPr>
            <p:spPr bwMode="auto">
              <a:xfrm>
                <a:off x="8145819" y="1948503"/>
                <a:ext cx="306514" cy="105291"/>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sp>
        <p:nvSpPr>
          <p:cNvPr id="9" name="Content Placeholder 8">
            <a:extLst>
              <a:ext uri="{FF2B5EF4-FFF2-40B4-BE49-F238E27FC236}">
                <a16:creationId xmlns:a16="http://schemas.microsoft.com/office/drawing/2014/main" id="{CDC491E6-D95C-49C1-89DC-8469922C6EB8}"/>
              </a:ext>
            </a:extLst>
          </p:cNvPr>
          <p:cNvSpPr>
            <a:spLocks noGrp="1"/>
          </p:cNvSpPr>
          <p:nvPr>
            <p:ph sz="quarter" idx="18"/>
          </p:nvPr>
        </p:nvSpPr>
        <p:spPr>
          <a:xfrm>
            <a:off x="7269801" y="2926721"/>
            <a:ext cx="3669794" cy="365124"/>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Adaptation to changing requirements</a:t>
            </a:r>
          </a:p>
        </p:txBody>
      </p:sp>
      <p:grpSp>
        <p:nvGrpSpPr>
          <p:cNvPr id="108" name="Group 107">
            <a:extLst>
              <a:ext uri="{FF2B5EF4-FFF2-40B4-BE49-F238E27FC236}">
                <a16:creationId xmlns:a16="http://schemas.microsoft.com/office/drawing/2014/main" id="{A479D9AC-7B1D-464C-B8A7-00F713C91052}"/>
              </a:ext>
              <a:ext uri="{C183D7F6-B498-43B3-948B-1728B52AA6E4}">
                <adec:decorative xmlns:adec="http://schemas.microsoft.com/office/drawing/2017/decorative" val="1"/>
              </a:ext>
            </a:extLst>
          </p:cNvPr>
          <p:cNvGrpSpPr/>
          <p:nvPr/>
        </p:nvGrpSpPr>
        <p:grpSpPr>
          <a:xfrm>
            <a:off x="6662057" y="3577620"/>
            <a:ext cx="484992" cy="484992"/>
            <a:chOff x="7092600" y="3357154"/>
            <a:chExt cx="484992" cy="484992"/>
          </a:xfrm>
        </p:grpSpPr>
        <p:sp>
          <p:nvSpPr>
            <p:cNvPr id="109" name="Oval 108">
              <a:extLst>
                <a:ext uri="{FF2B5EF4-FFF2-40B4-BE49-F238E27FC236}">
                  <a16:creationId xmlns:a16="http://schemas.microsoft.com/office/drawing/2014/main" id="{B5ED5D50-7F71-4844-942C-41CE67D9DAE7}"/>
                </a:ext>
                <a:ext uri="{C183D7F6-B498-43B3-948B-1728B52AA6E4}">
                  <adec:decorative xmlns:adec="http://schemas.microsoft.com/office/drawing/2017/decorative" val="1"/>
                </a:ext>
              </a:extLst>
            </p:cNvPr>
            <p:cNvSpPr/>
            <p:nvPr/>
          </p:nvSpPr>
          <p:spPr bwMode="auto">
            <a:xfrm>
              <a:off x="7092600" y="335715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C07E2304-F78C-4347-93B8-8C7A0349BFD4}"/>
                </a:ext>
              </a:extLst>
            </p:cNvPr>
            <p:cNvGrpSpPr/>
            <p:nvPr/>
          </p:nvGrpSpPr>
          <p:grpSpPr>
            <a:xfrm>
              <a:off x="7197947" y="3501444"/>
              <a:ext cx="274297" cy="196411"/>
              <a:chOff x="652038" y="5697603"/>
              <a:chExt cx="925830" cy="662940"/>
            </a:xfrm>
          </p:grpSpPr>
          <p:sp>
            <p:nvSpPr>
              <p:cNvPr id="111" name="Freeform: Shape 110">
                <a:extLst>
                  <a:ext uri="{FF2B5EF4-FFF2-40B4-BE49-F238E27FC236}">
                    <a16:creationId xmlns:a16="http://schemas.microsoft.com/office/drawing/2014/main" id="{8BDF4FCD-D0A5-4931-A0CD-03C123755983}"/>
                  </a:ext>
                  <a:ext uri="{C183D7F6-B498-43B3-948B-1728B52AA6E4}">
                    <adec:decorative xmlns:adec="http://schemas.microsoft.com/office/drawing/2017/decorative" val="1"/>
                  </a:ext>
                </a:extLst>
              </p:cNvPr>
              <p:cNvSpPr/>
              <p:nvPr/>
            </p:nvSpPr>
            <p:spPr>
              <a:xfrm>
                <a:off x="652038" y="5697603"/>
                <a:ext cx="925830" cy="662940"/>
              </a:xfrm>
              <a:custGeom>
                <a:avLst/>
                <a:gdLst>
                  <a:gd name="connsiteX0" fmla="*/ 137160 w 925830"/>
                  <a:gd name="connsiteY0" fmla="*/ 0 h 662940"/>
                  <a:gd name="connsiteX1" fmla="*/ 484823 w 925830"/>
                  <a:gd name="connsiteY1" fmla="*/ 0 h 662940"/>
                  <a:gd name="connsiteX2" fmla="*/ 788670 w 925830"/>
                  <a:gd name="connsiteY2" fmla="*/ 0 h 662940"/>
                  <a:gd name="connsiteX3" fmla="*/ 869633 w 925830"/>
                  <a:gd name="connsiteY3" fmla="*/ 80963 h 662940"/>
                  <a:gd name="connsiteX4" fmla="*/ 869633 w 925830"/>
                  <a:gd name="connsiteY4" fmla="*/ 325755 h 662940"/>
                  <a:gd name="connsiteX5" fmla="*/ 869633 w 925830"/>
                  <a:gd name="connsiteY5" fmla="*/ 413385 h 662940"/>
                  <a:gd name="connsiteX6" fmla="*/ 869633 w 925830"/>
                  <a:gd name="connsiteY6" fmla="*/ 443865 h 662940"/>
                  <a:gd name="connsiteX7" fmla="*/ 869633 w 925830"/>
                  <a:gd name="connsiteY7" fmla="*/ 491490 h 662940"/>
                  <a:gd name="connsiteX8" fmla="*/ 880110 w 925830"/>
                  <a:gd name="connsiteY8" fmla="*/ 520065 h 662940"/>
                  <a:gd name="connsiteX9" fmla="*/ 921068 w 925830"/>
                  <a:gd name="connsiteY9" fmla="*/ 570548 h 662940"/>
                  <a:gd name="connsiteX10" fmla="*/ 925830 w 925830"/>
                  <a:gd name="connsiteY10" fmla="*/ 583883 h 662940"/>
                  <a:gd name="connsiteX11" fmla="*/ 925830 w 925830"/>
                  <a:gd name="connsiteY11" fmla="*/ 607695 h 662940"/>
                  <a:gd name="connsiteX12" fmla="*/ 870585 w 925830"/>
                  <a:gd name="connsiteY12" fmla="*/ 662940 h 662940"/>
                  <a:gd name="connsiteX13" fmla="*/ 55245 w 925830"/>
                  <a:gd name="connsiteY13" fmla="*/ 662940 h 662940"/>
                  <a:gd name="connsiteX14" fmla="*/ 0 w 925830"/>
                  <a:gd name="connsiteY14" fmla="*/ 607695 h 662940"/>
                  <a:gd name="connsiteX15" fmla="*/ 0 w 925830"/>
                  <a:gd name="connsiteY15" fmla="*/ 583883 h 662940"/>
                  <a:gd name="connsiteX16" fmla="*/ 4763 w 925830"/>
                  <a:gd name="connsiteY16" fmla="*/ 570548 h 662940"/>
                  <a:gd name="connsiteX17" fmla="*/ 45720 w 925830"/>
                  <a:gd name="connsiteY17" fmla="*/ 520065 h 662940"/>
                  <a:gd name="connsiteX18" fmla="*/ 56198 w 925830"/>
                  <a:gd name="connsiteY18" fmla="*/ 491490 h 662940"/>
                  <a:gd name="connsiteX19" fmla="*/ 56198 w 925830"/>
                  <a:gd name="connsiteY19" fmla="*/ 431483 h 662940"/>
                  <a:gd name="connsiteX20" fmla="*/ 56198 w 925830"/>
                  <a:gd name="connsiteY20" fmla="*/ 413385 h 662940"/>
                  <a:gd name="connsiteX21" fmla="*/ 56198 w 925830"/>
                  <a:gd name="connsiteY21" fmla="*/ 80963 h 662940"/>
                  <a:gd name="connsiteX22" fmla="*/ 137160 w 925830"/>
                  <a:gd name="connsiteY22" fmla="*/ 0 h 662940"/>
                  <a:gd name="connsiteX23" fmla="*/ 137160 w 925830"/>
                  <a:gd name="connsiteY23" fmla="*/ 80963 h 662940"/>
                  <a:gd name="connsiteX24" fmla="*/ 137160 w 925830"/>
                  <a:gd name="connsiteY24" fmla="*/ 413385 h 662940"/>
                  <a:gd name="connsiteX25" fmla="*/ 137160 w 925830"/>
                  <a:gd name="connsiteY25" fmla="*/ 434340 h 662940"/>
                  <a:gd name="connsiteX26" fmla="*/ 137160 w 925830"/>
                  <a:gd name="connsiteY26" fmla="*/ 496253 h 662940"/>
                  <a:gd name="connsiteX27" fmla="*/ 786765 w 925830"/>
                  <a:gd name="connsiteY27" fmla="*/ 496253 h 662940"/>
                  <a:gd name="connsiteX28" fmla="*/ 786765 w 925830"/>
                  <a:gd name="connsiteY28" fmla="*/ 443865 h 662940"/>
                  <a:gd name="connsiteX29" fmla="*/ 786765 w 925830"/>
                  <a:gd name="connsiteY29" fmla="*/ 440055 h 662940"/>
                  <a:gd name="connsiteX30" fmla="*/ 786765 w 925830"/>
                  <a:gd name="connsiteY30" fmla="*/ 434340 h 662940"/>
                  <a:gd name="connsiteX31" fmla="*/ 786765 w 925830"/>
                  <a:gd name="connsiteY31" fmla="*/ 413385 h 662940"/>
                  <a:gd name="connsiteX32" fmla="*/ 786765 w 925830"/>
                  <a:gd name="connsiteY32" fmla="*/ 80963 h 662940"/>
                  <a:gd name="connsiteX33" fmla="*/ 521018 w 925830"/>
                  <a:gd name="connsiteY33" fmla="*/ 80963 h 662940"/>
                  <a:gd name="connsiteX34" fmla="*/ 137160 w 925830"/>
                  <a:gd name="connsiteY34" fmla="*/ 80963 h 662940"/>
                  <a:gd name="connsiteX35" fmla="*/ 375285 w 925830"/>
                  <a:gd name="connsiteY35" fmla="*/ 577215 h 662940"/>
                  <a:gd name="connsiteX36" fmla="*/ 375285 w 925830"/>
                  <a:gd name="connsiteY36" fmla="*/ 582930 h 662940"/>
                  <a:gd name="connsiteX37" fmla="*/ 402908 w 925830"/>
                  <a:gd name="connsiteY37" fmla="*/ 610553 h 662940"/>
                  <a:gd name="connsiteX38" fmla="*/ 521970 w 925830"/>
                  <a:gd name="connsiteY38" fmla="*/ 610553 h 662940"/>
                  <a:gd name="connsiteX39" fmla="*/ 549593 w 925830"/>
                  <a:gd name="connsiteY39" fmla="*/ 582930 h 662940"/>
                  <a:gd name="connsiteX40" fmla="*/ 550545 w 925830"/>
                  <a:gd name="connsiteY40" fmla="*/ 582930 h 662940"/>
                  <a:gd name="connsiteX41" fmla="*/ 550545 w 925830"/>
                  <a:gd name="connsiteY41" fmla="*/ 577215 h 662940"/>
                  <a:gd name="connsiteX42" fmla="*/ 375285 w 925830"/>
                  <a:gd name="connsiteY42" fmla="*/ 577215 h 66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25830" h="662940">
                    <a:moveTo>
                      <a:pt x="137160" y="0"/>
                    </a:moveTo>
                    <a:lnTo>
                      <a:pt x="484823" y="0"/>
                    </a:lnTo>
                    <a:lnTo>
                      <a:pt x="788670" y="0"/>
                    </a:lnTo>
                    <a:cubicBezTo>
                      <a:pt x="833438" y="0"/>
                      <a:pt x="869633" y="36195"/>
                      <a:pt x="869633" y="80963"/>
                    </a:cubicBezTo>
                    <a:lnTo>
                      <a:pt x="869633" y="325755"/>
                    </a:lnTo>
                    <a:lnTo>
                      <a:pt x="869633" y="413385"/>
                    </a:lnTo>
                    <a:lnTo>
                      <a:pt x="869633" y="443865"/>
                    </a:lnTo>
                    <a:lnTo>
                      <a:pt x="869633" y="491490"/>
                    </a:lnTo>
                    <a:cubicBezTo>
                      <a:pt x="869633" y="501968"/>
                      <a:pt x="873443" y="511493"/>
                      <a:pt x="880110" y="520065"/>
                    </a:cubicBezTo>
                    <a:lnTo>
                      <a:pt x="921068" y="570548"/>
                    </a:lnTo>
                    <a:cubicBezTo>
                      <a:pt x="923925" y="574358"/>
                      <a:pt x="925830" y="579120"/>
                      <a:pt x="925830" y="583883"/>
                    </a:cubicBezTo>
                    <a:lnTo>
                      <a:pt x="925830" y="607695"/>
                    </a:lnTo>
                    <a:cubicBezTo>
                      <a:pt x="925830" y="638175"/>
                      <a:pt x="901065" y="662940"/>
                      <a:pt x="870585" y="662940"/>
                    </a:cubicBezTo>
                    <a:lnTo>
                      <a:pt x="55245" y="662940"/>
                    </a:lnTo>
                    <a:cubicBezTo>
                      <a:pt x="24765" y="662940"/>
                      <a:pt x="0" y="638175"/>
                      <a:pt x="0" y="607695"/>
                    </a:cubicBezTo>
                    <a:lnTo>
                      <a:pt x="0" y="583883"/>
                    </a:lnTo>
                    <a:cubicBezTo>
                      <a:pt x="0" y="579120"/>
                      <a:pt x="1905" y="574358"/>
                      <a:pt x="4763" y="570548"/>
                    </a:cubicBezTo>
                    <a:lnTo>
                      <a:pt x="45720" y="520065"/>
                    </a:lnTo>
                    <a:cubicBezTo>
                      <a:pt x="52388" y="512445"/>
                      <a:pt x="56198" y="501968"/>
                      <a:pt x="56198" y="491490"/>
                    </a:cubicBezTo>
                    <a:lnTo>
                      <a:pt x="56198" y="431483"/>
                    </a:lnTo>
                    <a:lnTo>
                      <a:pt x="56198" y="413385"/>
                    </a:lnTo>
                    <a:lnTo>
                      <a:pt x="56198" y="80963"/>
                    </a:lnTo>
                    <a:cubicBezTo>
                      <a:pt x="56198" y="36195"/>
                      <a:pt x="92393" y="0"/>
                      <a:pt x="137160" y="0"/>
                    </a:cubicBezTo>
                    <a:close/>
                    <a:moveTo>
                      <a:pt x="137160" y="80963"/>
                    </a:moveTo>
                    <a:lnTo>
                      <a:pt x="137160" y="413385"/>
                    </a:lnTo>
                    <a:lnTo>
                      <a:pt x="137160" y="434340"/>
                    </a:lnTo>
                    <a:lnTo>
                      <a:pt x="137160" y="496253"/>
                    </a:lnTo>
                    <a:lnTo>
                      <a:pt x="786765" y="496253"/>
                    </a:lnTo>
                    <a:lnTo>
                      <a:pt x="786765" y="443865"/>
                    </a:lnTo>
                    <a:lnTo>
                      <a:pt x="786765" y="440055"/>
                    </a:lnTo>
                    <a:lnTo>
                      <a:pt x="786765" y="434340"/>
                    </a:lnTo>
                    <a:lnTo>
                      <a:pt x="786765" y="413385"/>
                    </a:lnTo>
                    <a:lnTo>
                      <a:pt x="786765" y="80963"/>
                    </a:lnTo>
                    <a:lnTo>
                      <a:pt x="521018" y="80963"/>
                    </a:lnTo>
                    <a:lnTo>
                      <a:pt x="137160" y="80963"/>
                    </a:lnTo>
                    <a:close/>
                    <a:moveTo>
                      <a:pt x="375285" y="577215"/>
                    </a:moveTo>
                    <a:lnTo>
                      <a:pt x="375285" y="582930"/>
                    </a:lnTo>
                    <a:cubicBezTo>
                      <a:pt x="375285" y="598170"/>
                      <a:pt x="387668" y="610553"/>
                      <a:pt x="402908" y="610553"/>
                    </a:cubicBezTo>
                    <a:lnTo>
                      <a:pt x="521970" y="610553"/>
                    </a:lnTo>
                    <a:cubicBezTo>
                      <a:pt x="537210" y="610553"/>
                      <a:pt x="549593" y="598170"/>
                      <a:pt x="549593" y="582930"/>
                    </a:cubicBezTo>
                    <a:lnTo>
                      <a:pt x="550545" y="582930"/>
                    </a:lnTo>
                    <a:lnTo>
                      <a:pt x="550545" y="577215"/>
                    </a:lnTo>
                    <a:lnTo>
                      <a:pt x="375285" y="577215"/>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2" name="Freeform: Shape 111">
                <a:extLst>
                  <a:ext uri="{FF2B5EF4-FFF2-40B4-BE49-F238E27FC236}">
                    <a16:creationId xmlns:a16="http://schemas.microsoft.com/office/drawing/2014/main" id="{96A4E1BB-234C-4A55-A175-DE5C6B33BA6E}"/>
                  </a:ext>
                  <a:ext uri="{C183D7F6-B498-43B3-948B-1728B52AA6E4}">
                    <adec:decorative xmlns:adec="http://schemas.microsoft.com/office/drawing/2017/decorative" val="1"/>
                  </a:ext>
                </a:extLst>
              </p:cNvPr>
              <p:cNvSpPr/>
              <p:nvPr/>
            </p:nvSpPr>
            <p:spPr>
              <a:xfrm>
                <a:off x="863494" y="5869053"/>
                <a:ext cx="500063" cy="289560"/>
              </a:xfrm>
              <a:custGeom>
                <a:avLst/>
                <a:gdLst>
                  <a:gd name="connsiteX0" fmla="*/ 233363 w 500063"/>
                  <a:gd name="connsiteY0" fmla="*/ 0 h 289560"/>
                  <a:gd name="connsiteX1" fmla="*/ 267653 w 500063"/>
                  <a:gd name="connsiteY1" fmla="*/ 0 h 289560"/>
                  <a:gd name="connsiteX2" fmla="*/ 289560 w 500063"/>
                  <a:gd name="connsiteY2" fmla="*/ 21908 h 289560"/>
                  <a:gd name="connsiteX3" fmla="*/ 289560 w 500063"/>
                  <a:gd name="connsiteY3" fmla="*/ 55245 h 289560"/>
                  <a:gd name="connsiteX4" fmla="*/ 361950 w 500063"/>
                  <a:gd name="connsiteY4" fmla="*/ 84772 h 289560"/>
                  <a:gd name="connsiteX5" fmla="*/ 384810 w 500063"/>
                  <a:gd name="connsiteY5" fmla="*/ 61913 h 289560"/>
                  <a:gd name="connsiteX6" fmla="*/ 415290 w 500063"/>
                  <a:gd name="connsiteY6" fmla="*/ 61913 h 289560"/>
                  <a:gd name="connsiteX7" fmla="*/ 440055 w 500063"/>
                  <a:gd name="connsiteY7" fmla="*/ 86678 h 289560"/>
                  <a:gd name="connsiteX8" fmla="*/ 440055 w 500063"/>
                  <a:gd name="connsiteY8" fmla="*/ 117158 h 289560"/>
                  <a:gd name="connsiteX9" fmla="*/ 417195 w 500063"/>
                  <a:gd name="connsiteY9" fmla="*/ 140018 h 289560"/>
                  <a:gd name="connsiteX10" fmla="*/ 446723 w 500063"/>
                  <a:gd name="connsiteY10" fmla="*/ 212408 h 289560"/>
                  <a:gd name="connsiteX11" fmla="*/ 479108 w 500063"/>
                  <a:gd name="connsiteY11" fmla="*/ 212408 h 289560"/>
                  <a:gd name="connsiteX12" fmla="*/ 500063 w 500063"/>
                  <a:gd name="connsiteY12" fmla="*/ 233363 h 289560"/>
                  <a:gd name="connsiteX13" fmla="*/ 500063 w 500063"/>
                  <a:gd name="connsiteY13" fmla="*/ 267653 h 289560"/>
                  <a:gd name="connsiteX14" fmla="*/ 478155 w 500063"/>
                  <a:gd name="connsiteY14" fmla="*/ 289560 h 289560"/>
                  <a:gd name="connsiteX15" fmla="*/ 445770 w 500063"/>
                  <a:gd name="connsiteY15" fmla="*/ 289560 h 289560"/>
                  <a:gd name="connsiteX16" fmla="*/ 345758 w 500063"/>
                  <a:gd name="connsiteY16" fmla="*/ 289560 h 289560"/>
                  <a:gd name="connsiteX17" fmla="*/ 345758 w 500063"/>
                  <a:gd name="connsiteY17" fmla="*/ 250508 h 289560"/>
                  <a:gd name="connsiteX18" fmla="*/ 250508 w 500063"/>
                  <a:gd name="connsiteY18" fmla="*/ 155258 h 289560"/>
                  <a:gd name="connsiteX19" fmla="*/ 155258 w 500063"/>
                  <a:gd name="connsiteY19" fmla="*/ 250508 h 289560"/>
                  <a:gd name="connsiteX20" fmla="*/ 155258 w 500063"/>
                  <a:gd name="connsiteY20" fmla="*/ 289560 h 289560"/>
                  <a:gd name="connsiteX21" fmla="*/ 54293 w 500063"/>
                  <a:gd name="connsiteY21" fmla="*/ 289560 h 289560"/>
                  <a:gd name="connsiteX22" fmla="*/ 29528 w 500063"/>
                  <a:gd name="connsiteY22" fmla="*/ 289560 h 289560"/>
                  <a:gd name="connsiteX23" fmla="*/ 21908 w 500063"/>
                  <a:gd name="connsiteY23" fmla="*/ 289560 h 289560"/>
                  <a:gd name="connsiteX24" fmla="*/ 0 w 500063"/>
                  <a:gd name="connsiteY24" fmla="*/ 267653 h 289560"/>
                  <a:gd name="connsiteX25" fmla="*/ 0 w 500063"/>
                  <a:gd name="connsiteY25" fmla="*/ 233363 h 289560"/>
                  <a:gd name="connsiteX26" fmla="*/ 21908 w 500063"/>
                  <a:gd name="connsiteY26" fmla="*/ 211455 h 289560"/>
                  <a:gd name="connsiteX27" fmla="*/ 54293 w 500063"/>
                  <a:gd name="connsiteY27" fmla="*/ 211455 h 289560"/>
                  <a:gd name="connsiteX28" fmla="*/ 83820 w 500063"/>
                  <a:gd name="connsiteY28" fmla="*/ 139065 h 289560"/>
                  <a:gd name="connsiteX29" fmla="*/ 60960 w 500063"/>
                  <a:gd name="connsiteY29" fmla="*/ 116205 h 289560"/>
                  <a:gd name="connsiteX30" fmla="*/ 60960 w 500063"/>
                  <a:gd name="connsiteY30" fmla="*/ 85725 h 289560"/>
                  <a:gd name="connsiteX31" fmla="*/ 85725 w 500063"/>
                  <a:gd name="connsiteY31" fmla="*/ 60960 h 289560"/>
                  <a:gd name="connsiteX32" fmla="*/ 116205 w 500063"/>
                  <a:gd name="connsiteY32" fmla="*/ 60960 h 289560"/>
                  <a:gd name="connsiteX33" fmla="*/ 139065 w 500063"/>
                  <a:gd name="connsiteY33" fmla="*/ 83820 h 289560"/>
                  <a:gd name="connsiteX34" fmla="*/ 211455 w 500063"/>
                  <a:gd name="connsiteY34" fmla="*/ 54293 h 289560"/>
                  <a:gd name="connsiteX35" fmla="*/ 211455 w 500063"/>
                  <a:gd name="connsiteY35" fmla="*/ 21908 h 289560"/>
                  <a:gd name="connsiteX36" fmla="*/ 233363 w 500063"/>
                  <a:gd name="connsiteY36" fmla="*/ 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0063" h="289560">
                    <a:moveTo>
                      <a:pt x="233363" y="0"/>
                    </a:moveTo>
                    <a:lnTo>
                      <a:pt x="267653" y="0"/>
                    </a:lnTo>
                    <a:cubicBezTo>
                      <a:pt x="280035" y="0"/>
                      <a:pt x="289560" y="9525"/>
                      <a:pt x="289560" y="21908"/>
                    </a:cubicBezTo>
                    <a:lnTo>
                      <a:pt x="289560" y="55245"/>
                    </a:lnTo>
                    <a:cubicBezTo>
                      <a:pt x="316230" y="60008"/>
                      <a:pt x="340043" y="70485"/>
                      <a:pt x="361950" y="84772"/>
                    </a:cubicBezTo>
                    <a:lnTo>
                      <a:pt x="384810" y="61913"/>
                    </a:lnTo>
                    <a:cubicBezTo>
                      <a:pt x="393383" y="53340"/>
                      <a:pt x="406718" y="53340"/>
                      <a:pt x="415290" y="61913"/>
                    </a:cubicBezTo>
                    <a:lnTo>
                      <a:pt x="440055" y="86678"/>
                    </a:lnTo>
                    <a:cubicBezTo>
                      <a:pt x="448628" y="95250"/>
                      <a:pt x="448628" y="108585"/>
                      <a:pt x="440055" y="117158"/>
                    </a:cubicBezTo>
                    <a:lnTo>
                      <a:pt x="417195" y="140018"/>
                    </a:lnTo>
                    <a:cubicBezTo>
                      <a:pt x="431483" y="161925"/>
                      <a:pt x="441960" y="185738"/>
                      <a:pt x="446723" y="212408"/>
                    </a:cubicBezTo>
                    <a:lnTo>
                      <a:pt x="479108" y="212408"/>
                    </a:lnTo>
                    <a:cubicBezTo>
                      <a:pt x="490538" y="212408"/>
                      <a:pt x="500063" y="221933"/>
                      <a:pt x="500063" y="233363"/>
                    </a:cubicBezTo>
                    <a:lnTo>
                      <a:pt x="500063" y="267653"/>
                    </a:lnTo>
                    <a:cubicBezTo>
                      <a:pt x="500063" y="280035"/>
                      <a:pt x="490538" y="289560"/>
                      <a:pt x="478155" y="289560"/>
                    </a:cubicBezTo>
                    <a:lnTo>
                      <a:pt x="445770" y="289560"/>
                    </a:lnTo>
                    <a:lnTo>
                      <a:pt x="345758" y="289560"/>
                    </a:lnTo>
                    <a:lnTo>
                      <a:pt x="345758" y="250508"/>
                    </a:lnTo>
                    <a:cubicBezTo>
                      <a:pt x="345758" y="198120"/>
                      <a:pt x="302895" y="155258"/>
                      <a:pt x="250508" y="155258"/>
                    </a:cubicBezTo>
                    <a:cubicBezTo>
                      <a:pt x="198120" y="155258"/>
                      <a:pt x="155258" y="198120"/>
                      <a:pt x="155258" y="250508"/>
                    </a:cubicBezTo>
                    <a:lnTo>
                      <a:pt x="155258" y="289560"/>
                    </a:lnTo>
                    <a:lnTo>
                      <a:pt x="54293" y="289560"/>
                    </a:lnTo>
                    <a:lnTo>
                      <a:pt x="29528" y="289560"/>
                    </a:lnTo>
                    <a:lnTo>
                      <a:pt x="21908" y="289560"/>
                    </a:lnTo>
                    <a:cubicBezTo>
                      <a:pt x="9525" y="289560"/>
                      <a:pt x="0" y="280035"/>
                      <a:pt x="0" y="267653"/>
                    </a:cubicBezTo>
                    <a:lnTo>
                      <a:pt x="0" y="233363"/>
                    </a:lnTo>
                    <a:cubicBezTo>
                      <a:pt x="0" y="220980"/>
                      <a:pt x="9525" y="211455"/>
                      <a:pt x="21908" y="211455"/>
                    </a:cubicBezTo>
                    <a:lnTo>
                      <a:pt x="54293" y="211455"/>
                    </a:lnTo>
                    <a:cubicBezTo>
                      <a:pt x="59055" y="184785"/>
                      <a:pt x="69533" y="160973"/>
                      <a:pt x="83820" y="139065"/>
                    </a:cubicBezTo>
                    <a:lnTo>
                      <a:pt x="60960" y="116205"/>
                    </a:lnTo>
                    <a:cubicBezTo>
                      <a:pt x="52388" y="107633"/>
                      <a:pt x="52388" y="94298"/>
                      <a:pt x="60960" y="85725"/>
                    </a:cubicBezTo>
                    <a:lnTo>
                      <a:pt x="85725" y="60960"/>
                    </a:lnTo>
                    <a:cubicBezTo>
                      <a:pt x="94298" y="52388"/>
                      <a:pt x="107633" y="52388"/>
                      <a:pt x="116205" y="60960"/>
                    </a:cubicBezTo>
                    <a:lnTo>
                      <a:pt x="139065" y="83820"/>
                    </a:lnTo>
                    <a:cubicBezTo>
                      <a:pt x="160973" y="69533"/>
                      <a:pt x="184785" y="59055"/>
                      <a:pt x="211455" y="54293"/>
                    </a:cubicBezTo>
                    <a:lnTo>
                      <a:pt x="211455" y="21908"/>
                    </a:lnTo>
                    <a:cubicBezTo>
                      <a:pt x="211455" y="9525"/>
                      <a:pt x="220980" y="0"/>
                      <a:pt x="233363" y="0"/>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65DD977C-0544-4E56-A8D7-5BCE12BCC57B}"/>
              </a:ext>
            </a:extLst>
          </p:cNvPr>
          <p:cNvSpPr>
            <a:spLocks noGrp="1"/>
          </p:cNvSpPr>
          <p:nvPr>
            <p:ph sz="quarter" idx="19"/>
          </p:nvPr>
        </p:nvSpPr>
        <p:spPr>
          <a:xfrm>
            <a:off x="7269956" y="3636299"/>
            <a:ext cx="3002756" cy="322189"/>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Memory management issues</a:t>
            </a:r>
          </a:p>
        </p:txBody>
      </p:sp>
      <p:grpSp>
        <p:nvGrpSpPr>
          <p:cNvPr id="155" name="Group 154">
            <a:extLst>
              <a:ext uri="{FF2B5EF4-FFF2-40B4-BE49-F238E27FC236}">
                <a16:creationId xmlns:a16="http://schemas.microsoft.com/office/drawing/2014/main" id="{E863E1CC-4928-42FA-B10A-47C0790CFA52}"/>
              </a:ext>
              <a:ext uri="{C183D7F6-B498-43B3-948B-1728B52AA6E4}">
                <adec:decorative xmlns:adec="http://schemas.microsoft.com/office/drawing/2017/decorative" val="1"/>
              </a:ext>
            </a:extLst>
          </p:cNvPr>
          <p:cNvGrpSpPr/>
          <p:nvPr/>
        </p:nvGrpSpPr>
        <p:grpSpPr>
          <a:xfrm>
            <a:off x="6662057" y="4299508"/>
            <a:ext cx="484992" cy="484992"/>
            <a:chOff x="566057" y="4499684"/>
            <a:chExt cx="484992" cy="484992"/>
          </a:xfrm>
        </p:grpSpPr>
        <p:sp>
          <p:nvSpPr>
            <p:cNvPr id="156" name="Oval 155">
              <a:extLst>
                <a:ext uri="{FF2B5EF4-FFF2-40B4-BE49-F238E27FC236}">
                  <a16:creationId xmlns:a16="http://schemas.microsoft.com/office/drawing/2014/main" id="{C16308AC-54F8-4361-898F-033279F546CF}"/>
                </a:ext>
                <a:ext uri="{C183D7F6-B498-43B3-948B-1728B52AA6E4}">
                  <adec:decorative xmlns:adec="http://schemas.microsoft.com/office/drawing/2017/decorative" val="1"/>
                </a:ext>
              </a:extLst>
            </p:cNvPr>
            <p:cNvSpPr/>
            <p:nvPr/>
          </p:nvSpPr>
          <p:spPr bwMode="auto">
            <a:xfrm flipH="1">
              <a:off x="566057" y="44996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57" name="Group 156">
              <a:extLst>
                <a:ext uri="{FF2B5EF4-FFF2-40B4-BE49-F238E27FC236}">
                  <a16:creationId xmlns:a16="http://schemas.microsoft.com/office/drawing/2014/main" id="{0D1C31BC-BBC3-42EC-9DC4-F78613C5B3A3}"/>
                </a:ext>
              </a:extLst>
            </p:cNvPr>
            <p:cNvGrpSpPr/>
            <p:nvPr/>
          </p:nvGrpSpPr>
          <p:grpSpPr>
            <a:xfrm>
              <a:off x="671405" y="4605028"/>
              <a:ext cx="274297" cy="274296"/>
              <a:chOff x="887750" y="3967102"/>
              <a:chExt cx="952500" cy="952499"/>
            </a:xfrm>
          </p:grpSpPr>
          <p:sp>
            <p:nvSpPr>
              <p:cNvPr id="158" name="Freeform: Shape 157">
                <a:extLst>
                  <a:ext uri="{FF2B5EF4-FFF2-40B4-BE49-F238E27FC236}">
                    <a16:creationId xmlns:a16="http://schemas.microsoft.com/office/drawing/2014/main" id="{4435644B-E784-4D1A-9685-D6E0720B33CF}"/>
                  </a:ext>
                  <a:ext uri="{C183D7F6-B498-43B3-948B-1728B52AA6E4}">
                    <adec:decorative xmlns:adec="http://schemas.microsoft.com/office/drawing/2017/decorative" val="1"/>
                  </a:ext>
                </a:extLst>
              </p:cNvPr>
              <p:cNvSpPr/>
              <p:nvPr/>
            </p:nvSpPr>
            <p:spPr>
              <a:xfrm>
                <a:off x="936868" y="3967102"/>
                <a:ext cx="854269" cy="486999"/>
              </a:xfrm>
              <a:custGeom>
                <a:avLst/>
                <a:gdLst>
                  <a:gd name="connsiteX0" fmla="*/ 427139 w 854269"/>
                  <a:gd name="connsiteY0" fmla="*/ 0 h 486999"/>
                  <a:gd name="connsiteX1" fmla="*/ 654827 w 854269"/>
                  <a:gd name="connsiteY1" fmla="*/ 60567 h 486999"/>
                  <a:gd name="connsiteX2" fmla="*/ 851890 w 854269"/>
                  <a:gd name="connsiteY2" fmla="*/ 486999 h 486999"/>
                  <a:gd name="connsiteX3" fmla="*/ 825256 w 854269"/>
                  <a:gd name="connsiteY3" fmla="*/ 481753 h 486999"/>
                  <a:gd name="connsiteX4" fmla="*/ 810550 w 854269"/>
                  <a:gd name="connsiteY4" fmla="*/ 481753 h 486999"/>
                  <a:gd name="connsiteX5" fmla="*/ 633436 w 854269"/>
                  <a:gd name="connsiteY5" fmla="*/ 95596 h 486999"/>
                  <a:gd name="connsiteX6" fmla="*/ 427139 w 854269"/>
                  <a:gd name="connsiteY6" fmla="*/ 40952 h 486999"/>
                  <a:gd name="connsiteX7" fmla="*/ 220842 w 854269"/>
                  <a:gd name="connsiteY7" fmla="*/ 95596 h 486999"/>
                  <a:gd name="connsiteX8" fmla="*/ 43728 w 854269"/>
                  <a:gd name="connsiteY8" fmla="*/ 481753 h 486999"/>
                  <a:gd name="connsiteX9" fmla="*/ 29014 w 854269"/>
                  <a:gd name="connsiteY9" fmla="*/ 481753 h 486999"/>
                  <a:gd name="connsiteX10" fmla="*/ 2380 w 854269"/>
                  <a:gd name="connsiteY10" fmla="*/ 486999 h 486999"/>
                  <a:gd name="connsiteX11" fmla="*/ 199450 w 854269"/>
                  <a:gd name="connsiteY11" fmla="*/ 60567 h 486999"/>
                  <a:gd name="connsiteX12" fmla="*/ 427139 w 854269"/>
                  <a:gd name="connsiteY12" fmla="*/ 0 h 4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4269" h="486999">
                    <a:moveTo>
                      <a:pt x="427139" y="0"/>
                    </a:moveTo>
                    <a:cubicBezTo>
                      <a:pt x="506590" y="0"/>
                      <a:pt x="586200" y="20198"/>
                      <a:pt x="654827" y="60567"/>
                    </a:cubicBezTo>
                    <a:cubicBezTo>
                      <a:pt x="781322" y="134981"/>
                      <a:pt x="870147" y="277250"/>
                      <a:pt x="851890" y="486999"/>
                    </a:cubicBezTo>
                    <a:cubicBezTo>
                      <a:pt x="843573" y="483606"/>
                      <a:pt x="834594" y="481753"/>
                      <a:pt x="825256" y="481753"/>
                    </a:cubicBezTo>
                    <a:lnTo>
                      <a:pt x="810550" y="481753"/>
                    </a:lnTo>
                    <a:cubicBezTo>
                      <a:pt x="826505" y="290954"/>
                      <a:pt x="746873" y="162328"/>
                      <a:pt x="633436" y="95596"/>
                    </a:cubicBezTo>
                    <a:cubicBezTo>
                      <a:pt x="571517" y="59173"/>
                      <a:pt x="499385" y="40952"/>
                      <a:pt x="427139" y="40952"/>
                    </a:cubicBezTo>
                    <a:cubicBezTo>
                      <a:pt x="354897" y="40952"/>
                      <a:pt x="282765" y="59173"/>
                      <a:pt x="220842" y="95596"/>
                    </a:cubicBezTo>
                    <a:cubicBezTo>
                      <a:pt x="107397" y="162328"/>
                      <a:pt x="27765" y="290958"/>
                      <a:pt x="43728" y="481753"/>
                    </a:cubicBezTo>
                    <a:lnTo>
                      <a:pt x="29014" y="481753"/>
                    </a:lnTo>
                    <a:cubicBezTo>
                      <a:pt x="19676" y="481753"/>
                      <a:pt x="10701" y="483606"/>
                      <a:pt x="2380" y="486999"/>
                    </a:cubicBezTo>
                    <a:cubicBezTo>
                      <a:pt x="-15877" y="277257"/>
                      <a:pt x="72940" y="134981"/>
                      <a:pt x="199450" y="60567"/>
                    </a:cubicBezTo>
                    <a:cubicBezTo>
                      <a:pt x="268078" y="20198"/>
                      <a:pt x="347680" y="0"/>
                      <a:pt x="427139" y="0"/>
                    </a:cubicBez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9" name="Freeform: Shape 158">
                <a:extLst>
                  <a:ext uri="{FF2B5EF4-FFF2-40B4-BE49-F238E27FC236}">
                    <a16:creationId xmlns:a16="http://schemas.microsoft.com/office/drawing/2014/main" id="{8491441B-F89D-43AE-9158-4EDCADD5394B}"/>
                  </a:ext>
                  <a:ext uri="{C183D7F6-B498-43B3-948B-1728B52AA6E4}">
                    <adec:decorative xmlns:adec="http://schemas.microsoft.com/office/drawing/2017/decorative" val="1"/>
                  </a:ext>
                </a:extLst>
              </p:cNvPr>
              <p:cNvSpPr/>
              <p:nvPr/>
            </p:nvSpPr>
            <p:spPr>
              <a:xfrm>
                <a:off x="1092293" y="4226477"/>
                <a:ext cx="543418" cy="506016"/>
              </a:xfrm>
              <a:custGeom>
                <a:avLst/>
                <a:gdLst>
                  <a:gd name="connsiteX0" fmla="*/ 44367 w 543418"/>
                  <a:gd name="connsiteY0" fmla="*/ 0 h 506016"/>
                  <a:gd name="connsiteX1" fmla="*/ 499051 w 543418"/>
                  <a:gd name="connsiteY1" fmla="*/ 0 h 506016"/>
                  <a:gd name="connsiteX2" fmla="*/ 543418 w 543418"/>
                  <a:gd name="connsiteY2" fmla="*/ 43453 h 506016"/>
                  <a:gd name="connsiteX3" fmla="*/ 543418 w 543418"/>
                  <a:gd name="connsiteY3" fmla="*/ 343618 h 506016"/>
                  <a:gd name="connsiteX4" fmla="*/ 499051 w 543418"/>
                  <a:gd name="connsiteY4" fmla="*/ 387072 h 506016"/>
                  <a:gd name="connsiteX5" fmla="*/ 287050 w 543418"/>
                  <a:gd name="connsiteY5" fmla="*/ 387072 h 506016"/>
                  <a:gd name="connsiteX6" fmla="*/ 156440 w 543418"/>
                  <a:gd name="connsiteY6" fmla="*/ 506016 h 506016"/>
                  <a:gd name="connsiteX7" fmla="*/ 156440 w 543418"/>
                  <a:gd name="connsiteY7" fmla="*/ 387072 h 506016"/>
                  <a:gd name="connsiteX8" fmla="*/ 44367 w 543418"/>
                  <a:gd name="connsiteY8" fmla="*/ 387072 h 506016"/>
                  <a:gd name="connsiteX9" fmla="*/ 0 w 543418"/>
                  <a:gd name="connsiteY9" fmla="*/ 343618 h 506016"/>
                  <a:gd name="connsiteX10" fmla="*/ 0 w 543418"/>
                  <a:gd name="connsiteY10" fmla="*/ 43453 h 506016"/>
                  <a:gd name="connsiteX11" fmla="*/ 44367 w 543418"/>
                  <a:gd name="connsiteY11" fmla="*/ 0 h 506016"/>
                  <a:gd name="connsiteX12" fmla="*/ 80291 w 543418"/>
                  <a:gd name="connsiteY12" fmla="*/ 93361 h 506016"/>
                  <a:gd name="connsiteX13" fmla="*/ 80291 w 543418"/>
                  <a:gd name="connsiteY13" fmla="*/ 125561 h 506016"/>
                  <a:gd name="connsiteX14" fmla="*/ 463127 w 543418"/>
                  <a:gd name="connsiteY14" fmla="*/ 125561 h 506016"/>
                  <a:gd name="connsiteX15" fmla="*/ 463127 w 543418"/>
                  <a:gd name="connsiteY15" fmla="*/ 93361 h 506016"/>
                  <a:gd name="connsiteX16" fmla="*/ 80291 w 543418"/>
                  <a:gd name="connsiteY16" fmla="*/ 93361 h 506016"/>
                  <a:gd name="connsiteX17" fmla="*/ 80291 w 543418"/>
                  <a:gd name="connsiteY17" fmla="*/ 166350 h 506016"/>
                  <a:gd name="connsiteX18" fmla="*/ 80291 w 543418"/>
                  <a:gd name="connsiteY18" fmla="*/ 198550 h 506016"/>
                  <a:gd name="connsiteX19" fmla="*/ 463127 w 543418"/>
                  <a:gd name="connsiteY19" fmla="*/ 198550 h 506016"/>
                  <a:gd name="connsiteX20" fmla="*/ 463127 w 543418"/>
                  <a:gd name="connsiteY20" fmla="*/ 166350 h 506016"/>
                  <a:gd name="connsiteX21" fmla="*/ 80291 w 543418"/>
                  <a:gd name="connsiteY21" fmla="*/ 166350 h 506016"/>
                  <a:gd name="connsiteX22" fmla="*/ 80291 w 543418"/>
                  <a:gd name="connsiteY22" fmla="*/ 239336 h 506016"/>
                  <a:gd name="connsiteX23" fmla="*/ 80291 w 543418"/>
                  <a:gd name="connsiteY23" fmla="*/ 271536 h 506016"/>
                  <a:gd name="connsiteX24" fmla="*/ 288788 w 543418"/>
                  <a:gd name="connsiteY24" fmla="*/ 271536 h 506016"/>
                  <a:gd name="connsiteX25" fmla="*/ 288788 w 543418"/>
                  <a:gd name="connsiteY25" fmla="*/ 239336 h 506016"/>
                  <a:gd name="connsiteX26" fmla="*/ 80291 w 543418"/>
                  <a:gd name="connsiteY26" fmla="*/ 239336 h 5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3418" h="506016">
                    <a:moveTo>
                      <a:pt x="44367" y="0"/>
                    </a:moveTo>
                    <a:lnTo>
                      <a:pt x="499051" y="0"/>
                    </a:lnTo>
                    <a:cubicBezTo>
                      <a:pt x="523453" y="0"/>
                      <a:pt x="543418" y="19553"/>
                      <a:pt x="543418" y="43453"/>
                    </a:cubicBezTo>
                    <a:lnTo>
                      <a:pt x="543418" y="343618"/>
                    </a:lnTo>
                    <a:cubicBezTo>
                      <a:pt x="543418" y="367515"/>
                      <a:pt x="523449" y="387072"/>
                      <a:pt x="499051" y="387072"/>
                    </a:cubicBezTo>
                    <a:lnTo>
                      <a:pt x="287050" y="387072"/>
                    </a:lnTo>
                    <a:lnTo>
                      <a:pt x="156440" y="506016"/>
                    </a:lnTo>
                    <a:lnTo>
                      <a:pt x="156440" y="387072"/>
                    </a:lnTo>
                    <a:lnTo>
                      <a:pt x="44367" y="387072"/>
                    </a:lnTo>
                    <a:cubicBezTo>
                      <a:pt x="19965" y="387072"/>
                      <a:pt x="0" y="367518"/>
                      <a:pt x="0" y="343618"/>
                    </a:cubicBezTo>
                    <a:lnTo>
                      <a:pt x="0" y="43453"/>
                    </a:lnTo>
                    <a:cubicBezTo>
                      <a:pt x="0" y="19553"/>
                      <a:pt x="19965" y="0"/>
                      <a:pt x="44367" y="0"/>
                    </a:cubicBezTo>
                    <a:close/>
                    <a:moveTo>
                      <a:pt x="80291" y="93361"/>
                    </a:moveTo>
                    <a:lnTo>
                      <a:pt x="80291" y="125561"/>
                    </a:lnTo>
                    <a:lnTo>
                      <a:pt x="463127" y="125561"/>
                    </a:lnTo>
                    <a:lnTo>
                      <a:pt x="463127" y="93361"/>
                    </a:lnTo>
                    <a:lnTo>
                      <a:pt x="80291" y="93361"/>
                    </a:lnTo>
                    <a:close/>
                    <a:moveTo>
                      <a:pt x="80291" y="166350"/>
                    </a:moveTo>
                    <a:lnTo>
                      <a:pt x="80291" y="198550"/>
                    </a:lnTo>
                    <a:lnTo>
                      <a:pt x="463127" y="198550"/>
                    </a:lnTo>
                    <a:lnTo>
                      <a:pt x="463127" y="166350"/>
                    </a:lnTo>
                    <a:lnTo>
                      <a:pt x="80291" y="166350"/>
                    </a:lnTo>
                    <a:close/>
                    <a:moveTo>
                      <a:pt x="80291" y="239336"/>
                    </a:moveTo>
                    <a:lnTo>
                      <a:pt x="80291" y="271536"/>
                    </a:lnTo>
                    <a:lnTo>
                      <a:pt x="288788" y="271536"/>
                    </a:lnTo>
                    <a:lnTo>
                      <a:pt x="288788" y="239336"/>
                    </a:lnTo>
                    <a:lnTo>
                      <a:pt x="80291" y="239336"/>
                    </a:lnTo>
                    <a:close/>
                  </a:path>
                </a:pathLst>
              </a:custGeom>
              <a:solidFill>
                <a:schemeClr val="tx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0" name="Freeform: Shape 159">
                <a:extLst>
                  <a:ext uri="{FF2B5EF4-FFF2-40B4-BE49-F238E27FC236}">
                    <a16:creationId xmlns:a16="http://schemas.microsoft.com/office/drawing/2014/main" id="{3C78B1C2-776F-454A-8FAC-AF15C944F2B8}"/>
                  </a:ext>
                  <a:ext uri="{C183D7F6-B498-43B3-948B-1728B52AA6E4}">
                    <adec:decorative xmlns:adec="http://schemas.microsoft.com/office/drawing/2017/decorative" val="1"/>
                  </a:ext>
                </a:extLst>
              </p:cNvPr>
              <p:cNvSpPr/>
              <p:nvPr/>
            </p:nvSpPr>
            <p:spPr>
              <a:xfrm>
                <a:off x="887750" y="4478604"/>
                <a:ext cx="156274" cy="270065"/>
              </a:xfrm>
              <a:custGeom>
                <a:avLst/>
                <a:gdLst>
                  <a:gd name="connsiteX0" fmla="*/ 78131 w 156274"/>
                  <a:gd name="connsiteY0" fmla="*/ 0 h 270065"/>
                  <a:gd name="connsiteX1" fmla="*/ 156274 w 156274"/>
                  <a:gd name="connsiteY1" fmla="*/ 0 h 270065"/>
                  <a:gd name="connsiteX2" fmla="*/ 156274 w 156274"/>
                  <a:gd name="connsiteY2" fmla="*/ 270065 h 270065"/>
                  <a:gd name="connsiteX3" fmla="*/ 78131 w 156274"/>
                  <a:gd name="connsiteY3" fmla="*/ 270065 h 270065"/>
                  <a:gd name="connsiteX4" fmla="*/ 0 w 156274"/>
                  <a:gd name="connsiteY4" fmla="*/ 182896 h 270065"/>
                  <a:gd name="connsiteX5" fmla="*/ 0 w 156274"/>
                  <a:gd name="connsiteY5" fmla="*/ 87165 h 270065"/>
                  <a:gd name="connsiteX6" fmla="*/ 78131 w 156274"/>
                  <a:gd name="connsiteY6" fmla="*/ 0 h 27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74" h="270065">
                    <a:moveTo>
                      <a:pt x="78131" y="0"/>
                    </a:moveTo>
                    <a:lnTo>
                      <a:pt x="156274" y="0"/>
                    </a:lnTo>
                    <a:lnTo>
                      <a:pt x="156274" y="270065"/>
                    </a:lnTo>
                    <a:lnTo>
                      <a:pt x="78131" y="270065"/>
                    </a:lnTo>
                    <a:cubicBezTo>
                      <a:pt x="35152" y="270065"/>
                      <a:pt x="0" y="230847"/>
                      <a:pt x="0" y="182896"/>
                    </a:cubicBezTo>
                    <a:lnTo>
                      <a:pt x="0" y="87165"/>
                    </a:lnTo>
                    <a:cubicBezTo>
                      <a:pt x="0" y="39218"/>
                      <a:pt x="35152" y="0"/>
                      <a:pt x="78131" y="0"/>
                    </a:cubicBez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6D99E5C-D5C4-48E1-ACDD-D2FE1E7E2C20}"/>
                  </a:ext>
                  <a:ext uri="{C183D7F6-B498-43B3-948B-1728B52AA6E4}">
                    <adec:decorative xmlns:adec="http://schemas.microsoft.com/office/drawing/2017/decorative" val="1"/>
                  </a:ext>
                </a:extLst>
              </p:cNvPr>
              <p:cNvSpPr/>
              <p:nvPr/>
            </p:nvSpPr>
            <p:spPr>
              <a:xfrm>
                <a:off x="1380888" y="4478603"/>
                <a:ext cx="459362" cy="440998"/>
              </a:xfrm>
              <a:custGeom>
                <a:avLst/>
                <a:gdLst>
                  <a:gd name="connsiteX0" fmla="*/ 303092 w 459362"/>
                  <a:gd name="connsiteY0" fmla="*/ 0 h 440998"/>
                  <a:gd name="connsiteX1" fmla="*/ 381235 w 459362"/>
                  <a:gd name="connsiteY1" fmla="*/ 0 h 440998"/>
                  <a:gd name="connsiteX2" fmla="*/ 459362 w 459362"/>
                  <a:gd name="connsiteY2" fmla="*/ 87165 h 440998"/>
                  <a:gd name="connsiteX3" fmla="*/ 459362 w 459362"/>
                  <a:gd name="connsiteY3" fmla="*/ 182896 h 440998"/>
                  <a:gd name="connsiteX4" fmla="*/ 381235 w 459362"/>
                  <a:gd name="connsiteY4" fmla="*/ 270065 h 440998"/>
                  <a:gd name="connsiteX5" fmla="*/ 367419 w 459362"/>
                  <a:gd name="connsiteY5" fmla="*/ 270065 h 440998"/>
                  <a:gd name="connsiteX6" fmla="*/ 316513 w 459362"/>
                  <a:gd name="connsiteY6" fmla="*/ 351246 h 440998"/>
                  <a:gd name="connsiteX7" fmla="*/ 316513 w 459362"/>
                  <a:gd name="connsiteY7" fmla="*/ 351320 h 440998"/>
                  <a:gd name="connsiteX8" fmla="*/ 304479 w 459362"/>
                  <a:gd name="connsiteY8" fmla="*/ 363727 h 440998"/>
                  <a:gd name="connsiteX9" fmla="*/ 288279 w 459362"/>
                  <a:gd name="connsiteY9" fmla="*/ 370116 h 440998"/>
                  <a:gd name="connsiteX10" fmla="*/ 97804 w 459362"/>
                  <a:gd name="connsiteY10" fmla="*/ 403679 h 440998"/>
                  <a:gd name="connsiteX11" fmla="*/ 49566 w 459362"/>
                  <a:gd name="connsiteY11" fmla="*/ 440998 h 440998"/>
                  <a:gd name="connsiteX12" fmla="*/ 0 w 459362"/>
                  <a:gd name="connsiteY12" fmla="*/ 392449 h 440998"/>
                  <a:gd name="connsiteX13" fmla="*/ 49566 w 459362"/>
                  <a:gd name="connsiteY13" fmla="*/ 343900 h 440998"/>
                  <a:gd name="connsiteX14" fmla="*/ 89507 w 459362"/>
                  <a:gd name="connsiteY14" fmla="*/ 363693 h 440998"/>
                  <a:gd name="connsiteX15" fmla="*/ 280920 w 459362"/>
                  <a:gd name="connsiteY15" fmla="*/ 329968 h 440998"/>
                  <a:gd name="connsiteX16" fmla="*/ 280912 w 459362"/>
                  <a:gd name="connsiteY16" fmla="*/ 329968 h 440998"/>
                  <a:gd name="connsiteX17" fmla="*/ 280920 w 459362"/>
                  <a:gd name="connsiteY17" fmla="*/ 329956 h 440998"/>
                  <a:gd name="connsiteX18" fmla="*/ 280912 w 459362"/>
                  <a:gd name="connsiteY18" fmla="*/ 329890 h 440998"/>
                  <a:gd name="connsiteX19" fmla="*/ 280948 w 459362"/>
                  <a:gd name="connsiteY19" fmla="*/ 329914 h 440998"/>
                  <a:gd name="connsiteX20" fmla="*/ 318480 w 459362"/>
                  <a:gd name="connsiteY20" fmla="*/ 270065 h 440998"/>
                  <a:gd name="connsiteX21" fmla="*/ 303092 w 459362"/>
                  <a:gd name="connsiteY21" fmla="*/ 270065 h 440998"/>
                  <a:gd name="connsiteX22" fmla="*/ 303092 w 459362"/>
                  <a:gd name="connsiteY22" fmla="*/ 0 h 4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9362" h="440998">
                    <a:moveTo>
                      <a:pt x="303092" y="0"/>
                    </a:moveTo>
                    <a:lnTo>
                      <a:pt x="381235" y="0"/>
                    </a:lnTo>
                    <a:cubicBezTo>
                      <a:pt x="424203" y="0"/>
                      <a:pt x="459362" y="39218"/>
                      <a:pt x="459362" y="87165"/>
                    </a:cubicBezTo>
                    <a:lnTo>
                      <a:pt x="459362" y="182896"/>
                    </a:lnTo>
                    <a:cubicBezTo>
                      <a:pt x="459362" y="230847"/>
                      <a:pt x="424214" y="270065"/>
                      <a:pt x="381235" y="270065"/>
                    </a:cubicBezTo>
                    <a:lnTo>
                      <a:pt x="367419" y="270065"/>
                    </a:lnTo>
                    <a:lnTo>
                      <a:pt x="316513" y="351246"/>
                    </a:lnTo>
                    <a:lnTo>
                      <a:pt x="316513" y="351320"/>
                    </a:lnTo>
                    <a:cubicBezTo>
                      <a:pt x="313380" y="356315"/>
                      <a:pt x="309328" y="360477"/>
                      <a:pt x="304479" y="363727"/>
                    </a:cubicBezTo>
                    <a:cubicBezTo>
                      <a:pt x="299726" y="366897"/>
                      <a:pt x="294286" y="369059"/>
                      <a:pt x="288279" y="370116"/>
                    </a:cubicBezTo>
                    <a:lnTo>
                      <a:pt x="97804" y="403679"/>
                    </a:lnTo>
                    <a:cubicBezTo>
                      <a:pt x="92628" y="425078"/>
                      <a:pt x="72999" y="440998"/>
                      <a:pt x="49566" y="440998"/>
                    </a:cubicBezTo>
                    <a:cubicBezTo>
                      <a:pt x="22191" y="440998"/>
                      <a:pt x="0" y="419264"/>
                      <a:pt x="0" y="392449"/>
                    </a:cubicBezTo>
                    <a:cubicBezTo>
                      <a:pt x="0" y="365638"/>
                      <a:pt x="22191" y="343900"/>
                      <a:pt x="49566" y="343900"/>
                    </a:cubicBezTo>
                    <a:cubicBezTo>
                      <a:pt x="65951" y="343900"/>
                      <a:pt x="80480" y="351690"/>
                      <a:pt x="89507" y="363693"/>
                    </a:cubicBezTo>
                    <a:lnTo>
                      <a:pt x="280920" y="329968"/>
                    </a:lnTo>
                    <a:lnTo>
                      <a:pt x="280912" y="329968"/>
                    </a:lnTo>
                    <a:lnTo>
                      <a:pt x="280920" y="329956"/>
                    </a:lnTo>
                    <a:cubicBezTo>
                      <a:pt x="280901" y="329952"/>
                      <a:pt x="280881" y="329937"/>
                      <a:pt x="280912" y="329890"/>
                    </a:cubicBezTo>
                    <a:lnTo>
                      <a:pt x="280948" y="329914"/>
                    </a:lnTo>
                    <a:lnTo>
                      <a:pt x="318480" y="270065"/>
                    </a:lnTo>
                    <a:lnTo>
                      <a:pt x="303092" y="270065"/>
                    </a:lnTo>
                    <a:lnTo>
                      <a:pt x="303092" y="0"/>
                    </a:lnTo>
                    <a:close/>
                  </a:path>
                </a:pathLst>
              </a:custGeom>
              <a:solidFill>
                <a:schemeClr val="accent1"/>
              </a:solidFill>
              <a:ln w="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1" name="Content Placeholder 10">
            <a:extLst>
              <a:ext uri="{FF2B5EF4-FFF2-40B4-BE49-F238E27FC236}">
                <a16:creationId xmlns:a16="http://schemas.microsoft.com/office/drawing/2014/main" id="{B75706B8-5E99-4CF2-B92D-25EE265AB8F2}"/>
              </a:ext>
            </a:extLst>
          </p:cNvPr>
          <p:cNvSpPr>
            <a:spLocks noGrp="1"/>
          </p:cNvSpPr>
          <p:nvPr>
            <p:ph sz="quarter" idx="20"/>
          </p:nvPr>
        </p:nvSpPr>
        <p:spPr>
          <a:xfrm>
            <a:off x="7270837" y="4238695"/>
            <a:ext cx="3091480" cy="648835"/>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Backup and database restore difficulties</a:t>
            </a:r>
          </a:p>
        </p:txBody>
      </p:sp>
      <p:grpSp>
        <p:nvGrpSpPr>
          <p:cNvPr id="113" name="Group 112">
            <a:extLst>
              <a:ext uri="{FF2B5EF4-FFF2-40B4-BE49-F238E27FC236}">
                <a16:creationId xmlns:a16="http://schemas.microsoft.com/office/drawing/2014/main" id="{A87D69BA-1CD3-44C0-9291-46238003604B}"/>
              </a:ext>
              <a:ext uri="{C183D7F6-B498-43B3-948B-1728B52AA6E4}">
                <adec:decorative xmlns:adec="http://schemas.microsoft.com/office/drawing/2017/decorative" val="1"/>
              </a:ext>
            </a:extLst>
          </p:cNvPr>
          <p:cNvGrpSpPr/>
          <p:nvPr/>
        </p:nvGrpSpPr>
        <p:grpSpPr>
          <a:xfrm>
            <a:off x="6662057" y="5021397"/>
            <a:ext cx="484992" cy="484992"/>
            <a:chOff x="7092600" y="4920884"/>
            <a:chExt cx="484992" cy="484992"/>
          </a:xfrm>
        </p:grpSpPr>
        <p:sp>
          <p:nvSpPr>
            <p:cNvPr id="114" name="Oval 113">
              <a:extLst>
                <a:ext uri="{FF2B5EF4-FFF2-40B4-BE49-F238E27FC236}">
                  <a16:creationId xmlns:a16="http://schemas.microsoft.com/office/drawing/2014/main" id="{4C6DE460-9D2C-434B-98FB-06BDC3A35855}"/>
                </a:ext>
                <a:ext uri="{C183D7F6-B498-43B3-948B-1728B52AA6E4}">
                  <adec:decorative xmlns:adec="http://schemas.microsoft.com/office/drawing/2017/decorative" val="1"/>
                </a:ext>
              </a:extLst>
            </p:cNvPr>
            <p:cNvSpPr/>
            <p:nvPr/>
          </p:nvSpPr>
          <p:spPr bwMode="auto">
            <a:xfrm flipH="1">
              <a:off x="7092600" y="4920884"/>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15" name="Group 114">
              <a:extLst>
                <a:ext uri="{FF2B5EF4-FFF2-40B4-BE49-F238E27FC236}">
                  <a16:creationId xmlns:a16="http://schemas.microsoft.com/office/drawing/2014/main" id="{32ED78FA-D296-46F8-B053-7383D0375098}"/>
                </a:ext>
              </a:extLst>
            </p:cNvPr>
            <p:cNvGrpSpPr/>
            <p:nvPr/>
          </p:nvGrpSpPr>
          <p:grpSpPr>
            <a:xfrm flipH="1">
              <a:off x="7239089" y="5032035"/>
              <a:ext cx="192008" cy="262722"/>
              <a:chOff x="842035" y="3386465"/>
              <a:chExt cx="320346" cy="438324"/>
            </a:xfrm>
          </p:grpSpPr>
          <p:sp>
            <p:nvSpPr>
              <p:cNvPr id="116" name="Freeform: Shape 115">
                <a:extLst>
                  <a:ext uri="{FF2B5EF4-FFF2-40B4-BE49-F238E27FC236}">
                    <a16:creationId xmlns:a16="http://schemas.microsoft.com/office/drawing/2014/main" id="{D5EFC968-7073-44E7-AC90-F27CDA306E4A}"/>
                  </a:ext>
                  <a:ext uri="{C183D7F6-B498-43B3-948B-1728B52AA6E4}">
                    <adec:decorative xmlns:adec="http://schemas.microsoft.com/office/drawing/2017/decorative" val="1"/>
                  </a:ext>
                </a:extLst>
              </p:cNvPr>
              <p:cNvSpPr/>
              <p:nvPr/>
            </p:nvSpPr>
            <p:spPr>
              <a:xfrm>
                <a:off x="930856" y="3386465"/>
                <a:ext cx="142690" cy="82854"/>
              </a:xfrm>
              <a:custGeom>
                <a:avLst/>
                <a:gdLst>
                  <a:gd name="connsiteX0" fmla="*/ 25479 w 296138"/>
                  <a:gd name="connsiteY0" fmla="*/ 171956 h 171956"/>
                  <a:gd name="connsiteX1" fmla="*/ 270689 w 296138"/>
                  <a:gd name="connsiteY1" fmla="*/ 171956 h 171956"/>
                  <a:gd name="connsiteX2" fmla="*/ 296138 w 296138"/>
                  <a:gd name="connsiteY2" fmla="*/ 146506 h 171956"/>
                  <a:gd name="connsiteX3" fmla="*/ 296138 w 296138"/>
                  <a:gd name="connsiteY3" fmla="*/ 63698 h 171956"/>
                  <a:gd name="connsiteX4" fmla="*/ 270689 w 296138"/>
                  <a:gd name="connsiteY4" fmla="*/ 38189 h 171956"/>
                  <a:gd name="connsiteX5" fmla="*/ 206395 w 296138"/>
                  <a:gd name="connsiteY5" fmla="*/ 38189 h 171956"/>
                  <a:gd name="connsiteX6" fmla="*/ 148084 w 296138"/>
                  <a:gd name="connsiteY6" fmla="*/ 0 h 171956"/>
                  <a:gd name="connsiteX7" fmla="*/ 89773 w 296138"/>
                  <a:gd name="connsiteY7" fmla="*/ 38189 h 171956"/>
                  <a:gd name="connsiteX8" fmla="*/ 25479 w 296138"/>
                  <a:gd name="connsiteY8" fmla="*/ 38189 h 171956"/>
                  <a:gd name="connsiteX9" fmla="*/ 0 w 296138"/>
                  <a:gd name="connsiteY9" fmla="*/ 63698 h 171956"/>
                  <a:gd name="connsiteX10" fmla="*/ 0 w 296138"/>
                  <a:gd name="connsiteY10" fmla="*/ 146477 h 171956"/>
                  <a:gd name="connsiteX11" fmla="*/ 25479 w 296138"/>
                  <a:gd name="connsiteY11" fmla="*/ 171956 h 17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138" h="171956">
                    <a:moveTo>
                      <a:pt x="25479" y="171956"/>
                    </a:moveTo>
                    <a:lnTo>
                      <a:pt x="270689" y="171956"/>
                    </a:lnTo>
                    <a:cubicBezTo>
                      <a:pt x="284768" y="171956"/>
                      <a:pt x="296138" y="160556"/>
                      <a:pt x="296138" y="146506"/>
                    </a:cubicBezTo>
                    <a:lnTo>
                      <a:pt x="296138" y="63698"/>
                    </a:lnTo>
                    <a:cubicBezTo>
                      <a:pt x="296138" y="49560"/>
                      <a:pt x="284738" y="38189"/>
                      <a:pt x="270689" y="38189"/>
                    </a:cubicBezTo>
                    <a:lnTo>
                      <a:pt x="206395" y="38189"/>
                    </a:lnTo>
                    <a:cubicBezTo>
                      <a:pt x="196543" y="15686"/>
                      <a:pt x="174189" y="0"/>
                      <a:pt x="148084" y="0"/>
                    </a:cubicBezTo>
                    <a:cubicBezTo>
                      <a:pt x="121920" y="0"/>
                      <a:pt x="99596" y="15686"/>
                      <a:pt x="89773" y="38189"/>
                    </a:cubicBezTo>
                    <a:lnTo>
                      <a:pt x="25479" y="38189"/>
                    </a:lnTo>
                    <a:cubicBezTo>
                      <a:pt x="11371" y="38189"/>
                      <a:pt x="0" y="49590"/>
                      <a:pt x="0" y="63698"/>
                    </a:cubicBezTo>
                    <a:lnTo>
                      <a:pt x="0" y="146477"/>
                    </a:lnTo>
                    <a:cubicBezTo>
                      <a:pt x="-30" y="160556"/>
                      <a:pt x="11371" y="171956"/>
                      <a:pt x="25479" y="171956"/>
                    </a:cubicBezTo>
                    <a:close/>
                  </a:path>
                </a:pathLst>
              </a:custGeom>
              <a:solidFill>
                <a:schemeClr val="tx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7" name="Freeform: Shape 116">
                <a:extLst>
                  <a:ext uri="{FF2B5EF4-FFF2-40B4-BE49-F238E27FC236}">
                    <a16:creationId xmlns:a16="http://schemas.microsoft.com/office/drawing/2014/main" id="{BB02155B-0534-4CA9-8DA7-BDB8960C0867}"/>
                  </a:ext>
                  <a:ext uri="{C183D7F6-B498-43B3-948B-1728B52AA6E4}">
                    <adec:decorative xmlns:adec="http://schemas.microsoft.com/office/drawing/2017/decorative" val="1"/>
                  </a:ext>
                </a:extLst>
              </p:cNvPr>
              <p:cNvSpPr/>
              <p:nvPr/>
            </p:nvSpPr>
            <p:spPr>
              <a:xfrm>
                <a:off x="842035" y="3431987"/>
                <a:ext cx="320346" cy="392802"/>
              </a:xfrm>
              <a:custGeom>
                <a:avLst/>
                <a:gdLst>
                  <a:gd name="connsiteX0" fmla="*/ 76438 w 664845"/>
                  <a:gd name="connsiteY0" fmla="*/ 0 h 815221"/>
                  <a:gd name="connsiteX1" fmla="*/ 134928 w 664845"/>
                  <a:gd name="connsiteY1" fmla="*/ 0 h 815221"/>
                  <a:gd name="connsiteX2" fmla="*/ 134928 w 664845"/>
                  <a:gd name="connsiteY2" fmla="*/ 52030 h 815221"/>
                  <a:gd name="connsiteX3" fmla="*/ 209818 w 664845"/>
                  <a:gd name="connsiteY3" fmla="*/ 126921 h 815221"/>
                  <a:gd name="connsiteX4" fmla="*/ 455027 w 664845"/>
                  <a:gd name="connsiteY4" fmla="*/ 126921 h 815221"/>
                  <a:gd name="connsiteX5" fmla="*/ 529917 w 664845"/>
                  <a:gd name="connsiteY5" fmla="*/ 52030 h 815221"/>
                  <a:gd name="connsiteX6" fmla="*/ 529917 w 664845"/>
                  <a:gd name="connsiteY6" fmla="*/ 0 h 815221"/>
                  <a:gd name="connsiteX7" fmla="*/ 588407 w 664845"/>
                  <a:gd name="connsiteY7" fmla="*/ 0 h 815221"/>
                  <a:gd name="connsiteX8" fmla="*/ 664845 w 664845"/>
                  <a:gd name="connsiteY8" fmla="*/ 76438 h 815221"/>
                  <a:gd name="connsiteX9" fmla="*/ 664845 w 664845"/>
                  <a:gd name="connsiteY9" fmla="*/ 738842 h 815221"/>
                  <a:gd name="connsiteX10" fmla="*/ 588407 w 664845"/>
                  <a:gd name="connsiteY10" fmla="*/ 815221 h 815221"/>
                  <a:gd name="connsiteX11" fmla="*/ 76438 w 664845"/>
                  <a:gd name="connsiteY11" fmla="*/ 815221 h 815221"/>
                  <a:gd name="connsiteX12" fmla="*/ 0 w 664845"/>
                  <a:gd name="connsiteY12" fmla="*/ 738842 h 815221"/>
                  <a:gd name="connsiteX13" fmla="*/ 0 w 664845"/>
                  <a:gd name="connsiteY13" fmla="*/ 76438 h 815221"/>
                  <a:gd name="connsiteX14" fmla="*/ 76438 w 664845"/>
                  <a:gd name="connsiteY14" fmla="*/ 0 h 815221"/>
                  <a:gd name="connsiteX15" fmla="*/ 154960 w 664845"/>
                  <a:gd name="connsiteY15" fmla="*/ 214402 h 815221"/>
                  <a:gd name="connsiteX16" fmla="*/ 116741 w 664845"/>
                  <a:gd name="connsiteY16" fmla="*/ 252651 h 815221"/>
                  <a:gd name="connsiteX17" fmla="*/ 154960 w 664845"/>
                  <a:gd name="connsiteY17" fmla="*/ 290840 h 815221"/>
                  <a:gd name="connsiteX18" fmla="*/ 193179 w 664845"/>
                  <a:gd name="connsiteY18" fmla="*/ 252651 h 815221"/>
                  <a:gd name="connsiteX19" fmla="*/ 154960 w 664845"/>
                  <a:gd name="connsiteY19" fmla="*/ 214402 h 815221"/>
                  <a:gd name="connsiteX20" fmla="*/ 244108 w 664845"/>
                  <a:gd name="connsiteY20" fmla="*/ 227945 h 815221"/>
                  <a:gd name="connsiteX21" fmla="*/ 244108 w 664845"/>
                  <a:gd name="connsiteY21" fmla="*/ 277356 h 815221"/>
                  <a:gd name="connsiteX22" fmla="*/ 540306 w 664845"/>
                  <a:gd name="connsiteY22" fmla="*/ 277356 h 815221"/>
                  <a:gd name="connsiteX23" fmla="*/ 540306 w 664845"/>
                  <a:gd name="connsiteY23" fmla="*/ 227945 h 815221"/>
                  <a:gd name="connsiteX24" fmla="*/ 244108 w 664845"/>
                  <a:gd name="connsiteY24" fmla="*/ 227945 h 815221"/>
                  <a:gd name="connsiteX25" fmla="*/ 154960 w 664845"/>
                  <a:gd name="connsiteY25" fmla="*/ 405497 h 815221"/>
                  <a:gd name="connsiteX26" fmla="*/ 116741 w 664845"/>
                  <a:gd name="connsiteY26" fmla="*/ 443746 h 815221"/>
                  <a:gd name="connsiteX27" fmla="*/ 154960 w 664845"/>
                  <a:gd name="connsiteY27" fmla="*/ 481935 h 815221"/>
                  <a:gd name="connsiteX28" fmla="*/ 193179 w 664845"/>
                  <a:gd name="connsiteY28" fmla="*/ 443746 h 815221"/>
                  <a:gd name="connsiteX29" fmla="*/ 154960 w 664845"/>
                  <a:gd name="connsiteY29" fmla="*/ 405497 h 815221"/>
                  <a:gd name="connsiteX30" fmla="*/ 244108 w 664845"/>
                  <a:gd name="connsiteY30" fmla="*/ 419041 h 815221"/>
                  <a:gd name="connsiteX31" fmla="*/ 244108 w 664845"/>
                  <a:gd name="connsiteY31" fmla="*/ 468451 h 815221"/>
                  <a:gd name="connsiteX32" fmla="*/ 540306 w 664845"/>
                  <a:gd name="connsiteY32" fmla="*/ 468451 h 815221"/>
                  <a:gd name="connsiteX33" fmla="*/ 540306 w 664845"/>
                  <a:gd name="connsiteY33" fmla="*/ 419041 h 815221"/>
                  <a:gd name="connsiteX34" fmla="*/ 244108 w 664845"/>
                  <a:gd name="connsiteY34" fmla="*/ 419041 h 815221"/>
                  <a:gd name="connsiteX35" fmla="*/ 154960 w 664845"/>
                  <a:gd name="connsiteY35" fmla="*/ 596592 h 815221"/>
                  <a:gd name="connsiteX36" fmla="*/ 116741 w 664845"/>
                  <a:gd name="connsiteY36" fmla="*/ 634782 h 815221"/>
                  <a:gd name="connsiteX37" fmla="*/ 154960 w 664845"/>
                  <a:gd name="connsiteY37" fmla="*/ 673031 h 815221"/>
                  <a:gd name="connsiteX38" fmla="*/ 193179 w 664845"/>
                  <a:gd name="connsiteY38" fmla="*/ 634782 h 815221"/>
                  <a:gd name="connsiteX39" fmla="*/ 154960 w 664845"/>
                  <a:gd name="connsiteY39" fmla="*/ 596592 h 815221"/>
                  <a:gd name="connsiteX40" fmla="*/ 244108 w 664845"/>
                  <a:gd name="connsiteY40" fmla="*/ 610076 h 815221"/>
                  <a:gd name="connsiteX41" fmla="*/ 244108 w 664845"/>
                  <a:gd name="connsiteY41" fmla="*/ 659487 h 815221"/>
                  <a:gd name="connsiteX42" fmla="*/ 540306 w 664845"/>
                  <a:gd name="connsiteY42" fmla="*/ 659487 h 815221"/>
                  <a:gd name="connsiteX43" fmla="*/ 540306 w 664845"/>
                  <a:gd name="connsiteY43" fmla="*/ 610076 h 815221"/>
                  <a:gd name="connsiteX44" fmla="*/ 244108 w 664845"/>
                  <a:gd name="connsiteY44" fmla="*/ 610076 h 81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64845" h="815221">
                    <a:moveTo>
                      <a:pt x="76438" y="0"/>
                    </a:moveTo>
                    <a:lnTo>
                      <a:pt x="134928" y="0"/>
                    </a:lnTo>
                    <a:lnTo>
                      <a:pt x="134928" y="52030"/>
                    </a:lnTo>
                    <a:cubicBezTo>
                      <a:pt x="134928" y="93315"/>
                      <a:pt x="168473" y="126921"/>
                      <a:pt x="209818" y="126921"/>
                    </a:cubicBezTo>
                    <a:lnTo>
                      <a:pt x="455027" y="126921"/>
                    </a:lnTo>
                    <a:cubicBezTo>
                      <a:pt x="496312" y="126921"/>
                      <a:pt x="529917" y="93315"/>
                      <a:pt x="529917" y="52030"/>
                    </a:cubicBezTo>
                    <a:lnTo>
                      <a:pt x="529917" y="0"/>
                    </a:lnTo>
                    <a:lnTo>
                      <a:pt x="588407" y="0"/>
                    </a:lnTo>
                    <a:cubicBezTo>
                      <a:pt x="630615" y="0"/>
                      <a:pt x="664845" y="34171"/>
                      <a:pt x="664845" y="76438"/>
                    </a:cubicBezTo>
                    <a:lnTo>
                      <a:pt x="664845" y="738842"/>
                    </a:lnTo>
                    <a:cubicBezTo>
                      <a:pt x="664845" y="781050"/>
                      <a:pt x="630615" y="815221"/>
                      <a:pt x="588407" y="815221"/>
                    </a:cubicBezTo>
                    <a:lnTo>
                      <a:pt x="76438" y="815221"/>
                    </a:lnTo>
                    <a:cubicBezTo>
                      <a:pt x="34230" y="815221"/>
                      <a:pt x="0" y="781050"/>
                      <a:pt x="0" y="738842"/>
                    </a:cubicBezTo>
                    <a:lnTo>
                      <a:pt x="0" y="76438"/>
                    </a:lnTo>
                    <a:cubicBezTo>
                      <a:pt x="0" y="34171"/>
                      <a:pt x="34230" y="0"/>
                      <a:pt x="76438" y="0"/>
                    </a:cubicBezTo>
                    <a:close/>
                    <a:moveTo>
                      <a:pt x="154960" y="214402"/>
                    </a:moveTo>
                    <a:cubicBezTo>
                      <a:pt x="133826" y="214402"/>
                      <a:pt x="116741" y="231487"/>
                      <a:pt x="116741" y="252651"/>
                    </a:cubicBezTo>
                    <a:cubicBezTo>
                      <a:pt x="116741" y="273754"/>
                      <a:pt x="133826" y="290840"/>
                      <a:pt x="154960" y="290840"/>
                    </a:cubicBezTo>
                    <a:cubicBezTo>
                      <a:pt x="176093" y="290840"/>
                      <a:pt x="193179" y="273754"/>
                      <a:pt x="193179" y="252651"/>
                    </a:cubicBezTo>
                    <a:cubicBezTo>
                      <a:pt x="193179" y="231487"/>
                      <a:pt x="176093" y="214402"/>
                      <a:pt x="154960" y="214402"/>
                    </a:cubicBezTo>
                    <a:close/>
                    <a:moveTo>
                      <a:pt x="244108" y="227945"/>
                    </a:moveTo>
                    <a:lnTo>
                      <a:pt x="244108" y="277356"/>
                    </a:lnTo>
                    <a:lnTo>
                      <a:pt x="540306" y="277356"/>
                    </a:lnTo>
                    <a:lnTo>
                      <a:pt x="540306" y="227945"/>
                    </a:lnTo>
                    <a:lnTo>
                      <a:pt x="244108" y="227945"/>
                    </a:lnTo>
                    <a:close/>
                    <a:moveTo>
                      <a:pt x="154960" y="405497"/>
                    </a:moveTo>
                    <a:cubicBezTo>
                      <a:pt x="133826" y="405497"/>
                      <a:pt x="116741" y="422583"/>
                      <a:pt x="116741" y="443746"/>
                    </a:cubicBezTo>
                    <a:cubicBezTo>
                      <a:pt x="116741" y="464790"/>
                      <a:pt x="133826" y="481935"/>
                      <a:pt x="154960" y="481935"/>
                    </a:cubicBezTo>
                    <a:cubicBezTo>
                      <a:pt x="176093" y="481935"/>
                      <a:pt x="193179" y="464790"/>
                      <a:pt x="193179" y="443746"/>
                    </a:cubicBezTo>
                    <a:cubicBezTo>
                      <a:pt x="193179" y="422583"/>
                      <a:pt x="176093" y="405497"/>
                      <a:pt x="154960" y="405497"/>
                    </a:cubicBezTo>
                    <a:close/>
                    <a:moveTo>
                      <a:pt x="244108" y="419041"/>
                    </a:moveTo>
                    <a:lnTo>
                      <a:pt x="244108" y="468451"/>
                    </a:lnTo>
                    <a:lnTo>
                      <a:pt x="540306" y="468451"/>
                    </a:lnTo>
                    <a:lnTo>
                      <a:pt x="540306" y="419041"/>
                    </a:lnTo>
                    <a:lnTo>
                      <a:pt x="244108" y="419041"/>
                    </a:lnTo>
                    <a:close/>
                    <a:moveTo>
                      <a:pt x="154960" y="596592"/>
                    </a:moveTo>
                    <a:cubicBezTo>
                      <a:pt x="133826" y="596592"/>
                      <a:pt x="116741" y="613678"/>
                      <a:pt x="116741" y="634782"/>
                    </a:cubicBezTo>
                    <a:cubicBezTo>
                      <a:pt x="116741" y="655886"/>
                      <a:pt x="133826" y="673031"/>
                      <a:pt x="154960" y="673031"/>
                    </a:cubicBezTo>
                    <a:cubicBezTo>
                      <a:pt x="176093" y="673031"/>
                      <a:pt x="193179" y="655886"/>
                      <a:pt x="193179" y="634782"/>
                    </a:cubicBezTo>
                    <a:cubicBezTo>
                      <a:pt x="193179" y="613678"/>
                      <a:pt x="176093" y="596592"/>
                      <a:pt x="154960" y="596592"/>
                    </a:cubicBezTo>
                    <a:close/>
                    <a:moveTo>
                      <a:pt x="244108" y="610076"/>
                    </a:moveTo>
                    <a:lnTo>
                      <a:pt x="244108" y="659487"/>
                    </a:lnTo>
                    <a:lnTo>
                      <a:pt x="540306" y="659487"/>
                    </a:lnTo>
                    <a:lnTo>
                      <a:pt x="540306" y="610076"/>
                    </a:lnTo>
                    <a:lnTo>
                      <a:pt x="244108" y="610076"/>
                    </a:lnTo>
                    <a:close/>
                  </a:path>
                </a:pathLst>
              </a:custGeom>
              <a:solidFill>
                <a:schemeClr val="accent1"/>
              </a:solidFill>
              <a:ln w="297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sp>
        <p:nvSpPr>
          <p:cNvPr id="12" name="Content Placeholder 11">
            <a:extLst>
              <a:ext uri="{FF2B5EF4-FFF2-40B4-BE49-F238E27FC236}">
                <a16:creationId xmlns:a16="http://schemas.microsoft.com/office/drawing/2014/main" id="{57CCCA9D-BD4E-4F70-B0B8-4582FCF5F9D1}"/>
              </a:ext>
            </a:extLst>
          </p:cNvPr>
          <p:cNvSpPr>
            <a:spLocks noGrp="1"/>
          </p:cNvSpPr>
          <p:nvPr>
            <p:ph sz="quarter" idx="21"/>
          </p:nvPr>
        </p:nvSpPr>
        <p:spPr>
          <a:xfrm>
            <a:off x="7270245" y="5071383"/>
            <a:ext cx="2574285" cy="311327"/>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Database engine efficiency </a:t>
            </a:r>
          </a:p>
        </p:txBody>
      </p:sp>
      <p:grpSp>
        <p:nvGrpSpPr>
          <p:cNvPr id="139" name="Group 138">
            <a:extLst>
              <a:ext uri="{FF2B5EF4-FFF2-40B4-BE49-F238E27FC236}">
                <a16:creationId xmlns:a16="http://schemas.microsoft.com/office/drawing/2014/main" id="{AF355007-1C3E-444A-9B20-763FD9839501}"/>
              </a:ext>
              <a:ext uri="{C183D7F6-B498-43B3-948B-1728B52AA6E4}">
                <adec:decorative xmlns:adec="http://schemas.microsoft.com/office/drawing/2017/decorative" val="1"/>
              </a:ext>
            </a:extLst>
          </p:cNvPr>
          <p:cNvGrpSpPr/>
          <p:nvPr/>
        </p:nvGrpSpPr>
        <p:grpSpPr>
          <a:xfrm>
            <a:off x="6662057" y="5730960"/>
            <a:ext cx="484992" cy="484992"/>
            <a:chOff x="7092600" y="5702748"/>
            <a:chExt cx="484992" cy="484992"/>
          </a:xfrm>
        </p:grpSpPr>
        <p:sp>
          <p:nvSpPr>
            <p:cNvPr id="140" name="Oval 139">
              <a:extLst>
                <a:ext uri="{FF2B5EF4-FFF2-40B4-BE49-F238E27FC236}">
                  <a16:creationId xmlns:a16="http://schemas.microsoft.com/office/drawing/2014/main" id="{AE73A00B-AB9D-4677-99BB-E4633DB493CB}"/>
                </a:ext>
                <a:ext uri="{C183D7F6-B498-43B3-948B-1728B52AA6E4}">
                  <adec:decorative xmlns:adec="http://schemas.microsoft.com/office/drawing/2017/decorative" val="1"/>
                </a:ext>
              </a:extLst>
            </p:cNvPr>
            <p:cNvSpPr/>
            <p:nvPr/>
          </p:nvSpPr>
          <p:spPr bwMode="auto">
            <a:xfrm>
              <a:off x="7092600" y="5702748"/>
              <a:ext cx="484992" cy="48499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3415294-84D2-4476-BC9D-1662C1786C86}"/>
                </a:ext>
              </a:extLst>
            </p:cNvPr>
            <p:cNvGrpSpPr/>
            <p:nvPr/>
          </p:nvGrpSpPr>
          <p:grpSpPr>
            <a:xfrm>
              <a:off x="7206249" y="5830517"/>
              <a:ext cx="257695" cy="229454"/>
              <a:chOff x="7862879" y="4233863"/>
              <a:chExt cx="797230" cy="709862"/>
            </a:xfrm>
          </p:grpSpPr>
          <p:sp>
            <p:nvSpPr>
              <p:cNvPr id="142" name="AutoShape 11">
                <a:extLst>
                  <a:ext uri="{FF2B5EF4-FFF2-40B4-BE49-F238E27FC236}">
                    <a16:creationId xmlns:a16="http://schemas.microsoft.com/office/drawing/2014/main" id="{ACD18508-602E-408B-8550-AE22BD833456}"/>
                  </a:ext>
                  <a:ext uri="{C183D7F6-B498-43B3-948B-1728B52AA6E4}">
                    <adec:decorative xmlns:adec="http://schemas.microsoft.com/office/drawing/2017/decorative" val="1"/>
                  </a:ext>
                </a:extLst>
              </p:cNvPr>
              <p:cNvSpPr>
                <a:spLocks noChangeAspect="1" noChangeArrowheads="1" noTextEdit="1"/>
              </p:cNvSpPr>
              <p:nvPr/>
            </p:nvSpPr>
            <p:spPr bwMode="auto">
              <a:xfrm>
                <a:off x="7862879" y="4233863"/>
                <a:ext cx="797230" cy="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3" name="Rectangle 13">
                <a:extLst>
                  <a:ext uri="{FF2B5EF4-FFF2-40B4-BE49-F238E27FC236}">
                    <a16:creationId xmlns:a16="http://schemas.microsoft.com/office/drawing/2014/main" id="{1A27C62B-3536-4908-85F5-C4FF145DF7F6}"/>
                  </a:ext>
                  <a:ext uri="{C183D7F6-B498-43B3-948B-1728B52AA6E4}">
                    <adec:decorative xmlns:adec="http://schemas.microsoft.com/office/drawing/2017/decorative" val="1"/>
                  </a:ext>
                </a:extLst>
              </p:cNvPr>
              <p:cNvSpPr>
                <a:spLocks noChangeArrowheads="1"/>
              </p:cNvSpPr>
              <p:nvPr/>
            </p:nvSpPr>
            <p:spPr bwMode="auto">
              <a:xfrm>
                <a:off x="7862879"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4" name="Rectangle 14">
                <a:extLst>
                  <a:ext uri="{FF2B5EF4-FFF2-40B4-BE49-F238E27FC236}">
                    <a16:creationId xmlns:a16="http://schemas.microsoft.com/office/drawing/2014/main" id="{516EF242-C45D-4460-AC99-F6EC3E866AD5}"/>
                  </a:ext>
                  <a:ext uri="{C183D7F6-B498-43B3-948B-1728B52AA6E4}">
                    <adec:decorative xmlns:adec="http://schemas.microsoft.com/office/drawing/2017/decorative" val="1"/>
                  </a:ext>
                </a:extLst>
              </p:cNvPr>
              <p:cNvSpPr>
                <a:spLocks noChangeArrowheads="1"/>
              </p:cNvSpPr>
              <p:nvPr/>
            </p:nvSpPr>
            <p:spPr bwMode="auto">
              <a:xfrm>
                <a:off x="7931135" y="4853627"/>
                <a:ext cx="40954"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5" name="Rectangle 15">
                <a:extLst>
                  <a:ext uri="{FF2B5EF4-FFF2-40B4-BE49-F238E27FC236}">
                    <a16:creationId xmlns:a16="http://schemas.microsoft.com/office/drawing/2014/main" id="{B1A76986-36B4-422F-8B27-A24EB46B21DD}"/>
                  </a:ext>
                  <a:ext uri="{C183D7F6-B498-43B3-948B-1728B52AA6E4}">
                    <adec:decorative xmlns:adec="http://schemas.microsoft.com/office/drawing/2017/decorative" val="1"/>
                  </a:ext>
                </a:extLst>
              </p:cNvPr>
              <p:cNvSpPr>
                <a:spLocks noChangeArrowheads="1"/>
              </p:cNvSpPr>
              <p:nvPr/>
            </p:nvSpPr>
            <p:spPr bwMode="auto">
              <a:xfrm>
                <a:off x="8067647" y="4233863"/>
                <a:ext cx="177466"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6" name="Rectangle 16">
                <a:extLst>
                  <a:ext uri="{FF2B5EF4-FFF2-40B4-BE49-F238E27FC236}">
                    <a16:creationId xmlns:a16="http://schemas.microsoft.com/office/drawing/2014/main" id="{42F84842-2CE8-4625-BC6E-7C779117B4EA}"/>
                  </a:ext>
                  <a:ext uri="{C183D7F6-B498-43B3-948B-1728B52AA6E4}">
                    <adec:decorative xmlns:adec="http://schemas.microsoft.com/office/drawing/2017/decorative" val="1"/>
                  </a:ext>
                </a:extLst>
              </p:cNvPr>
              <p:cNvSpPr>
                <a:spLocks noChangeArrowheads="1"/>
              </p:cNvSpPr>
              <p:nvPr/>
            </p:nvSpPr>
            <p:spPr bwMode="auto">
              <a:xfrm>
                <a:off x="8138633"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7" name="Rectangle 17">
                <a:extLst>
                  <a:ext uri="{FF2B5EF4-FFF2-40B4-BE49-F238E27FC236}">
                    <a16:creationId xmlns:a16="http://schemas.microsoft.com/office/drawing/2014/main" id="{9661CF5E-DE3B-4F96-8773-BCEF69ADAC56}"/>
                  </a:ext>
                  <a:ext uri="{C183D7F6-B498-43B3-948B-1728B52AA6E4}">
                    <adec:decorative xmlns:adec="http://schemas.microsoft.com/office/drawing/2017/decorative" val="1"/>
                  </a:ext>
                </a:extLst>
              </p:cNvPr>
              <p:cNvSpPr>
                <a:spLocks noChangeArrowheads="1"/>
              </p:cNvSpPr>
              <p:nvPr/>
            </p:nvSpPr>
            <p:spPr bwMode="auto">
              <a:xfrm>
                <a:off x="8277875" y="4233863"/>
                <a:ext cx="174735" cy="70713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8" name="Rectangle 18">
                <a:extLst>
                  <a:ext uri="{FF2B5EF4-FFF2-40B4-BE49-F238E27FC236}">
                    <a16:creationId xmlns:a16="http://schemas.microsoft.com/office/drawing/2014/main" id="{4F912B1B-616E-40F0-9CB1-7FF28E139E4C}"/>
                  </a:ext>
                  <a:ext uri="{C183D7F6-B498-43B3-948B-1728B52AA6E4}">
                    <adec:decorative xmlns:adec="http://schemas.microsoft.com/office/drawing/2017/decorative" val="1"/>
                  </a:ext>
                </a:extLst>
              </p:cNvPr>
              <p:cNvSpPr>
                <a:spLocks noChangeArrowheads="1"/>
              </p:cNvSpPr>
              <p:nvPr/>
            </p:nvSpPr>
            <p:spPr bwMode="auto">
              <a:xfrm>
                <a:off x="8343401" y="4853627"/>
                <a:ext cx="38223" cy="3549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9" name="Rectangle 19">
                <a:extLst>
                  <a:ext uri="{FF2B5EF4-FFF2-40B4-BE49-F238E27FC236}">
                    <a16:creationId xmlns:a16="http://schemas.microsoft.com/office/drawing/2014/main" id="{E239ABF7-FCA2-464D-B45D-F99168D0DAA0}"/>
                  </a:ext>
                  <a:ext uri="{C183D7F6-B498-43B3-948B-1728B52AA6E4}">
                    <adec:decorative xmlns:adec="http://schemas.microsoft.com/office/drawing/2017/decorative" val="1"/>
                  </a:ext>
                </a:extLst>
              </p:cNvPr>
              <p:cNvSpPr>
                <a:spLocks noChangeArrowheads="1"/>
              </p:cNvSpPr>
              <p:nvPr/>
            </p:nvSpPr>
            <p:spPr bwMode="auto">
              <a:xfrm>
                <a:off x="8482643" y="4233863"/>
                <a:ext cx="174735" cy="70713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0" name="Rectangle 20">
                <a:extLst>
                  <a:ext uri="{FF2B5EF4-FFF2-40B4-BE49-F238E27FC236}">
                    <a16:creationId xmlns:a16="http://schemas.microsoft.com/office/drawing/2014/main" id="{A0249D80-DD23-4F21-82C2-A9648A4F90E4}"/>
                  </a:ext>
                  <a:ext uri="{C183D7F6-B498-43B3-948B-1728B52AA6E4}">
                    <adec:decorative xmlns:adec="http://schemas.microsoft.com/office/drawing/2017/decorative" val="1"/>
                  </a:ext>
                </a:extLst>
              </p:cNvPr>
              <p:cNvSpPr>
                <a:spLocks noChangeArrowheads="1"/>
              </p:cNvSpPr>
              <p:nvPr/>
            </p:nvSpPr>
            <p:spPr bwMode="auto">
              <a:xfrm>
                <a:off x="8550899" y="4853627"/>
                <a:ext cx="38223" cy="3549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1" name="Rectangle 21">
                <a:extLst>
                  <a:ext uri="{FF2B5EF4-FFF2-40B4-BE49-F238E27FC236}">
                    <a16:creationId xmlns:a16="http://schemas.microsoft.com/office/drawing/2014/main" id="{D26D5AC0-52BC-4700-BF18-9FAFCB00B4EC}"/>
                  </a:ext>
                  <a:ext uri="{C183D7F6-B498-43B3-948B-1728B52AA6E4}">
                    <adec:decorative xmlns:adec="http://schemas.microsoft.com/office/drawing/2017/decorative" val="1"/>
                  </a:ext>
                </a:extLst>
              </p:cNvPr>
              <p:cNvSpPr>
                <a:spLocks noChangeArrowheads="1"/>
              </p:cNvSpPr>
              <p:nvPr/>
            </p:nvSpPr>
            <p:spPr bwMode="auto">
              <a:xfrm>
                <a:off x="7931135" y="4766260"/>
                <a:ext cx="40954"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2" name="Rectangle 22">
                <a:extLst>
                  <a:ext uri="{FF2B5EF4-FFF2-40B4-BE49-F238E27FC236}">
                    <a16:creationId xmlns:a16="http://schemas.microsoft.com/office/drawing/2014/main" id="{0EB2A762-359A-4565-AA85-B1BE838E0436}"/>
                  </a:ext>
                  <a:ext uri="{C183D7F6-B498-43B3-948B-1728B52AA6E4}">
                    <adec:decorative xmlns:adec="http://schemas.microsoft.com/office/drawing/2017/decorative" val="1"/>
                  </a:ext>
                </a:extLst>
              </p:cNvPr>
              <p:cNvSpPr>
                <a:spLocks noChangeArrowheads="1"/>
              </p:cNvSpPr>
              <p:nvPr/>
            </p:nvSpPr>
            <p:spPr bwMode="auto">
              <a:xfrm>
                <a:off x="8138633"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3" name="Rectangle 23">
                <a:extLst>
                  <a:ext uri="{FF2B5EF4-FFF2-40B4-BE49-F238E27FC236}">
                    <a16:creationId xmlns:a16="http://schemas.microsoft.com/office/drawing/2014/main" id="{32AF96D2-4404-4C9D-933B-1CDFD15497FD}"/>
                  </a:ext>
                  <a:ext uri="{C183D7F6-B498-43B3-948B-1728B52AA6E4}">
                    <adec:decorative xmlns:adec="http://schemas.microsoft.com/office/drawing/2017/decorative" val="1"/>
                  </a:ext>
                </a:extLst>
              </p:cNvPr>
              <p:cNvSpPr>
                <a:spLocks noChangeArrowheads="1"/>
              </p:cNvSpPr>
              <p:nvPr/>
            </p:nvSpPr>
            <p:spPr bwMode="auto">
              <a:xfrm>
                <a:off x="8343401" y="4766260"/>
                <a:ext cx="38223" cy="3822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Rectangle 24">
                <a:extLst>
                  <a:ext uri="{FF2B5EF4-FFF2-40B4-BE49-F238E27FC236}">
                    <a16:creationId xmlns:a16="http://schemas.microsoft.com/office/drawing/2014/main" id="{0F4B9AFC-0AE1-4DF5-8871-79BF0A68E3AD}"/>
                  </a:ext>
                  <a:ext uri="{C183D7F6-B498-43B3-948B-1728B52AA6E4}">
                    <adec:decorative xmlns:adec="http://schemas.microsoft.com/office/drawing/2017/decorative" val="1"/>
                  </a:ext>
                </a:extLst>
              </p:cNvPr>
              <p:cNvSpPr>
                <a:spLocks noChangeArrowheads="1"/>
              </p:cNvSpPr>
              <p:nvPr/>
            </p:nvSpPr>
            <p:spPr bwMode="auto">
              <a:xfrm>
                <a:off x="8550899" y="4766260"/>
                <a:ext cx="38223" cy="3822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3" name="Content Placeholder 12">
            <a:extLst>
              <a:ext uri="{FF2B5EF4-FFF2-40B4-BE49-F238E27FC236}">
                <a16:creationId xmlns:a16="http://schemas.microsoft.com/office/drawing/2014/main" id="{ED0FBE0A-82CD-4BC1-BEA0-E44A9551B3C9}"/>
              </a:ext>
            </a:extLst>
          </p:cNvPr>
          <p:cNvSpPr>
            <a:spLocks noGrp="1"/>
          </p:cNvSpPr>
          <p:nvPr>
            <p:ph sz="quarter" idx="22"/>
          </p:nvPr>
        </p:nvSpPr>
        <p:spPr>
          <a:xfrm>
            <a:off x="7270691" y="5791082"/>
            <a:ext cx="3251548" cy="351788"/>
          </a:xfrm>
        </p:spPr>
        <p:txBody>
          <a:bodyPr/>
          <a:lstStyle/>
          <a:p>
            <a:pPr lvl="0" defTabSz="914400">
              <a:lnSpc>
                <a:spcPct val="100000"/>
              </a:lnSpc>
              <a:spcBef>
                <a:spcPts val="1200"/>
              </a:spcBef>
              <a:spcAft>
                <a:spcPts val="1200"/>
              </a:spcAft>
              <a:defRPr/>
            </a:pPr>
            <a:r>
              <a:rPr lang="en-US" sz="1600" dirty="0">
                <a:solidFill>
                  <a:prstClr val="black"/>
                </a:solidFill>
                <a:latin typeface="Segoe UI Semibold"/>
                <a:cs typeface="Segoe UI Semilight" panose="020B0402040204020203" pitchFamily="34" charset="0"/>
              </a:rPr>
              <a:t>Server configuration optimization</a:t>
            </a:r>
          </a:p>
        </p:txBody>
      </p:sp>
    </p:spTree>
    <p:extLst>
      <p:ext uri="{BB962C8B-B14F-4D97-AF65-F5344CB8AC3E}">
        <p14:creationId xmlns:p14="http://schemas.microsoft.com/office/powerpoint/2010/main" val="1264539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307DE7-3CDE-4F00-BE95-FB425FE2A08F}"/>
              </a:ext>
            </a:extLst>
          </p:cNvPr>
          <p:cNvSpPr>
            <a:spLocks noGrp="1"/>
          </p:cNvSpPr>
          <p:nvPr>
            <p:ph type="title"/>
          </p:nvPr>
        </p:nvSpPr>
        <p:spPr>
          <a:xfrm>
            <a:off x="563369" y="483396"/>
            <a:ext cx="11081177" cy="616999"/>
          </a:xfrm>
        </p:spPr>
        <p:txBody>
          <a:bodyPr/>
          <a:lstStyle/>
          <a:p>
            <a:r>
              <a:rPr lang="en-US" dirty="0"/>
              <a:t>IT leaders must be prepared for spikes in traffic</a:t>
            </a:r>
          </a:p>
        </p:txBody>
      </p:sp>
      <p:grpSp>
        <p:nvGrpSpPr>
          <p:cNvPr id="77" name="Group 76" descr="&quot;">
            <a:extLst>
              <a:ext uri="{FF2B5EF4-FFF2-40B4-BE49-F238E27FC236}">
                <a16:creationId xmlns:a16="http://schemas.microsoft.com/office/drawing/2014/main" id="{A524335A-5D88-4BFD-8C8F-F43C1149B741}"/>
              </a:ext>
            </a:extLst>
          </p:cNvPr>
          <p:cNvGrpSpPr/>
          <p:nvPr/>
        </p:nvGrpSpPr>
        <p:grpSpPr>
          <a:xfrm flipH="1">
            <a:off x="1221656" y="1432315"/>
            <a:ext cx="296467" cy="217204"/>
            <a:chOff x="6671875" y="3588151"/>
            <a:chExt cx="327026" cy="239593"/>
          </a:xfrm>
          <a:solidFill>
            <a:schemeClr val="accent1"/>
          </a:solidFill>
        </p:grpSpPr>
        <p:sp>
          <p:nvSpPr>
            <p:cNvPr id="78" name="Freeform 9">
              <a:extLst>
                <a:ext uri="{FF2B5EF4-FFF2-40B4-BE49-F238E27FC236}">
                  <a16:creationId xmlns:a16="http://schemas.microsoft.com/office/drawing/2014/main" id="{D548DDF8-12A2-4D58-A78C-983E3DFD15F7}"/>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grp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10">
              <a:extLst>
                <a:ext uri="{FF2B5EF4-FFF2-40B4-BE49-F238E27FC236}">
                  <a16:creationId xmlns:a16="http://schemas.microsoft.com/office/drawing/2014/main" id="{73721BA7-1926-4891-B3E7-18D1D2EC20D3}"/>
                </a:ext>
                <a:ext uri="{C183D7F6-B498-43B3-948B-1728B52AA6E4}">
                  <adec:decorative xmlns:adec="http://schemas.microsoft.com/office/drawing/2017/decorative" val="1"/>
                </a:ext>
              </a:extLst>
            </p:cNvPr>
            <p:cNvSpPr>
              <a:spLocks/>
            </p:cNvSpPr>
            <p:nvPr/>
          </p:nvSpPr>
          <p:spPr bwMode="auto">
            <a:xfrm>
              <a:off x="6854691" y="3588151"/>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grp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Content Placeholder 1">
            <a:extLst>
              <a:ext uri="{FF2B5EF4-FFF2-40B4-BE49-F238E27FC236}">
                <a16:creationId xmlns:a16="http://schemas.microsoft.com/office/drawing/2014/main" id="{D7248439-2C4C-409B-A3CC-E5E6A74CA027}"/>
              </a:ext>
            </a:extLst>
          </p:cNvPr>
          <p:cNvSpPr>
            <a:spLocks noGrp="1"/>
          </p:cNvSpPr>
          <p:nvPr>
            <p:ph sz="quarter" idx="13"/>
          </p:nvPr>
        </p:nvSpPr>
        <p:spPr>
          <a:xfrm>
            <a:off x="1568450" y="1444626"/>
            <a:ext cx="9385300" cy="752475"/>
          </a:xfrm>
        </p:spPr>
        <p:txBody>
          <a:bodyPr/>
          <a:lstStyle/>
          <a:p>
            <a:pPr marL="566928" lvl="0" indent="-594360" defTabSz="914367">
              <a:lnSpc>
                <a:spcPct val="100000"/>
              </a:lnSpc>
              <a:spcBef>
                <a:spcPts val="0"/>
              </a:spcBef>
              <a:defRPr/>
            </a:pPr>
            <a:r>
              <a:rPr lang="en-US" sz="1800" dirty="0">
                <a:solidFill>
                  <a:srgbClr val="000000"/>
                </a:solidFill>
              </a:rPr>
              <a:t>CIOs should prepare IT systems now to safely and reliably handle a vast increase in remote</a:t>
            </a:r>
            <a:br>
              <a:rPr lang="en-US" sz="1800" dirty="0">
                <a:solidFill>
                  <a:srgbClr val="000000"/>
                </a:solidFill>
              </a:rPr>
            </a:br>
            <a:r>
              <a:rPr lang="en-US" sz="1800" dirty="0">
                <a:solidFill>
                  <a:srgbClr val="000000"/>
                </a:solidFill>
              </a:rPr>
              <a:t>workers and digital fulfillment of market demand.</a:t>
            </a:r>
            <a:endParaRPr lang="en-US" sz="1800" i="1" dirty="0">
              <a:solidFill>
                <a:srgbClr val="000000"/>
              </a:solidFill>
            </a:endParaRPr>
          </a:p>
        </p:txBody>
      </p:sp>
      <p:grpSp>
        <p:nvGrpSpPr>
          <p:cNvPr id="74" name="Group 73" descr="&quot;">
            <a:extLst>
              <a:ext uri="{FF2B5EF4-FFF2-40B4-BE49-F238E27FC236}">
                <a16:creationId xmlns:a16="http://schemas.microsoft.com/office/drawing/2014/main" id="{267331C1-C75E-40A8-B665-0F0C012C2420}"/>
              </a:ext>
            </a:extLst>
          </p:cNvPr>
          <p:cNvGrpSpPr/>
          <p:nvPr/>
        </p:nvGrpSpPr>
        <p:grpSpPr>
          <a:xfrm>
            <a:off x="7167612" y="1854243"/>
            <a:ext cx="296467" cy="217204"/>
            <a:chOff x="6671875" y="3588151"/>
            <a:chExt cx="327026" cy="239593"/>
          </a:xfrm>
          <a:solidFill>
            <a:schemeClr val="accent1"/>
          </a:solidFill>
        </p:grpSpPr>
        <p:sp>
          <p:nvSpPr>
            <p:cNvPr id="75" name="Freeform 9">
              <a:extLst>
                <a:ext uri="{FF2B5EF4-FFF2-40B4-BE49-F238E27FC236}">
                  <a16:creationId xmlns:a16="http://schemas.microsoft.com/office/drawing/2014/main" id="{3D188FA9-66B2-4CFC-9977-6A09BA2EE2F1}"/>
                </a:ext>
                <a:ext uri="{C183D7F6-B498-43B3-948B-1728B52AA6E4}">
                  <adec:decorative xmlns:adec="http://schemas.microsoft.com/office/drawing/2017/decorative" val="1"/>
                </a:ext>
              </a:extLst>
            </p:cNvPr>
            <p:cNvSpPr>
              <a:spLocks/>
            </p:cNvSpPr>
            <p:nvPr/>
          </p:nvSpPr>
          <p:spPr bwMode="auto">
            <a:xfrm>
              <a:off x="6671875" y="3588151"/>
              <a:ext cx="145345"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2" y="51"/>
                    <a:pt x="53" y="48"/>
                  </a:cubicBezTo>
                  <a:cubicBezTo>
                    <a:pt x="53" y="47"/>
                    <a:pt x="54" y="46"/>
                    <a:pt x="54" y="45"/>
                  </a:cubicBezTo>
                  <a:lnTo>
                    <a:pt x="54" y="9"/>
                  </a:lnTo>
                  <a:close/>
                </a:path>
              </a:pathLst>
            </a:custGeom>
            <a:grp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0">
              <a:extLst>
                <a:ext uri="{FF2B5EF4-FFF2-40B4-BE49-F238E27FC236}">
                  <a16:creationId xmlns:a16="http://schemas.microsoft.com/office/drawing/2014/main" id="{42D3CAE5-89F5-4AA3-8636-C41C99D602CF}"/>
                </a:ext>
                <a:ext uri="{C183D7F6-B498-43B3-948B-1728B52AA6E4}">
                  <adec:decorative xmlns:adec="http://schemas.microsoft.com/office/drawing/2017/decorative" val="1"/>
                </a:ext>
              </a:extLst>
            </p:cNvPr>
            <p:cNvSpPr>
              <a:spLocks/>
            </p:cNvSpPr>
            <p:nvPr/>
          </p:nvSpPr>
          <p:spPr bwMode="auto">
            <a:xfrm>
              <a:off x="6854691" y="3588151"/>
              <a:ext cx="144210" cy="239593"/>
            </a:xfrm>
            <a:custGeom>
              <a:avLst/>
              <a:gdLst>
                <a:gd name="T0" fmla="*/ 54 w 54"/>
                <a:gd name="T1" fmla="*/ 9 h 89"/>
                <a:gd name="T2" fmla="*/ 45 w 54"/>
                <a:gd name="T3" fmla="*/ 0 h 89"/>
                <a:gd name="T4" fmla="*/ 9 w 54"/>
                <a:gd name="T5" fmla="*/ 0 h 89"/>
                <a:gd name="T6" fmla="*/ 0 w 54"/>
                <a:gd name="T7" fmla="*/ 9 h 89"/>
                <a:gd name="T8" fmla="*/ 0 w 54"/>
                <a:gd name="T9" fmla="*/ 45 h 89"/>
                <a:gd name="T10" fmla="*/ 9 w 54"/>
                <a:gd name="T11" fmla="*/ 54 h 89"/>
                <a:gd name="T12" fmla="*/ 27 w 54"/>
                <a:gd name="T13" fmla="*/ 54 h 89"/>
                <a:gd name="T14" fmla="*/ 8 w 54"/>
                <a:gd name="T15" fmla="*/ 87 h 89"/>
                <a:gd name="T16" fmla="*/ 10 w 54"/>
                <a:gd name="T17" fmla="*/ 88 h 89"/>
                <a:gd name="T18" fmla="*/ 48 w 54"/>
                <a:gd name="T19" fmla="*/ 57 h 89"/>
                <a:gd name="T20" fmla="*/ 53 w 54"/>
                <a:gd name="T21" fmla="*/ 48 h 89"/>
                <a:gd name="T22" fmla="*/ 54 w 54"/>
                <a:gd name="T23" fmla="*/ 45 h 89"/>
                <a:gd name="T24" fmla="*/ 54 w 54"/>
                <a:gd name="T25"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9">
                  <a:moveTo>
                    <a:pt x="54" y="9"/>
                  </a:moveTo>
                  <a:cubicBezTo>
                    <a:pt x="54" y="4"/>
                    <a:pt x="50" y="0"/>
                    <a:pt x="45" y="0"/>
                  </a:cubicBezTo>
                  <a:cubicBezTo>
                    <a:pt x="9" y="0"/>
                    <a:pt x="9" y="0"/>
                    <a:pt x="9" y="0"/>
                  </a:cubicBezTo>
                  <a:cubicBezTo>
                    <a:pt x="4" y="0"/>
                    <a:pt x="0" y="4"/>
                    <a:pt x="0" y="9"/>
                  </a:cubicBezTo>
                  <a:cubicBezTo>
                    <a:pt x="0" y="45"/>
                    <a:pt x="0" y="45"/>
                    <a:pt x="0" y="45"/>
                  </a:cubicBezTo>
                  <a:cubicBezTo>
                    <a:pt x="0" y="50"/>
                    <a:pt x="4" y="54"/>
                    <a:pt x="9" y="54"/>
                  </a:cubicBezTo>
                  <a:cubicBezTo>
                    <a:pt x="27" y="54"/>
                    <a:pt x="27" y="54"/>
                    <a:pt x="27" y="54"/>
                  </a:cubicBezTo>
                  <a:cubicBezTo>
                    <a:pt x="8" y="87"/>
                    <a:pt x="8" y="87"/>
                    <a:pt x="8" y="87"/>
                  </a:cubicBezTo>
                  <a:cubicBezTo>
                    <a:pt x="7" y="88"/>
                    <a:pt x="9" y="89"/>
                    <a:pt x="10" y="88"/>
                  </a:cubicBezTo>
                  <a:cubicBezTo>
                    <a:pt x="48" y="57"/>
                    <a:pt x="48" y="57"/>
                    <a:pt x="48" y="57"/>
                  </a:cubicBezTo>
                  <a:cubicBezTo>
                    <a:pt x="51" y="54"/>
                    <a:pt x="53" y="51"/>
                    <a:pt x="53" y="48"/>
                  </a:cubicBezTo>
                  <a:cubicBezTo>
                    <a:pt x="54" y="47"/>
                    <a:pt x="54" y="46"/>
                    <a:pt x="54" y="45"/>
                  </a:cubicBezTo>
                  <a:lnTo>
                    <a:pt x="54" y="9"/>
                  </a:lnTo>
                  <a:close/>
                </a:path>
              </a:pathLst>
            </a:custGeom>
            <a:grp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E0F9B064-F00D-40CB-B701-E4639EC69D71}"/>
              </a:ext>
            </a:extLst>
          </p:cNvPr>
          <p:cNvSpPr>
            <a:spLocks noGrp="1"/>
          </p:cNvSpPr>
          <p:nvPr>
            <p:ph sz="quarter" idx="14"/>
          </p:nvPr>
        </p:nvSpPr>
        <p:spPr>
          <a:xfrm>
            <a:off x="7623270" y="1756412"/>
            <a:ext cx="2611343" cy="327025"/>
          </a:xfrm>
        </p:spPr>
        <p:txBody>
          <a:bodyPr/>
          <a:lstStyle/>
          <a:p>
            <a:r>
              <a:rPr lang="en-US" sz="1800" dirty="0">
                <a:solidFill>
                  <a:srgbClr val="000000"/>
                </a:solidFill>
              </a:rPr>
              <a:t>— </a:t>
            </a:r>
            <a:r>
              <a:rPr lang="en-US" sz="1800" i="1" dirty="0">
                <a:solidFill>
                  <a:srgbClr val="000000"/>
                </a:solidFill>
              </a:rPr>
              <a:t>Laura </a:t>
            </a:r>
            <a:r>
              <a:rPr lang="en-US" sz="1800" i="1" dirty="0" err="1">
                <a:solidFill>
                  <a:srgbClr val="000000"/>
                </a:solidFill>
              </a:rPr>
              <a:t>Starita</a:t>
            </a:r>
            <a:r>
              <a:rPr lang="en-US" sz="1800" i="1" dirty="0">
                <a:solidFill>
                  <a:srgbClr val="000000"/>
                </a:solidFill>
              </a:rPr>
              <a:t>, Gartner</a:t>
            </a:r>
            <a:endParaRPr lang="en-GB" dirty="0"/>
          </a:p>
        </p:txBody>
      </p:sp>
      <p:pic>
        <p:nvPicPr>
          <p:cNvPr id="62" name="Picture 61" descr="CNET logo">
            <a:extLst>
              <a:ext uri="{FF2B5EF4-FFF2-40B4-BE49-F238E27FC236}">
                <a16:creationId xmlns:a16="http://schemas.microsoft.com/office/drawing/2014/main" id="{0DEB24DD-88BC-4EE3-9942-D44DD18078BF}"/>
              </a:ext>
            </a:extLst>
          </p:cNvPr>
          <p:cNvPicPr>
            <a:picLocks noChangeAspect="1"/>
          </p:cNvPicPr>
          <p:nvPr/>
        </p:nvPicPr>
        <p:blipFill>
          <a:blip r:embed="rId3"/>
          <a:stretch>
            <a:fillRect/>
          </a:stretch>
        </p:blipFill>
        <p:spPr>
          <a:xfrm>
            <a:off x="543188" y="2713251"/>
            <a:ext cx="870770" cy="595964"/>
          </a:xfrm>
          <a:prstGeom prst="rect">
            <a:avLst/>
          </a:prstGeom>
        </p:spPr>
      </p:pic>
      <p:sp>
        <p:nvSpPr>
          <p:cNvPr id="6" name="Content Placeholder 5">
            <a:extLst>
              <a:ext uri="{FF2B5EF4-FFF2-40B4-BE49-F238E27FC236}">
                <a16:creationId xmlns:a16="http://schemas.microsoft.com/office/drawing/2014/main" id="{5C973B58-59B8-4204-8A82-F115F645D38E}"/>
              </a:ext>
            </a:extLst>
          </p:cNvPr>
          <p:cNvSpPr>
            <a:spLocks noGrp="1"/>
          </p:cNvSpPr>
          <p:nvPr>
            <p:ph sz="quarter" idx="15"/>
          </p:nvPr>
        </p:nvSpPr>
        <p:spPr>
          <a:xfrm>
            <a:off x="643332" y="3270490"/>
            <a:ext cx="3379962" cy="3587510"/>
          </a:xfrm>
        </p:spPr>
        <p:txBody>
          <a:bodyPr/>
          <a:lstStyle/>
          <a:p>
            <a:pPr lvl="0" defTabSz="932472" fontAlgn="base">
              <a:lnSpc>
                <a:spcPct val="100000"/>
              </a:lnSpc>
              <a:spcBef>
                <a:spcPct val="0"/>
              </a:spcBef>
              <a:spcAft>
                <a:spcPts val="1800"/>
              </a:spcAft>
              <a:defRPr/>
            </a:pPr>
            <a:r>
              <a:rPr lang="en-US" sz="1800">
                <a:solidFill>
                  <a:srgbClr val="000000"/>
                </a:solidFill>
                <a:latin typeface="Segoe UI Semibold" panose="020B0702040204020203" pitchFamily="34" charset="0"/>
                <a:cs typeface="Segoe UI Semibold" panose="020B0702040204020203" pitchFamily="34" charset="0"/>
              </a:rPr>
              <a:t>Coronavirus transforms peak internet usage into the new normal</a:t>
            </a:r>
          </a:p>
          <a:p>
            <a:pPr lvl="0" defTabSz="932472" fontAlgn="base">
              <a:lnSpc>
                <a:spcPct val="130000"/>
              </a:lnSpc>
              <a:spcBef>
                <a:spcPct val="0"/>
              </a:spcBef>
              <a:spcAft>
                <a:spcPct val="0"/>
              </a:spcAft>
              <a:defRPr/>
            </a:pPr>
            <a:r>
              <a:rPr lang="en-US" sz="1400">
                <a:solidFill>
                  <a:srgbClr val="000000"/>
                </a:solidFill>
                <a:cs typeface="Segoe UI" pitchFamily="34" charset="0"/>
              </a:rPr>
              <a:t>Cities throughout the US have emptied out amid the coronavirus outbreak. Millions of people are working from home, children are attending school remotely, and no one's heading to ballparks, nightclubs or movie theaters. They've all turned to their home broadband connections to stay connected.</a:t>
            </a:r>
            <a:endParaRPr lang="en-US" sz="1400" dirty="0">
              <a:solidFill>
                <a:srgbClr val="000000"/>
              </a:solidFill>
              <a:cs typeface="Segoe UI" pitchFamily="34" charset="0"/>
            </a:endParaRPr>
          </a:p>
        </p:txBody>
      </p:sp>
      <p:sp>
        <p:nvSpPr>
          <p:cNvPr id="63" name="Rectangle 62">
            <a:extLst>
              <a:ext uri="{FF2B5EF4-FFF2-40B4-BE49-F238E27FC236}">
                <a16:creationId xmlns:a16="http://schemas.microsoft.com/office/drawing/2014/main" id="{77488DA6-D49E-4D47-A578-5E20F7B726A6}"/>
              </a:ext>
              <a:ext uri="{C183D7F6-B498-43B3-948B-1728B52AA6E4}">
                <adec:decorative xmlns:adec="http://schemas.microsoft.com/office/drawing/2017/decorative" val="1"/>
              </a:ext>
            </a:extLst>
          </p:cNvPr>
          <p:cNvSpPr/>
          <p:nvPr/>
        </p:nvSpPr>
        <p:spPr bwMode="auto">
          <a:xfrm flipV="1">
            <a:off x="346578" y="5626356"/>
            <a:ext cx="3793798" cy="1231644"/>
          </a:xfrm>
          <a:prstGeom prst="rect">
            <a:avLst/>
          </a:prstGeom>
          <a:gradFill>
            <a:gsLst>
              <a:gs pos="24000">
                <a:schemeClr val="bg1"/>
              </a:gs>
              <a:gs pos="77000">
                <a:schemeClr val="bg1">
                  <a:alpha val="25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73" name="Picture 72" descr="Forbes logo">
            <a:extLst>
              <a:ext uri="{FF2B5EF4-FFF2-40B4-BE49-F238E27FC236}">
                <a16:creationId xmlns:a16="http://schemas.microsoft.com/office/drawing/2014/main" id="{4D73DAC4-82E3-4565-8BB1-30D100D221B9}"/>
              </a:ext>
            </a:extLst>
          </p:cNvPr>
          <p:cNvPicPr>
            <a:picLocks noChangeAspect="1"/>
          </p:cNvPicPr>
          <p:nvPr/>
        </p:nvPicPr>
        <p:blipFill rotWithShape="1">
          <a:blip r:embed="rId4"/>
          <a:srcRect t="7857" b="17916"/>
          <a:stretch/>
        </p:blipFill>
        <p:spPr>
          <a:xfrm>
            <a:off x="4821814" y="2587770"/>
            <a:ext cx="1115233" cy="289598"/>
          </a:xfrm>
          <a:prstGeom prst="rect">
            <a:avLst/>
          </a:prstGeom>
        </p:spPr>
      </p:pic>
      <p:sp>
        <p:nvSpPr>
          <p:cNvPr id="9" name="Content Placeholder 8">
            <a:extLst>
              <a:ext uri="{FF2B5EF4-FFF2-40B4-BE49-F238E27FC236}">
                <a16:creationId xmlns:a16="http://schemas.microsoft.com/office/drawing/2014/main" id="{903F1242-8EDE-43F0-8553-125B2348C923}"/>
              </a:ext>
            </a:extLst>
          </p:cNvPr>
          <p:cNvSpPr>
            <a:spLocks noGrp="1"/>
          </p:cNvSpPr>
          <p:nvPr>
            <p:ph sz="quarter" idx="16"/>
          </p:nvPr>
        </p:nvSpPr>
        <p:spPr>
          <a:xfrm>
            <a:off x="4495014" y="3051603"/>
            <a:ext cx="3303618" cy="3806398"/>
          </a:xfrm>
        </p:spPr>
        <p:txBody>
          <a:bodyPr/>
          <a:lstStyle/>
          <a:p>
            <a:pPr lvl="0" defTabSz="932472" fontAlgn="base">
              <a:lnSpc>
                <a:spcPct val="100000"/>
              </a:lnSpc>
              <a:spcBef>
                <a:spcPct val="0"/>
              </a:spcBef>
              <a:spcAft>
                <a:spcPts val="1200"/>
              </a:spcAft>
              <a:defRPr/>
            </a:pPr>
            <a:r>
              <a:rPr lang="en-US" sz="1800" b="1">
                <a:solidFill>
                  <a:srgbClr val="000000"/>
                </a:solidFill>
                <a:latin typeface="Times New Roman" panose="02020603050405020304" pitchFamily="18" charset="0"/>
                <a:cs typeface="Times New Roman" panose="02020603050405020304" pitchFamily="18" charset="0"/>
              </a:rPr>
              <a:t>COVID-19 Pushes Up Internet Use 70% And Streaming More Than 12%, First Figures Reveal</a:t>
            </a:r>
          </a:p>
          <a:p>
            <a:pPr lvl="0" defTabSz="932472" fontAlgn="base">
              <a:lnSpc>
                <a:spcPct val="120000"/>
              </a:lnSpc>
              <a:spcBef>
                <a:spcPct val="0"/>
              </a:spcBef>
              <a:spcAft>
                <a:spcPts val="1200"/>
              </a:spcAft>
              <a:defRPr/>
            </a:pPr>
            <a:r>
              <a:rPr lang="en-US" sz="1200">
                <a:solidFill>
                  <a:srgbClr val="000000"/>
                </a:solidFill>
                <a:latin typeface="Times New Roman" panose="02020603050405020304" pitchFamily="18" charset="0"/>
                <a:cs typeface="Times New Roman" panose="02020603050405020304" pitchFamily="18" charset="0"/>
              </a:rPr>
              <a:t>The first internet streaming and usage figures are coming in as the coronavirus pandemic places a quarter of the world’s population under lockdown. As millions of people go online for entertainment and more, total internet hits have surged by between 50% and 70%, according to preliminary statistics. Streaming has also jumped by at least 12%, estimates show.</a:t>
            </a:r>
          </a:p>
          <a:p>
            <a:pPr lvl="0" defTabSz="932472" fontAlgn="base">
              <a:lnSpc>
                <a:spcPct val="120000"/>
              </a:lnSpc>
              <a:spcBef>
                <a:spcPct val="0"/>
              </a:spcBef>
              <a:spcAft>
                <a:spcPts val="1200"/>
              </a:spcAft>
              <a:defRPr/>
            </a:pPr>
            <a:r>
              <a:rPr lang="en-US" sz="1200">
                <a:solidFill>
                  <a:srgbClr val="000000"/>
                </a:solidFill>
                <a:latin typeface="Times New Roman" panose="02020603050405020304" pitchFamily="18" charset="0"/>
                <a:cs typeface="Times New Roman" panose="02020603050405020304" pitchFamily="18" charset="0"/>
              </a:rPr>
              <a:t>While an increase is not surprising with so many people ordered to stay at home, streaming of many planned sporting and musical events is impossible as they are cancelled.</a:t>
            </a:r>
            <a:endParaRPr lang="en-US" sz="1200" dirty="0">
              <a:solidFill>
                <a:srgbClr val="000000"/>
              </a:solidFill>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0108306F-54A9-4A8C-9B60-AF6AA614ABBF}"/>
              </a:ext>
              <a:ext uri="{C183D7F6-B498-43B3-948B-1728B52AA6E4}">
                <adec:decorative xmlns:adec="http://schemas.microsoft.com/office/drawing/2017/decorative" val="1"/>
              </a:ext>
            </a:extLst>
          </p:cNvPr>
          <p:cNvSpPr/>
          <p:nvPr/>
        </p:nvSpPr>
        <p:spPr bwMode="auto">
          <a:xfrm flipV="1">
            <a:off x="4193907" y="5949145"/>
            <a:ext cx="3805638" cy="921657"/>
          </a:xfrm>
          <a:prstGeom prst="rect">
            <a:avLst/>
          </a:prstGeom>
          <a:gradFill>
            <a:gsLst>
              <a:gs pos="24000">
                <a:schemeClr val="bg1"/>
              </a:gs>
              <a:gs pos="77000">
                <a:schemeClr val="bg1">
                  <a:alpha val="25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71" name="Picture 70" descr="The Seattle Times logo">
            <a:extLst>
              <a:ext uri="{FF2B5EF4-FFF2-40B4-BE49-F238E27FC236}">
                <a16:creationId xmlns:a16="http://schemas.microsoft.com/office/drawing/2014/main" id="{A0D8063B-834D-46CD-B985-A76F54D903FC}"/>
              </a:ext>
            </a:extLst>
          </p:cNvPr>
          <p:cNvPicPr>
            <a:picLocks noChangeAspect="1"/>
          </p:cNvPicPr>
          <p:nvPr/>
        </p:nvPicPr>
        <p:blipFill>
          <a:blip r:embed="rId5"/>
          <a:stretch>
            <a:fillRect/>
          </a:stretch>
        </p:blipFill>
        <p:spPr>
          <a:xfrm>
            <a:off x="9048983" y="2551492"/>
            <a:ext cx="1762705" cy="411297"/>
          </a:xfrm>
          <a:prstGeom prst="rect">
            <a:avLst/>
          </a:prstGeom>
        </p:spPr>
      </p:pic>
      <p:sp>
        <p:nvSpPr>
          <p:cNvPr id="10" name="Content Placeholder 9">
            <a:extLst>
              <a:ext uri="{FF2B5EF4-FFF2-40B4-BE49-F238E27FC236}">
                <a16:creationId xmlns:a16="http://schemas.microsoft.com/office/drawing/2014/main" id="{5815613C-0266-4380-BF0A-1BEA1EB967E9}"/>
              </a:ext>
            </a:extLst>
          </p:cNvPr>
          <p:cNvSpPr>
            <a:spLocks noGrp="1"/>
          </p:cNvSpPr>
          <p:nvPr>
            <p:ph sz="quarter" idx="17"/>
          </p:nvPr>
        </p:nvSpPr>
        <p:spPr>
          <a:xfrm>
            <a:off x="8369194" y="3123329"/>
            <a:ext cx="3385926" cy="3724511"/>
          </a:xfrm>
        </p:spPr>
        <p:txBody>
          <a:bodyPr/>
          <a:lstStyle/>
          <a:p>
            <a:pPr marL="0" marR="0" lvl="0" indent="0" algn="l" defTabSz="932472" rtl="0" eaLnBrk="1" fontAlgn="base" latinLnBrk="0" hangingPunct="1">
              <a:lnSpc>
                <a:spcPct val="100000"/>
              </a:lnSpc>
              <a:spcBef>
                <a:spcPts val="600"/>
              </a:spcBef>
              <a:spcAft>
                <a:spcPts val="12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Washington state </a:t>
            </a:r>
            <a:br>
              <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br>
            <a:r>
              <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unemployment website crashes after ‘a tsunami of claims’ for coronavirus job-loss benefits </a:t>
            </a:r>
          </a:p>
          <a:p>
            <a:pPr marL="0" marR="0" lvl="0" indent="0" algn="l" defTabSz="932472" rtl="0" eaLnBrk="1" fontAlgn="base" latinLnBrk="0" hangingPunct="1">
              <a:lnSpc>
                <a:spcPct val="13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Instead of unemployment benefits, out-of-work Washingtonians say they are getting frustration and </a:t>
            </a:r>
            <a:br>
              <a:rPr kumimoji="0" 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br>
            <a:r>
              <a:rPr kumimoji="0" 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delay from the state’s web site for COVID-19 job-loss benefits.</a:t>
            </a:r>
          </a:p>
          <a:p>
            <a:pPr marL="0" marR="0" lvl="0" indent="0" algn="l" defTabSz="932472" rtl="0" eaLnBrk="1" fontAlgn="base" latinLnBrk="0" hangingPunct="1">
              <a:lnSpc>
                <a:spcPct val="130000"/>
              </a:lnSpc>
              <a:spcBef>
                <a:spcPct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Washington was one of the first states to roll out unemployment assistance backed with federal cash under several new assistance programs for people unemployed because of COVID-19, the illness caused by the novel coronavirus. The aid goes beyond unemployment benefits in several ways.</a:t>
            </a:r>
            <a:endParaRPr kumimoji="0" lang="en-US"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4" name="Rectangle 63">
            <a:extLst>
              <a:ext uri="{FF2B5EF4-FFF2-40B4-BE49-F238E27FC236}">
                <a16:creationId xmlns:a16="http://schemas.microsoft.com/office/drawing/2014/main" id="{46919FA9-92B9-41C6-8433-B3D02596CEC2}"/>
              </a:ext>
              <a:ext uri="{C183D7F6-B498-43B3-948B-1728B52AA6E4}">
                <adec:decorative xmlns:adec="http://schemas.microsoft.com/office/drawing/2017/decorative" val="1"/>
              </a:ext>
            </a:extLst>
          </p:cNvPr>
          <p:cNvSpPr/>
          <p:nvPr/>
        </p:nvSpPr>
        <p:spPr bwMode="auto">
          <a:xfrm flipV="1">
            <a:off x="8058056" y="5949147"/>
            <a:ext cx="3793799" cy="921656"/>
          </a:xfrm>
          <a:prstGeom prst="rect">
            <a:avLst/>
          </a:prstGeom>
          <a:gradFill>
            <a:gsLst>
              <a:gs pos="24000">
                <a:schemeClr val="bg1"/>
              </a:gs>
              <a:gs pos="77000">
                <a:schemeClr val="bg1">
                  <a:alpha val="25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882936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p:txBody>
          <a:bodyPr/>
          <a:lstStyle/>
          <a:p>
            <a:r>
              <a:rPr lang="en-CA" dirty="0">
                <a:solidFill>
                  <a:schemeClr val="bg1"/>
                </a:solidFill>
              </a:rPr>
              <a:t>How Azure can help (2 of 3)</a:t>
            </a:r>
          </a:p>
        </p:txBody>
      </p:sp>
      <p:sp>
        <p:nvSpPr>
          <p:cNvPr id="39" name="Rectangle 38">
            <a:extLst>
              <a:ext uri="{FF2B5EF4-FFF2-40B4-BE49-F238E27FC236}">
                <a16:creationId xmlns:a16="http://schemas.microsoft.com/office/drawing/2014/main" id="{4CF4D354-D0A5-4826-AACF-A63E89E06366}"/>
              </a:ext>
              <a:ext uri="{C183D7F6-B498-43B3-948B-1728B52AA6E4}">
                <adec:decorative xmlns:adec="http://schemas.microsoft.com/office/drawing/2017/decorative" val="1"/>
              </a:ext>
            </a:extLst>
          </p:cNvPr>
          <p:cNvSpPr/>
          <p:nvPr/>
        </p:nvSpPr>
        <p:spPr bwMode="auto">
          <a:xfrm>
            <a:off x="0" y="3422231"/>
            <a:ext cx="12192000" cy="34551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hlinkClick r:id="rId3" action="ppaction://hlinksldjump"/>
            <a:extLst>
              <a:ext uri="{FF2B5EF4-FFF2-40B4-BE49-F238E27FC236}">
                <a16:creationId xmlns:a16="http://schemas.microsoft.com/office/drawing/2014/main" id="{9A1F71B1-7FCD-424C-A71B-28E25DA259F5}"/>
              </a:ext>
              <a:ext uri="{C183D7F6-B498-43B3-948B-1728B52AA6E4}">
                <adec:decorative xmlns:adec="http://schemas.microsoft.com/office/drawing/2017/decorative" val="1"/>
              </a:ext>
            </a:extLst>
          </p:cNvPr>
          <p:cNvSpPr/>
          <p:nvPr/>
        </p:nvSpPr>
        <p:spPr>
          <a:xfrm>
            <a:off x="1548421"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89BDB95C-D832-4F9C-8F29-8BB288007AAA}"/>
              </a:ext>
              <a:ext uri="{C183D7F6-B498-43B3-948B-1728B52AA6E4}">
                <adec:decorative xmlns:adec="http://schemas.microsoft.com/office/drawing/2017/decorative" val="1"/>
              </a:ext>
            </a:extLst>
          </p:cNvPr>
          <p:cNvGrpSpPr/>
          <p:nvPr/>
        </p:nvGrpSpPr>
        <p:grpSpPr>
          <a:xfrm>
            <a:off x="2011396" y="2981868"/>
            <a:ext cx="459505" cy="806706"/>
            <a:chOff x="2762431" y="2145656"/>
            <a:chExt cx="965275" cy="1694636"/>
          </a:xfrm>
        </p:grpSpPr>
        <p:sp>
          <p:nvSpPr>
            <p:cNvPr id="42" name="Arrow: Right 41">
              <a:extLst>
                <a:ext uri="{FF2B5EF4-FFF2-40B4-BE49-F238E27FC236}">
                  <a16:creationId xmlns:a16="http://schemas.microsoft.com/office/drawing/2014/main" id="{6ED776D7-CEC0-40F3-8536-9E1EA94402B2}"/>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3" name="Arrow: Right 42">
              <a:extLst>
                <a:ext uri="{FF2B5EF4-FFF2-40B4-BE49-F238E27FC236}">
                  <a16:creationId xmlns:a16="http://schemas.microsoft.com/office/drawing/2014/main" id="{25FB3D44-E379-4BC2-BE0C-9D2B354460BB}"/>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4" name="Freeform 47">
              <a:extLst>
                <a:ext uri="{FF2B5EF4-FFF2-40B4-BE49-F238E27FC236}">
                  <a16:creationId xmlns:a16="http://schemas.microsoft.com/office/drawing/2014/main" id="{74C157AE-F4F5-49D2-8593-6CA81CCFE7C5}"/>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Arrow: Right 44">
              <a:extLst>
                <a:ext uri="{FF2B5EF4-FFF2-40B4-BE49-F238E27FC236}">
                  <a16:creationId xmlns:a16="http://schemas.microsoft.com/office/drawing/2014/main" id="{BFFF507B-5DEB-4D0F-BC56-A8F99AAE7736}"/>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Arrow: Right 45">
              <a:extLst>
                <a:ext uri="{FF2B5EF4-FFF2-40B4-BE49-F238E27FC236}">
                  <a16:creationId xmlns:a16="http://schemas.microsoft.com/office/drawing/2014/main" id="{EB6E0CA4-93FA-462D-A11B-350B34972B59}"/>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 name="Content Placeholder 3">
            <a:extLst>
              <a:ext uri="{FF2B5EF4-FFF2-40B4-BE49-F238E27FC236}">
                <a16:creationId xmlns:a16="http://schemas.microsoft.com/office/drawing/2014/main" id="{0683FFBD-2C2A-4918-A10F-7B9E9B441D10}"/>
              </a:ext>
            </a:extLst>
          </p:cNvPr>
          <p:cNvSpPr>
            <a:spLocks noGrp="1"/>
          </p:cNvSpPr>
          <p:nvPr>
            <p:ph sz="quarter" idx="13"/>
          </p:nvPr>
        </p:nvSpPr>
        <p:spPr>
          <a:xfrm>
            <a:off x="584800" y="4296340"/>
            <a:ext cx="3528873" cy="847161"/>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Right-size your infrastructure and increase availability</a:t>
            </a:r>
          </a:p>
        </p:txBody>
      </p:sp>
      <p:sp>
        <p:nvSpPr>
          <p:cNvPr id="6" name="Content Placeholder 5">
            <a:extLst>
              <a:ext uri="{FF2B5EF4-FFF2-40B4-BE49-F238E27FC236}">
                <a16:creationId xmlns:a16="http://schemas.microsoft.com/office/drawing/2014/main" id="{1E519589-E884-45A6-A131-F540858494B1}"/>
              </a:ext>
            </a:extLst>
          </p:cNvPr>
          <p:cNvSpPr>
            <a:spLocks noGrp="1"/>
          </p:cNvSpPr>
          <p:nvPr>
            <p:ph sz="quarter" idx="14"/>
          </p:nvPr>
        </p:nvSpPr>
        <p:spPr>
          <a:xfrm>
            <a:off x="584800" y="4973152"/>
            <a:ext cx="3497084" cy="1307088"/>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Ensure zero-down-time deployments using an enterprise-grade web hosting platform that serves over 2M sites and processes 41B requests and 9T SQL queries per day</a:t>
            </a:r>
          </a:p>
        </p:txBody>
      </p:sp>
      <p:cxnSp>
        <p:nvCxnSpPr>
          <p:cNvPr id="97" name="Straight Connector 96">
            <a:extLst>
              <a:ext uri="{FF2B5EF4-FFF2-40B4-BE49-F238E27FC236}">
                <a16:creationId xmlns:a16="http://schemas.microsoft.com/office/drawing/2014/main" id="{F3616FE6-03D5-4920-8636-80B30A9D7F21}"/>
              </a:ext>
              <a:ext uri="{C183D7F6-B498-43B3-948B-1728B52AA6E4}">
                <adec:decorative xmlns:adec="http://schemas.microsoft.com/office/drawing/2017/decorative" val="1"/>
              </a:ext>
            </a:extLst>
          </p:cNvPr>
          <p:cNvCxnSpPr/>
          <p:nvPr/>
        </p:nvCxnSpPr>
        <p:spPr>
          <a:xfrm>
            <a:off x="4171327"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hlinkClick r:id="rId4" action="ppaction://hlinksldjump"/>
            <a:extLst>
              <a:ext uri="{FF2B5EF4-FFF2-40B4-BE49-F238E27FC236}">
                <a16:creationId xmlns:a16="http://schemas.microsoft.com/office/drawing/2014/main" id="{998269F8-8703-4A25-BB82-95EA249B44A9}"/>
              </a:ext>
              <a:ext uri="{C183D7F6-B498-43B3-948B-1728B52AA6E4}">
                <adec:decorative xmlns:adec="http://schemas.microsoft.com/office/drawing/2017/decorative" val="1"/>
              </a:ext>
            </a:extLst>
          </p:cNvPr>
          <p:cNvSpPr/>
          <p:nvPr/>
        </p:nvSpPr>
        <p:spPr>
          <a:xfrm>
            <a:off x="5408778"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30C36F9B-2202-4DBE-8FE2-1D16554E3435}"/>
              </a:ext>
              <a:ext uri="{C183D7F6-B498-43B3-948B-1728B52AA6E4}">
                <adec:decorative xmlns:adec="http://schemas.microsoft.com/office/drawing/2017/decorative" val="1"/>
              </a:ext>
            </a:extLst>
          </p:cNvPr>
          <p:cNvGrpSpPr/>
          <p:nvPr/>
        </p:nvGrpSpPr>
        <p:grpSpPr>
          <a:xfrm>
            <a:off x="5722742" y="3010558"/>
            <a:ext cx="746515" cy="749326"/>
            <a:chOff x="8270741" y="2295364"/>
            <a:chExt cx="1480400" cy="1485974"/>
          </a:xfrm>
        </p:grpSpPr>
        <p:sp>
          <p:nvSpPr>
            <p:cNvPr id="49" name="AutoShape 37">
              <a:extLst>
                <a:ext uri="{FF2B5EF4-FFF2-40B4-BE49-F238E27FC236}">
                  <a16:creationId xmlns:a16="http://schemas.microsoft.com/office/drawing/2014/main" id="{F8F2C05F-24DE-4695-A10D-E861D7418B96}"/>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39">
              <a:extLst>
                <a:ext uri="{FF2B5EF4-FFF2-40B4-BE49-F238E27FC236}">
                  <a16:creationId xmlns:a16="http://schemas.microsoft.com/office/drawing/2014/main" id="{202E3161-80AE-4B29-B5BD-E6A895525D27}"/>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40">
              <a:extLst>
                <a:ext uri="{FF2B5EF4-FFF2-40B4-BE49-F238E27FC236}">
                  <a16:creationId xmlns:a16="http://schemas.microsoft.com/office/drawing/2014/main" id="{19307813-1975-4A2E-A231-28ADDD2AC7BA}"/>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41">
              <a:extLst>
                <a:ext uri="{FF2B5EF4-FFF2-40B4-BE49-F238E27FC236}">
                  <a16:creationId xmlns:a16="http://schemas.microsoft.com/office/drawing/2014/main" id="{DCDBABD7-EF01-44AE-A9D0-A351218D6673}"/>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42">
              <a:extLst>
                <a:ext uri="{FF2B5EF4-FFF2-40B4-BE49-F238E27FC236}">
                  <a16:creationId xmlns:a16="http://schemas.microsoft.com/office/drawing/2014/main" id="{447C8082-CA3D-405F-8893-6FB78A21116E}"/>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43">
              <a:extLst>
                <a:ext uri="{FF2B5EF4-FFF2-40B4-BE49-F238E27FC236}">
                  <a16:creationId xmlns:a16="http://schemas.microsoft.com/office/drawing/2014/main" id="{5D2A3B2A-60AA-445C-A28B-78199A494EBD}"/>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44">
              <a:extLst>
                <a:ext uri="{FF2B5EF4-FFF2-40B4-BE49-F238E27FC236}">
                  <a16:creationId xmlns:a16="http://schemas.microsoft.com/office/drawing/2014/main" id="{CE1F1E00-077A-4A85-96B2-F06FCA4B3BBB}"/>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6">
              <a:extLst>
                <a:ext uri="{FF2B5EF4-FFF2-40B4-BE49-F238E27FC236}">
                  <a16:creationId xmlns:a16="http://schemas.microsoft.com/office/drawing/2014/main" id="{F540DC2E-EEE9-4845-B879-B1B484C9A97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24F147BC-117F-42D5-B38E-BFFE7DA767F0}"/>
                </a:ext>
              </a:extLst>
            </p:cNvPr>
            <p:cNvGrpSpPr/>
            <p:nvPr/>
          </p:nvGrpSpPr>
          <p:grpSpPr>
            <a:xfrm>
              <a:off x="9058423" y="2295364"/>
              <a:ext cx="598475" cy="392324"/>
              <a:chOff x="9080197" y="1845683"/>
              <a:chExt cx="795746" cy="521644"/>
            </a:xfrm>
          </p:grpSpPr>
          <p:sp>
            <p:nvSpPr>
              <p:cNvPr id="59" name="Freeform 45">
                <a:extLst>
                  <a:ext uri="{FF2B5EF4-FFF2-40B4-BE49-F238E27FC236}">
                    <a16:creationId xmlns:a16="http://schemas.microsoft.com/office/drawing/2014/main" id="{EEED4508-99BF-4E27-84E7-F9FFE6287731}"/>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Isosceles Triangle 59">
                <a:extLst>
                  <a:ext uri="{FF2B5EF4-FFF2-40B4-BE49-F238E27FC236}">
                    <a16:creationId xmlns:a16="http://schemas.microsoft.com/office/drawing/2014/main" id="{0C6CB964-05EF-4406-8130-E095BB0531AC}"/>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58" name="Freeform 47">
              <a:extLst>
                <a:ext uri="{FF2B5EF4-FFF2-40B4-BE49-F238E27FC236}">
                  <a16:creationId xmlns:a16="http://schemas.microsoft.com/office/drawing/2014/main" id="{BE1531DE-9DBB-4E8C-A276-E6A8832AE52B}"/>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 name="Content Placeholder 9">
            <a:extLst>
              <a:ext uri="{FF2B5EF4-FFF2-40B4-BE49-F238E27FC236}">
                <a16:creationId xmlns:a16="http://schemas.microsoft.com/office/drawing/2014/main" id="{F8F1B9BD-C5ED-4D7B-B5A4-9AA69AC27C64}"/>
              </a:ext>
            </a:extLst>
          </p:cNvPr>
          <p:cNvSpPr>
            <a:spLocks noGrp="1"/>
          </p:cNvSpPr>
          <p:nvPr>
            <p:ph sz="quarter" idx="15"/>
          </p:nvPr>
        </p:nvSpPr>
        <p:spPr>
          <a:xfrm>
            <a:off x="4482886" y="4299745"/>
            <a:ext cx="3178602" cy="769937"/>
          </a:xfrm>
        </p:spPr>
        <p:txBody>
          <a:bodyPr/>
          <a:lstStyle/>
          <a:p>
            <a:pPr lvl="0" defTabSz="914400">
              <a:lnSpc>
                <a:spcPct val="100000"/>
              </a:lnSpc>
              <a:spcBef>
                <a:spcPts val="0"/>
              </a:spcBef>
              <a:defRPr/>
            </a:pPr>
            <a:r>
              <a:rPr lang="en-US" sz="1800" b="1" dirty="0">
                <a:solidFill>
                  <a:srgbClr val="50E6FF"/>
                </a:solidFill>
                <a:latin typeface="Segoe UI Semibold"/>
                <a:cs typeface="Segoe UI" panose="020B0502040204020203" pitchFamily="34" charset="0"/>
              </a:rPr>
              <a:t>Get up to speed quickly on a platform tailored for .NET</a:t>
            </a:r>
          </a:p>
        </p:txBody>
      </p:sp>
      <p:sp>
        <p:nvSpPr>
          <p:cNvPr id="11" name="Content Placeholder 10">
            <a:extLst>
              <a:ext uri="{FF2B5EF4-FFF2-40B4-BE49-F238E27FC236}">
                <a16:creationId xmlns:a16="http://schemas.microsoft.com/office/drawing/2014/main" id="{C6FB234F-3079-4BE1-95C5-46AF0DA311FF}"/>
              </a:ext>
            </a:extLst>
          </p:cNvPr>
          <p:cNvSpPr>
            <a:spLocks noGrp="1"/>
          </p:cNvSpPr>
          <p:nvPr>
            <p:ph sz="quarter" idx="16"/>
          </p:nvPr>
        </p:nvSpPr>
        <p:spPr>
          <a:xfrm>
            <a:off x="4484435" y="4973152"/>
            <a:ext cx="3178602" cy="1020601"/>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Designed product and interface to be familiar from day one for .NET developers and SQL DBAs</a:t>
            </a:r>
          </a:p>
        </p:txBody>
      </p:sp>
      <p:cxnSp>
        <p:nvCxnSpPr>
          <p:cNvPr id="98" name="Straight Connector 97">
            <a:extLst>
              <a:ext uri="{FF2B5EF4-FFF2-40B4-BE49-F238E27FC236}">
                <a16:creationId xmlns:a16="http://schemas.microsoft.com/office/drawing/2014/main" id="{EE4A5623-0C47-4D41-A668-A0E3AB702A9E}"/>
              </a:ext>
              <a:ext uri="{C183D7F6-B498-43B3-948B-1728B52AA6E4}">
                <adec:decorative xmlns:adec="http://schemas.microsoft.com/office/drawing/2017/decorative" val="1"/>
              </a:ext>
            </a:extLst>
          </p:cNvPr>
          <p:cNvCxnSpPr/>
          <p:nvPr/>
        </p:nvCxnSpPr>
        <p:spPr>
          <a:xfrm>
            <a:off x="803168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Oval 61">
            <a:hlinkClick r:id="rId5" action="ppaction://hlinksldjump"/>
            <a:extLst>
              <a:ext uri="{FF2B5EF4-FFF2-40B4-BE49-F238E27FC236}">
                <a16:creationId xmlns:a16="http://schemas.microsoft.com/office/drawing/2014/main" id="{38BAEA68-B485-4028-95EA-5BE396DED3C6}"/>
              </a:ext>
              <a:ext uri="{C183D7F6-B498-43B3-948B-1728B52AA6E4}">
                <adec:decorative xmlns:adec="http://schemas.microsoft.com/office/drawing/2017/decorative" val="1"/>
              </a:ext>
            </a:extLst>
          </p:cNvPr>
          <p:cNvSpPr/>
          <p:nvPr/>
        </p:nvSpPr>
        <p:spPr>
          <a:xfrm>
            <a:off x="9269136"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DD6CC042-BFC8-4514-8E40-BA3C2FC0A4FD}"/>
              </a:ext>
              <a:ext uri="{C183D7F6-B498-43B3-948B-1728B52AA6E4}">
                <adec:decorative xmlns:adec="http://schemas.microsoft.com/office/drawing/2017/decorative" val="1"/>
              </a:ext>
            </a:extLst>
          </p:cNvPr>
          <p:cNvGrpSpPr/>
          <p:nvPr/>
        </p:nvGrpSpPr>
        <p:grpSpPr>
          <a:xfrm>
            <a:off x="9546218" y="3021743"/>
            <a:ext cx="892250" cy="726957"/>
            <a:chOff x="-517628" y="4158749"/>
            <a:chExt cx="571363" cy="465516"/>
          </a:xfrm>
        </p:grpSpPr>
        <p:grpSp>
          <p:nvGrpSpPr>
            <p:cNvPr id="64" name="speedometer" descr="speedometer">
              <a:extLst>
                <a:ext uri="{FF2B5EF4-FFF2-40B4-BE49-F238E27FC236}">
                  <a16:creationId xmlns:a16="http://schemas.microsoft.com/office/drawing/2014/main" id="{C7619630-3A55-43BC-9EDF-B60D73A640E2}"/>
                </a:ext>
              </a:extLst>
            </p:cNvPr>
            <p:cNvGrpSpPr/>
            <p:nvPr/>
          </p:nvGrpSpPr>
          <p:grpSpPr>
            <a:xfrm rot="19591726" flipH="1">
              <a:off x="-517628" y="4158749"/>
              <a:ext cx="379517" cy="332754"/>
              <a:chOff x="-516564" y="4218437"/>
              <a:chExt cx="379517" cy="332754"/>
            </a:xfrm>
            <a:solidFill>
              <a:schemeClr val="tx1"/>
            </a:solidFill>
          </p:grpSpPr>
          <p:sp>
            <p:nvSpPr>
              <p:cNvPr id="95" name="Freeform: Shape 94">
                <a:extLst>
                  <a:ext uri="{FF2B5EF4-FFF2-40B4-BE49-F238E27FC236}">
                    <a16:creationId xmlns:a16="http://schemas.microsoft.com/office/drawing/2014/main" id="{FC1A53F6-B108-46E6-88AC-8262AA73C77E}"/>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7FF6F99-6014-461F-8978-EE087E7D0A06}"/>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7" name="Freeform 137">
              <a:extLst>
                <a:ext uri="{FF2B5EF4-FFF2-40B4-BE49-F238E27FC236}">
                  <a16:creationId xmlns:a16="http://schemas.microsoft.com/office/drawing/2014/main" id="{E5A19F75-74AE-4F17-B0F2-0B36E911D8B8}"/>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5BEE0A18-600A-487A-9B69-3299D31A5F23}"/>
              </a:ext>
            </a:extLst>
          </p:cNvPr>
          <p:cNvSpPr>
            <a:spLocks noGrp="1"/>
          </p:cNvSpPr>
          <p:nvPr>
            <p:ph sz="quarter" idx="17"/>
          </p:nvPr>
        </p:nvSpPr>
        <p:spPr>
          <a:xfrm>
            <a:off x="8360938" y="4299742"/>
            <a:ext cx="3178602" cy="769937"/>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Secure your applications and databases</a:t>
            </a:r>
          </a:p>
        </p:txBody>
      </p:sp>
      <p:sp>
        <p:nvSpPr>
          <p:cNvPr id="14" name="Content Placeholder 13">
            <a:extLst>
              <a:ext uri="{FF2B5EF4-FFF2-40B4-BE49-F238E27FC236}">
                <a16:creationId xmlns:a16="http://schemas.microsoft.com/office/drawing/2014/main" id="{425DF16D-7F29-4650-BD76-0314F142E54A}"/>
              </a:ext>
            </a:extLst>
          </p:cNvPr>
          <p:cNvSpPr>
            <a:spLocks noGrp="1"/>
          </p:cNvSpPr>
          <p:nvPr>
            <p:ph sz="quarter" idx="18"/>
          </p:nvPr>
        </p:nvSpPr>
        <p:spPr>
          <a:xfrm>
            <a:off x="8356175" y="4973150"/>
            <a:ext cx="3178602" cy="1020602"/>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Protect your applications and improve security posture with built-in web app and database security controls</a:t>
            </a:r>
          </a:p>
        </p:txBody>
      </p:sp>
    </p:spTree>
    <p:extLst>
      <p:ext uri="{BB962C8B-B14F-4D97-AF65-F5344CB8AC3E}">
        <p14:creationId xmlns:p14="http://schemas.microsoft.com/office/powerpoint/2010/main" val="1083809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C4BF-9770-436E-994E-BC93416465A7}"/>
              </a:ext>
            </a:extLst>
          </p:cNvPr>
          <p:cNvSpPr>
            <a:spLocks noGrp="1"/>
          </p:cNvSpPr>
          <p:nvPr>
            <p:ph type="title"/>
          </p:nvPr>
        </p:nvSpPr>
        <p:spPr/>
        <p:txBody>
          <a:bodyPr/>
          <a:lstStyle/>
          <a:p>
            <a:r>
              <a:rPr lang="en-US" b="1" dirty="0"/>
              <a:t>Agenda</a:t>
            </a:r>
          </a:p>
        </p:txBody>
      </p:sp>
      <p:sp>
        <p:nvSpPr>
          <p:cNvPr id="3" name="Content Placeholder 2">
            <a:extLst>
              <a:ext uri="{FF2B5EF4-FFF2-40B4-BE49-F238E27FC236}">
                <a16:creationId xmlns:a16="http://schemas.microsoft.com/office/drawing/2014/main" id="{13176ACA-1025-4F9C-8E81-D50178D19303}"/>
              </a:ext>
            </a:extLst>
          </p:cNvPr>
          <p:cNvSpPr>
            <a:spLocks noGrp="1"/>
          </p:cNvSpPr>
          <p:nvPr>
            <p:ph idx="1"/>
          </p:nvPr>
        </p:nvSpPr>
        <p:spPr/>
        <p:txBody>
          <a:bodyPr/>
          <a:lstStyle/>
          <a:p>
            <a:r>
              <a:rPr lang="en-US" dirty="0"/>
              <a:t>  9:30 – 10:20 Presentation</a:t>
            </a:r>
          </a:p>
          <a:p>
            <a:r>
              <a:rPr lang="en-US" dirty="0"/>
              <a:t>10:30 – 11:20 Whiteboard design session</a:t>
            </a:r>
          </a:p>
          <a:p>
            <a:r>
              <a:rPr lang="en-US" dirty="0"/>
              <a:t>12:15 – 13:15 Hands-on lab </a:t>
            </a:r>
          </a:p>
          <a:p>
            <a:r>
              <a:rPr lang="en-US" dirty="0"/>
              <a:t>13:30 – 15:00 Hands-on lab</a:t>
            </a:r>
          </a:p>
        </p:txBody>
      </p:sp>
    </p:spTree>
    <p:extLst>
      <p:ext uri="{BB962C8B-B14F-4D97-AF65-F5344CB8AC3E}">
        <p14:creationId xmlns:p14="http://schemas.microsoft.com/office/powerpoint/2010/main" val="3137595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FF6A520-D538-4F41-987A-F0B4E55DA7C2}"/>
              </a:ext>
            </a:extLst>
          </p:cNvPr>
          <p:cNvSpPr>
            <a:spLocks noGrp="1"/>
          </p:cNvSpPr>
          <p:nvPr>
            <p:ph type="title"/>
          </p:nvPr>
        </p:nvSpPr>
        <p:spPr>
          <a:xfrm>
            <a:off x="680492" y="1224065"/>
            <a:ext cx="6368007" cy="981963"/>
          </a:xfrm>
        </p:spPr>
        <p:txBody>
          <a:bodyPr/>
          <a:lstStyle/>
          <a:p>
            <a:pPr lvl="0" defTabSz="914400">
              <a:lnSpc>
                <a:spcPct val="100000"/>
              </a:lnSpc>
              <a:spcBef>
                <a:spcPts val="0"/>
              </a:spcBef>
            </a:pPr>
            <a:r>
              <a:rPr lang="en-US" sz="2400" kern="0" dirty="0">
                <a:solidFill>
                  <a:srgbClr val="0078D4"/>
                </a:solidFill>
                <a:ea typeface="+mn-ea"/>
                <a:cs typeface="+mn-cs"/>
                <a:sym typeface="Helvetica Neue"/>
              </a:rPr>
              <a:t>Retail leader </a:t>
            </a:r>
            <a:r>
              <a:rPr lang="en-US" sz="2400" kern="0" dirty="0" err="1">
                <a:solidFill>
                  <a:srgbClr val="0078D4"/>
                </a:solidFill>
                <a:ea typeface="+mn-ea"/>
                <a:cs typeface="+mn-cs"/>
                <a:sym typeface="Helvetica Neue"/>
              </a:rPr>
              <a:t>Komplett</a:t>
            </a:r>
            <a:r>
              <a:rPr lang="en-US" sz="2400" kern="0" dirty="0">
                <a:solidFill>
                  <a:srgbClr val="0078D4"/>
                </a:solidFill>
                <a:ea typeface="+mn-ea"/>
                <a:cs typeface="+mn-cs"/>
                <a:sym typeface="Helvetica Neue"/>
              </a:rPr>
              <a:t> focuses on customer satisfaction with full landscape migration</a:t>
            </a:r>
            <a:endParaRPr lang="en-GB" dirty="0"/>
          </a:p>
        </p:txBody>
      </p:sp>
      <p:pic>
        <p:nvPicPr>
          <p:cNvPr id="28" name="Picture 2" descr="Komplett® Group logo">
            <a:extLst>
              <a:ext uri="{FF2B5EF4-FFF2-40B4-BE49-F238E27FC236}">
                <a16:creationId xmlns:a16="http://schemas.microsoft.com/office/drawing/2014/main" id="{2F812853-6A9E-4F35-9CD4-3AA6795185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418" b="38298"/>
          <a:stretch/>
        </p:blipFill>
        <p:spPr bwMode="auto">
          <a:xfrm>
            <a:off x="547213" y="418905"/>
            <a:ext cx="2366092" cy="391161"/>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061E702D-AF37-4E4A-BFB9-411E5B6824BF}"/>
              </a:ext>
            </a:extLst>
          </p:cNvPr>
          <p:cNvSpPr>
            <a:spLocks noGrp="1"/>
          </p:cNvSpPr>
          <p:nvPr>
            <p:ph sz="quarter" idx="13"/>
          </p:nvPr>
        </p:nvSpPr>
        <p:spPr>
          <a:xfrm>
            <a:off x="661442" y="2211657"/>
            <a:ext cx="6224809" cy="1899009"/>
          </a:xfrm>
        </p:spPr>
        <p:txBody>
          <a:bodyPr/>
          <a:lstStyle/>
          <a:p>
            <a:pPr lvl="0" defTabSz="932462">
              <a:lnSpc>
                <a:spcPct val="95000"/>
              </a:lnSpc>
              <a:spcBef>
                <a:spcPts val="0"/>
              </a:spcBef>
              <a:buClr>
                <a:srgbClr val="24292E"/>
              </a:buClr>
              <a:buSzPts val="3000"/>
              <a:defRPr/>
            </a:pPr>
            <a:r>
              <a:rPr lang="en-US" sz="1600" spc="-50" dirty="0" err="1">
                <a:ln w="3175">
                  <a:noFill/>
                </a:ln>
                <a:solidFill>
                  <a:srgbClr val="000000"/>
                </a:solidFill>
              </a:rPr>
              <a:t>Komplett’s</a:t>
            </a:r>
            <a:r>
              <a:rPr lang="en-US" sz="1600" spc="-50" dirty="0">
                <a:ln w="3175">
                  <a:noFill/>
                </a:ln>
                <a:solidFill>
                  <a:srgbClr val="000000"/>
                </a:solidFill>
              </a:rPr>
              <a:t> legacy e-commerce platform was expensive to maintain and difficult to scale</a:t>
            </a:r>
          </a:p>
          <a:p>
            <a:pPr lvl="0" defTabSz="932742">
              <a:lnSpc>
                <a:spcPct val="100000"/>
              </a:lnSpc>
              <a:spcBef>
                <a:spcPts val="1333"/>
              </a:spcBef>
              <a:spcAft>
                <a:spcPts val="1900"/>
              </a:spcAft>
              <a:buSzPts val="1400"/>
              <a:defRPr/>
            </a:pPr>
            <a:r>
              <a:rPr lang="en-US" sz="1600" spc="-50" dirty="0">
                <a:ln w="3175">
                  <a:noFill/>
                </a:ln>
                <a:solidFill>
                  <a:srgbClr val="000000"/>
                </a:solidFill>
              </a:rPr>
              <a:t>The company migrated the entire platform to Azure in 5 months</a:t>
            </a:r>
          </a:p>
          <a:p>
            <a:pPr>
              <a:lnSpc>
                <a:spcPct val="100000"/>
              </a:lnSpc>
              <a:spcBef>
                <a:spcPts val="0"/>
              </a:spcBef>
              <a:defRPr/>
            </a:pPr>
            <a:r>
              <a:rPr lang="en-US" sz="1600" spc="-50" dirty="0">
                <a:ln w="3175">
                  <a:noFill/>
                </a:ln>
                <a:solidFill>
                  <a:srgbClr val="000000"/>
                </a:solidFill>
              </a:rPr>
              <a:t>They can now scale on demand with managed PaaS tools and focus on innovative features and services, not routine maintenance and operations</a:t>
            </a:r>
            <a:r>
              <a:rPr lang="en-US" sz="1600" dirty="0">
                <a:solidFill>
                  <a:srgbClr val="000000"/>
                </a:solidFill>
              </a:rPr>
              <a:t> </a:t>
            </a:r>
            <a:r>
              <a:rPr lang="en-US" sz="1400" dirty="0">
                <a:solidFill>
                  <a:srgbClr val="000000"/>
                </a:solidFill>
              </a:rPr>
              <a:t>.</a:t>
            </a:r>
          </a:p>
        </p:txBody>
      </p:sp>
      <p:cxnSp>
        <p:nvCxnSpPr>
          <p:cNvPr id="27" name="Straight Connector 26">
            <a:extLst>
              <a:ext uri="{FF2B5EF4-FFF2-40B4-BE49-F238E27FC236}">
                <a16:creationId xmlns:a16="http://schemas.microsoft.com/office/drawing/2014/main" id="{E398287C-D44A-4969-8FFD-78D0B796733F}"/>
              </a:ext>
              <a:ext uri="{C183D7F6-B498-43B3-948B-1728B52AA6E4}">
                <adec:decorative xmlns:adec="http://schemas.microsoft.com/office/drawing/2017/decorative" val="1"/>
              </a:ext>
            </a:extLst>
          </p:cNvPr>
          <p:cNvCxnSpPr/>
          <p:nvPr/>
        </p:nvCxnSpPr>
        <p:spPr>
          <a:xfrm>
            <a:off x="594945" y="4074459"/>
            <a:ext cx="6291306"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0" name="Content Placeholder 19">
            <a:extLst>
              <a:ext uri="{FF2B5EF4-FFF2-40B4-BE49-F238E27FC236}">
                <a16:creationId xmlns:a16="http://schemas.microsoft.com/office/drawing/2014/main" id="{D158A221-355F-44B5-BC7E-0765D8D4F576}"/>
              </a:ext>
            </a:extLst>
          </p:cNvPr>
          <p:cNvSpPr>
            <a:spLocks noGrp="1"/>
          </p:cNvSpPr>
          <p:nvPr>
            <p:ph sz="quarter" idx="14"/>
          </p:nvPr>
        </p:nvSpPr>
        <p:spPr>
          <a:xfrm>
            <a:off x="594989" y="4240174"/>
            <a:ext cx="6274919" cy="1925539"/>
          </a:xfrm>
        </p:spPr>
        <p:txBody>
          <a:bodyPr/>
          <a:lstStyle/>
          <a:p>
            <a:pPr lvl="0" defTabSz="914400">
              <a:lnSpc>
                <a:spcPct val="100000"/>
              </a:lnSpc>
              <a:spcBef>
                <a:spcPts val="600"/>
              </a:spcBef>
              <a:spcAft>
                <a:spcPts val="600"/>
              </a:spcAft>
            </a:pPr>
            <a:r>
              <a:rPr lang="en-US" sz="1800" dirty="0">
                <a:solidFill>
                  <a:srgbClr val="0078D4"/>
                </a:solidFill>
              </a:rPr>
              <a:t>“The biggest difference this year was ease of scalability. Last year we depended on adding physical hardware way ahead of the event, adding cost and complexity. This year, we saw more than 500 views a second and delivered 21 TB of data to our customers, with great response times. Using Azure, we were easily able to scale on demand to get the performance we needed.”</a:t>
            </a:r>
          </a:p>
        </p:txBody>
      </p:sp>
      <p:sp>
        <p:nvSpPr>
          <p:cNvPr id="21" name="Content Placeholder 20">
            <a:extLst>
              <a:ext uri="{FF2B5EF4-FFF2-40B4-BE49-F238E27FC236}">
                <a16:creationId xmlns:a16="http://schemas.microsoft.com/office/drawing/2014/main" id="{24E02F50-C89B-4CE9-AB3D-6E6BB1629CC1}"/>
              </a:ext>
            </a:extLst>
          </p:cNvPr>
          <p:cNvSpPr>
            <a:spLocks noGrp="1"/>
          </p:cNvSpPr>
          <p:nvPr>
            <p:ph sz="quarter" idx="15"/>
          </p:nvPr>
        </p:nvSpPr>
        <p:spPr>
          <a:xfrm>
            <a:off x="2525710" y="6331430"/>
            <a:ext cx="4660900" cy="463550"/>
          </a:xfrm>
        </p:spPr>
        <p:txBody>
          <a:bodyPr/>
          <a:lstStyle/>
          <a:p>
            <a:r>
              <a:rPr lang="en-US" sz="1600" b="1" dirty="0">
                <a:solidFill>
                  <a:prstClr val="black"/>
                </a:solidFill>
              </a:rPr>
              <a:t>- Thomas Wilhelmsen: Head of IT Operations</a:t>
            </a:r>
            <a:endParaRPr lang="en-GB" dirty="0"/>
          </a:p>
        </p:txBody>
      </p:sp>
      <p:grpSp>
        <p:nvGrpSpPr>
          <p:cNvPr id="31" name="Group 30" descr="Komplett autostore at a warehouse.">
            <a:extLst>
              <a:ext uri="{FF2B5EF4-FFF2-40B4-BE49-F238E27FC236}">
                <a16:creationId xmlns:a16="http://schemas.microsoft.com/office/drawing/2014/main" id="{B845B07A-B589-4C17-A97A-7BEF69A73F8B}"/>
              </a:ext>
            </a:extLst>
          </p:cNvPr>
          <p:cNvGrpSpPr/>
          <p:nvPr/>
        </p:nvGrpSpPr>
        <p:grpSpPr>
          <a:xfrm>
            <a:off x="7502256" y="-12060"/>
            <a:ext cx="4689744" cy="6883145"/>
            <a:chOff x="7502256" y="-12060"/>
            <a:chExt cx="4689744" cy="6883145"/>
          </a:xfrm>
        </p:grpSpPr>
        <p:pic>
          <p:nvPicPr>
            <p:cNvPr id="29" name="Picture 28">
              <a:extLst>
                <a:ext uri="{FF2B5EF4-FFF2-40B4-BE49-F238E27FC236}">
                  <a16:creationId xmlns:a16="http://schemas.microsoft.com/office/drawing/2014/main" id="{95AA10F9-B347-4661-8DA6-7D1173199F96}"/>
                </a:ext>
                <a:ext uri="{C183D7F6-B498-43B3-948B-1728B52AA6E4}">
                  <adec:decorative xmlns:adec="http://schemas.microsoft.com/office/drawing/2017/decorative" val="1"/>
                </a:ext>
              </a:extLst>
            </p:cNvPr>
            <p:cNvPicPr>
              <a:picLocks noChangeAspect="1"/>
            </p:cNvPicPr>
            <p:nvPr/>
          </p:nvPicPr>
          <p:blipFill rotWithShape="1">
            <a:blip r:embed="rId4"/>
            <a:srcRect l="53423" t="8393" r="17683" b="1991"/>
            <a:stretch/>
          </p:blipFill>
          <p:spPr>
            <a:xfrm>
              <a:off x="7502256" y="0"/>
              <a:ext cx="4689743" cy="6858000"/>
            </a:xfrm>
            <a:prstGeom prst="rect">
              <a:avLst/>
            </a:prstGeom>
          </p:spPr>
        </p:pic>
        <p:sp>
          <p:nvSpPr>
            <p:cNvPr id="30" name="Title 2">
              <a:extLst>
                <a:ext uri="{FF2B5EF4-FFF2-40B4-BE49-F238E27FC236}">
                  <a16:creationId xmlns:a16="http://schemas.microsoft.com/office/drawing/2014/main" id="{771BEBDF-311B-4ABE-853E-85AC7CE2F2C7}"/>
                </a:ext>
                <a:ext uri="{C183D7F6-B498-43B3-948B-1728B52AA6E4}">
                  <adec:decorative xmlns:adec="http://schemas.microsoft.com/office/drawing/2017/decorative" val="1"/>
                </a:ext>
              </a:extLst>
            </p:cNvPr>
            <p:cNvSpPr txBox="1">
              <a:spLocks/>
            </p:cNvSpPr>
            <p:nvPr/>
          </p:nvSpPr>
          <p:spPr bwMode="ltGray">
            <a:xfrm>
              <a:off x="7502257" y="-12060"/>
              <a:ext cx="4689743" cy="6883145"/>
            </a:xfrm>
            <a:prstGeom prst="rect">
              <a:avLst/>
            </a:prstGeom>
            <a:gradFill flip="none" rotWithShape="1">
              <a:gsLst>
                <a:gs pos="23000">
                  <a:srgbClr val="000000">
                    <a:alpha val="48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grpSp>
      <p:sp>
        <p:nvSpPr>
          <p:cNvPr id="22" name="Content Placeholder 21">
            <a:extLst>
              <a:ext uri="{FF2B5EF4-FFF2-40B4-BE49-F238E27FC236}">
                <a16:creationId xmlns:a16="http://schemas.microsoft.com/office/drawing/2014/main" id="{4F903D70-AA43-4D80-969C-86DC67AB9A42}"/>
              </a:ext>
            </a:extLst>
          </p:cNvPr>
          <p:cNvSpPr>
            <a:spLocks noGrp="1"/>
          </p:cNvSpPr>
          <p:nvPr>
            <p:ph sz="quarter" idx="16"/>
          </p:nvPr>
        </p:nvSpPr>
        <p:spPr>
          <a:xfrm>
            <a:off x="3139244" y="521665"/>
            <a:ext cx="1300707" cy="324610"/>
          </a:xfrm>
        </p:spPr>
        <p:txBody>
          <a:bodyPr/>
          <a:lstStyle/>
          <a:p>
            <a:pPr lvl="0" defTabSz="932462">
              <a:lnSpc>
                <a:spcPct val="95000"/>
              </a:lnSpc>
              <a:spcBef>
                <a:spcPts val="0"/>
              </a:spcBef>
              <a:buClr>
                <a:srgbClr val="24292E"/>
              </a:buClr>
              <a:buSzPts val="3000"/>
              <a:defRPr/>
            </a:pPr>
            <a:r>
              <a:rPr lang="en-US" sz="1050" dirty="0">
                <a:solidFill>
                  <a:srgbClr val="000000"/>
                </a:solidFill>
                <a:latin typeface="+mj-lt"/>
                <a:cs typeface="Arial"/>
                <a:sym typeface="Helvetica Neue"/>
              </a:rPr>
              <a:t>Read the </a:t>
            </a:r>
            <a:r>
              <a:rPr lang="en-US" sz="1050" dirty="0">
                <a:solidFill>
                  <a:srgbClr val="0078D4"/>
                </a:solidFill>
                <a:latin typeface="+mj-lt"/>
                <a:cs typeface="Arial"/>
                <a:sym typeface="Helvetica Neue"/>
                <a:hlinkClick r:id="rId5">
                  <a:extLst>
                    <a:ext uri="{A12FA001-AC4F-418D-AE19-62706E023703}">
                      <ahyp:hlinkClr xmlns:ahyp="http://schemas.microsoft.com/office/drawing/2018/hyperlinkcolor" val="tx"/>
                    </a:ext>
                  </a:extLst>
                </a:hlinkClick>
              </a:rPr>
              <a:t>full story</a:t>
            </a:r>
            <a:endParaRPr lang="en-US" sz="1050" dirty="0">
              <a:solidFill>
                <a:srgbClr val="0078D4"/>
              </a:solidFill>
              <a:latin typeface="+mj-lt"/>
              <a:cs typeface="Arial"/>
              <a:sym typeface="Helvetica Neue"/>
            </a:endParaRPr>
          </a:p>
        </p:txBody>
      </p:sp>
    </p:spTree>
    <p:extLst>
      <p:ext uri="{BB962C8B-B14F-4D97-AF65-F5344CB8AC3E}">
        <p14:creationId xmlns:p14="http://schemas.microsoft.com/office/powerpoint/2010/main" val="50318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4.79167E-6 3.7037E-7 L -0.0543 3.7037E-7 " pathEditMode="relative" rAng="0" ptsTypes="AA">
                                      <p:cBhvr>
                                        <p:cTn id="9" dur="500" spd="-100000" fill="hold"/>
                                        <p:tgtEl>
                                          <p:spTgt spid="19"/>
                                        </p:tgtEl>
                                        <p:attrNameLst>
                                          <p:attrName>ppt_x</p:attrName>
                                          <p:attrName>ppt_y</p:attrName>
                                        </p:attrNameLst>
                                      </p:cBhvr>
                                      <p:rCtr x="-2721" y="0"/>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1.875E-6 -2.59259E-6 L -0.0543 -2.59259E-6 " pathEditMode="relative" rAng="0" ptsTypes="AA">
                                      <p:cBhvr>
                                        <p:cTn id="14" dur="500" spd="-100000" fill="hold"/>
                                        <p:tgtEl>
                                          <p:spTgt spid="27"/>
                                        </p:tgtEl>
                                        <p:attrNameLst>
                                          <p:attrName>ppt_x</p:attrName>
                                          <p:attrName>ppt_y</p:attrName>
                                        </p:attrNameLst>
                                      </p:cBhvr>
                                      <p:rCtr x="-2721" y="0"/>
                                    </p:animMotion>
                                  </p:childTnLst>
                                </p:cTn>
                              </p:par>
                              <p:par>
                                <p:cTn id="15" presetID="10" presetClass="entr" presetSubtype="0" fill="hold" grpId="0" nodeType="with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500"/>
                                        <p:tgtEl>
                                          <p:spTgt spid="20">
                                            <p:txEl>
                                              <p:pRg st="0" end="0"/>
                                            </p:txEl>
                                          </p:spTgt>
                                        </p:tgtEl>
                                      </p:cBhvr>
                                    </p:animEffect>
                                  </p:childTnLst>
                                </p:cTn>
                              </p:par>
                              <p:par>
                                <p:cTn id="18" presetID="42" presetClass="path" presetSubtype="0" decel="100000" fill="hold" grpId="1" nodeType="withEffect">
                                  <p:stCondLst>
                                    <p:cond delay="0"/>
                                  </p:stCondLst>
                                  <p:childTnLst>
                                    <p:animMotion origin="layout" path="M 1.875E-6 -2.59259E-6 L -0.0543 -2.59259E-6 " pathEditMode="relative" rAng="0" ptsTypes="AA">
                                      <p:cBhvr>
                                        <p:cTn id="19" dur="500" spd="-100000" fill="hold"/>
                                        <p:tgtEl>
                                          <p:spTgt spid="20">
                                            <p:txEl>
                                              <p:pRg st="0" end="0"/>
                                            </p:txEl>
                                          </p:spTgt>
                                        </p:tgtEl>
                                        <p:attrNameLst>
                                          <p:attrName>ppt_x</p:attrName>
                                          <p:attrName>ppt_y</p:attrName>
                                        </p:attrNameLst>
                                      </p:cBhvr>
                                      <p:rCtr x="-2721" y="0"/>
                                    </p:animMotion>
                                  </p:childTnLst>
                                </p:cTn>
                              </p:par>
                              <p:par>
                                <p:cTn id="20" presetID="10" presetClass="entr" presetSubtype="0" fill="hold" grpId="0" nodeType="with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fade">
                                      <p:cBhvr>
                                        <p:cTn id="22" dur="500"/>
                                        <p:tgtEl>
                                          <p:spTgt spid="21">
                                            <p:txEl>
                                              <p:pRg st="0" end="0"/>
                                            </p:txEl>
                                          </p:spTgt>
                                        </p:tgtEl>
                                      </p:cBhvr>
                                    </p:animEffect>
                                  </p:childTnLst>
                                </p:cTn>
                              </p:par>
                              <p:par>
                                <p:cTn id="23" presetID="42" presetClass="path" presetSubtype="0" decel="100000" fill="hold" grpId="1" nodeType="withEffect">
                                  <p:stCondLst>
                                    <p:cond delay="0"/>
                                  </p:stCondLst>
                                  <p:childTnLst>
                                    <p:animMotion origin="layout" path="M 4.79167E-6 -4.44444E-6 L -0.0543 -4.44444E-6 " pathEditMode="relative" rAng="0" ptsTypes="AA">
                                      <p:cBhvr>
                                        <p:cTn id="24" dur="500" spd="-100000" fill="hold"/>
                                        <p:tgtEl>
                                          <p:spTgt spid="21">
                                            <p:txEl>
                                              <p:pRg st="0" end="0"/>
                                            </p:txEl>
                                          </p:spTgt>
                                        </p:tgtEl>
                                        <p:attrNameLst>
                                          <p:attrName>ppt_x</p:attrName>
                                          <p:attrName>ppt_y</p:attrName>
                                        </p:attrNameLst>
                                      </p:cBhvr>
                                      <p:rCtr x="-2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p:bldP spid="19" grpId="1" uiExpand="1"/>
      <p:bldP spid="20" grpId="0" build="p"/>
      <p:bldP spid="20" grpId="1" build="p"/>
      <p:bldP spid="21" grpId="0" build="p"/>
      <p:bldP spid="21"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E6724-FBD5-409E-AA7B-453409054F15}"/>
              </a:ext>
            </a:extLst>
          </p:cNvPr>
          <p:cNvSpPr>
            <a:spLocks noGrp="1"/>
          </p:cNvSpPr>
          <p:nvPr>
            <p:ph type="title"/>
          </p:nvPr>
        </p:nvSpPr>
        <p:spPr>
          <a:xfrm>
            <a:off x="427997" y="3501612"/>
            <a:ext cx="3993173" cy="963719"/>
          </a:xfrm>
        </p:spPr>
        <p:txBody>
          <a:bodyPr/>
          <a:lstStyle/>
          <a:p>
            <a:pPr defTabSz="932742">
              <a:defRPr/>
            </a:pPr>
            <a:r>
              <a:rPr lang="en-US" sz="3600" spc="-50" dirty="0">
                <a:solidFill>
                  <a:schemeClr val="accent3"/>
                </a:solidFill>
                <a:latin typeface="Segoe UI Semibold"/>
              </a:rPr>
              <a:t>Ship New Features</a:t>
            </a:r>
            <a:r>
              <a:rPr lang="en-US" sz="3600" spc="-50" baseline="0" dirty="0">
                <a:solidFill>
                  <a:schemeClr val="accent3"/>
                </a:solidFill>
                <a:latin typeface="Segoe UI Semibold"/>
              </a:rPr>
              <a:t> </a:t>
            </a:r>
            <a:r>
              <a:rPr lang="en-US" sz="3600" spc="-50" dirty="0">
                <a:solidFill>
                  <a:schemeClr val="accent3"/>
                </a:solidFill>
                <a:latin typeface="Segoe UI Semibold"/>
              </a:rPr>
              <a:t>Faster</a:t>
            </a:r>
          </a:p>
        </p:txBody>
      </p:sp>
      <p:grpSp>
        <p:nvGrpSpPr>
          <p:cNvPr id="29" name="!!Group 4">
            <a:extLst>
              <a:ext uri="{FF2B5EF4-FFF2-40B4-BE49-F238E27FC236}">
                <a16:creationId xmlns:a16="http://schemas.microsoft.com/office/drawing/2014/main" id="{89DA1F97-846E-4844-A284-D45F716D1095}"/>
              </a:ext>
              <a:ext uri="{C183D7F6-B498-43B3-948B-1728B52AA6E4}">
                <adec:decorative xmlns:adec="http://schemas.microsoft.com/office/drawing/2017/decorative" val="1"/>
              </a:ext>
            </a:extLst>
          </p:cNvPr>
          <p:cNvGrpSpPr/>
          <p:nvPr/>
        </p:nvGrpSpPr>
        <p:grpSpPr>
          <a:xfrm>
            <a:off x="2689247" y="2286693"/>
            <a:ext cx="953491" cy="953491"/>
            <a:chOff x="9338694" y="2228640"/>
            <a:chExt cx="1445504" cy="1445504"/>
          </a:xfrm>
        </p:grpSpPr>
        <p:sp>
          <p:nvSpPr>
            <p:cNvPr id="30" name="Oval 29">
              <a:extLst>
                <a:ext uri="{FF2B5EF4-FFF2-40B4-BE49-F238E27FC236}">
                  <a16:creationId xmlns:a16="http://schemas.microsoft.com/office/drawing/2014/main" id="{3C1FD803-D119-4904-82A1-AEC545DEB1C4}"/>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03A56E43-1D1A-40D0-AA4D-A6F48D3409F5}"/>
                </a:ext>
              </a:extLst>
            </p:cNvPr>
            <p:cNvGrpSpPr/>
            <p:nvPr/>
          </p:nvGrpSpPr>
          <p:grpSpPr>
            <a:xfrm>
              <a:off x="9728721" y="2507777"/>
              <a:ext cx="665417" cy="887219"/>
              <a:chOff x="11329483" y="1155806"/>
              <a:chExt cx="659423" cy="879230"/>
            </a:xfrm>
          </p:grpSpPr>
          <p:sp>
            <p:nvSpPr>
              <p:cNvPr id="36" name="Freeform: Shape 35">
                <a:extLst>
                  <a:ext uri="{FF2B5EF4-FFF2-40B4-BE49-F238E27FC236}">
                    <a16:creationId xmlns:a16="http://schemas.microsoft.com/office/drawing/2014/main" id="{98F4070D-0F0C-46DD-B19C-4C3F92D2F606}"/>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57B658E-3D07-43B6-A9F4-72044BDEA368}"/>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pic>
        <p:nvPicPr>
          <p:cNvPr id="28" name="Picture 27" descr="A man working on his laptop.">
            <a:extLst>
              <a:ext uri="{FF2B5EF4-FFF2-40B4-BE49-F238E27FC236}">
                <a16:creationId xmlns:a16="http://schemas.microsoft.com/office/drawing/2014/main" id="{432A3CD9-F2D5-493C-A9D0-D70E2BA4F5AF}"/>
              </a:ext>
            </a:extLst>
          </p:cNvPr>
          <p:cNvPicPr>
            <a:picLocks noChangeAspect="1"/>
          </p:cNvPicPr>
          <p:nvPr/>
        </p:nvPicPr>
        <p:blipFill rotWithShape="1">
          <a:blip r:embed="rId3"/>
          <a:srcRect l="1" t="2730" r="38938" b="5550"/>
          <a:stretch/>
        </p:blipFill>
        <p:spPr>
          <a:xfrm>
            <a:off x="5343524" y="0"/>
            <a:ext cx="6848475" cy="6858000"/>
          </a:xfrm>
          <a:prstGeom prst="rect">
            <a:avLst/>
          </a:prstGeom>
        </p:spPr>
      </p:pic>
    </p:spTree>
    <p:extLst>
      <p:ext uri="{BB962C8B-B14F-4D97-AF65-F5344CB8AC3E}">
        <p14:creationId xmlns:p14="http://schemas.microsoft.com/office/powerpoint/2010/main" val="37655750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307DE7-3CDE-4F00-BE95-FB425FE2A08F}"/>
              </a:ext>
            </a:extLst>
          </p:cNvPr>
          <p:cNvSpPr>
            <a:spLocks noGrp="1"/>
          </p:cNvSpPr>
          <p:nvPr>
            <p:ph type="title"/>
          </p:nvPr>
        </p:nvSpPr>
        <p:spPr>
          <a:xfrm>
            <a:off x="440612" y="917006"/>
            <a:ext cx="3402305" cy="3078433"/>
          </a:xfrm>
        </p:spPr>
        <p:txBody>
          <a:bodyPr/>
          <a:lstStyle/>
          <a:p>
            <a:r>
              <a:rPr lang="en-US" dirty="0">
                <a:solidFill>
                  <a:schemeClr val="accent3"/>
                </a:solidFill>
              </a:rPr>
              <a:t>Digital demand for information, goods, and services has never been higher</a:t>
            </a:r>
          </a:p>
        </p:txBody>
      </p:sp>
      <p:sp>
        <p:nvSpPr>
          <p:cNvPr id="2" name="Content Placeholder 1">
            <a:extLst>
              <a:ext uri="{FF2B5EF4-FFF2-40B4-BE49-F238E27FC236}">
                <a16:creationId xmlns:a16="http://schemas.microsoft.com/office/drawing/2014/main" id="{31C56D59-9F4E-4671-A126-9A07AACCDA84}"/>
              </a:ext>
            </a:extLst>
          </p:cNvPr>
          <p:cNvSpPr>
            <a:spLocks noGrp="1"/>
          </p:cNvSpPr>
          <p:nvPr>
            <p:ph sz="quarter" idx="13"/>
          </p:nvPr>
        </p:nvSpPr>
        <p:spPr>
          <a:xfrm>
            <a:off x="4099432" y="39327"/>
            <a:ext cx="8316918" cy="922364"/>
          </a:xfrm>
        </p:spPr>
        <p:txBody>
          <a:bodyPr/>
          <a:lstStyle/>
          <a:p>
            <a:pPr lvl="0" algn="ctr" defTabSz="914367">
              <a:lnSpc>
                <a:spcPct val="100000"/>
              </a:lnSpc>
              <a:spcBef>
                <a:spcPts val="0"/>
              </a:spcBef>
              <a:defRPr/>
            </a:pPr>
            <a:r>
              <a:rPr lang="en-US" sz="2400" b="1" dirty="0">
                <a:solidFill>
                  <a:srgbClr val="0078D4"/>
                </a:solidFill>
              </a:rPr>
              <a:t>Businesses across industries must quickly shift from “physical-first” to “digital-first” engagement strategies</a:t>
            </a:r>
          </a:p>
        </p:txBody>
      </p:sp>
      <p:pic>
        <p:nvPicPr>
          <p:cNvPr id="18" name="Picture 17" descr="Screenshot showing Super Jock 'n Jill website.">
            <a:extLst>
              <a:ext uri="{FF2B5EF4-FFF2-40B4-BE49-F238E27FC236}">
                <a16:creationId xmlns:a16="http://schemas.microsoft.com/office/drawing/2014/main" id="{A6CA166E-A136-4A3B-B662-77F129BE69E4}"/>
              </a:ext>
            </a:extLst>
          </p:cNvPr>
          <p:cNvPicPr>
            <a:picLocks noChangeAspect="1"/>
          </p:cNvPicPr>
          <p:nvPr/>
        </p:nvPicPr>
        <p:blipFill rotWithShape="1">
          <a:blip r:embed="rId3"/>
          <a:srcRect t="1" b="1241"/>
          <a:stretch/>
        </p:blipFill>
        <p:spPr>
          <a:xfrm>
            <a:off x="8590109" y="1375541"/>
            <a:ext cx="3552467" cy="2176128"/>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0" name="Picture 19" descr="Screenshot showing addo website.">
            <a:extLst>
              <a:ext uri="{FF2B5EF4-FFF2-40B4-BE49-F238E27FC236}">
                <a16:creationId xmlns:a16="http://schemas.microsoft.com/office/drawing/2014/main" id="{A3D8C1A8-49E1-41B3-BF90-CD67240824E0}"/>
              </a:ext>
            </a:extLst>
          </p:cNvPr>
          <p:cNvPicPr>
            <a:picLocks noChangeAspect="1"/>
          </p:cNvPicPr>
          <p:nvPr/>
        </p:nvPicPr>
        <p:blipFill rotWithShape="1">
          <a:blip r:embed="rId4"/>
          <a:srcRect t="250" b="35478"/>
          <a:stretch/>
        </p:blipFill>
        <p:spPr>
          <a:xfrm>
            <a:off x="4307503" y="1100326"/>
            <a:ext cx="4458165" cy="2715999"/>
          </a:xfrm>
          <a:prstGeom prst="rect">
            <a:avLst/>
          </a:prstGeom>
          <a:effectLst>
            <a:outerShdw blurRad="50800" dist="38100" dir="2700000" algn="tl" rotWithShape="0">
              <a:prstClr val="black">
                <a:alpha val="40000"/>
              </a:prstClr>
            </a:outerShdw>
          </a:effectLst>
        </p:spPr>
      </p:pic>
      <p:pic>
        <p:nvPicPr>
          <p:cNvPr id="6" name="Picture 5" descr="Screenshot showing La Liga webpage.">
            <a:extLst>
              <a:ext uri="{FF2B5EF4-FFF2-40B4-BE49-F238E27FC236}">
                <a16:creationId xmlns:a16="http://schemas.microsoft.com/office/drawing/2014/main" id="{6F5584E1-0A4B-403C-94C3-ECE54227CBD8}"/>
              </a:ext>
            </a:extLst>
          </p:cNvPr>
          <p:cNvPicPr>
            <a:picLocks noChangeAspect="1"/>
          </p:cNvPicPr>
          <p:nvPr/>
        </p:nvPicPr>
        <p:blipFill>
          <a:blip r:embed="rId5"/>
          <a:stretch>
            <a:fillRect/>
          </a:stretch>
        </p:blipFill>
        <p:spPr>
          <a:xfrm>
            <a:off x="4394478" y="4155727"/>
            <a:ext cx="4371190" cy="2243429"/>
          </a:xfrm>
          <a:prstGeom prst="rect">
            <a:avLst/>
          </a:prstGeom>
          <a:effectLst>
            <a:outerShdw blurRad="50800" dist="38100" dir="2700000" algn="tl" rotWithShape="0">
              <a:prstClr val="black">
                <a:alpha val="40000"/>
              </a:prstClr>
            </a:outerShdw>
          </a:effectLst>
        </p:spPr>
      </p:pic>
      <p:pic>
        <p:nvPicPr>
          <p:cNvPr id="4" name="Picture 3" descr="Screenshot showing NA-KD homepage.">
            <a:extLst>
              <a:ext uri="{FF2B5EF4-FFF2-40B4-BE49-F238E27FC236}">
                <a16:creationId xmlns:a16="http://schemas.microsoft.com/office/drawing/2014/main" id="{6BF4475E-8D12-4190-8205-683FD1942E4E}"/>
              </a:ext>
            </a:extLst>
          </p:cNvPr>
          <p:cNvPicPr>
            <a:picLocks noChangeAspect="1"/>
          </p:cNvPicPr>
          <p:nvPr/>
        </p:nvPicPr>
        <p:blipFill>
          <a:blip r:embed="rId6"/>
          <a:stretch>
            <a:fillRect/>
          </a:stretch>
        </p:blipFill>
        <p:spPr>
          <a:xfrm>
            <a:off x="7679617" y="3891071"/>
            <a:ext cx="4462959" cy="22940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037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25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81A8-9C86-4C13-8E89-C1D1989B914E}"/>
              </a:ext>
            </a:extLst>
          </p:cNvPr>
          <p:cNvSpPr>
            <a:spLocks noGrp="1"/>
          </p:cNvSpPr>
          <p:nvPr>
            <p:ph type="title"/>
          </p:nvPr>
        </p:nvSpPr>
        <p:spPr/>
        <p:txBody>
          <a:bodyPr/>
          <a:lstStyle/>
          <a:p>
            <a:r>
              <a:rPr lang="en-CA" dirty="0">
                <a:solidFill>
                  <a:schemeClr val="bg1"/>
                </a:solidFill>
              </a:rPr>
              <a:t>How Azure can help (3 of 3)</a:t>
            </a:r>
          </a:p>
        </p:txBody>
      </p:sp>
      <p:sp>
        <p:nvSpPr>
          <p:cNvPr id="37" name="Rectangle 36">
            <a:extLst>
              <a:ext uri="{FF2B5EF4-FFF2-40B4-BE49-F238E27FC236}">
                <a16:creationId xmlns:a16="http://schemas.microsoft.com/office/drawing/2014/main" id="{4393647B-AD55-4E0D-BE65-5E4EC49A3378}"/>
              </a:ext>
              <a:ext uri="{C183D7F6-B498-43B3-948B-1728B52AA6E4}">
                <adec:decorative xmlns:adec="http://schemas.microsoft.com/office/drawing/2017/decorative" val="1"/>
              </a:ext>
            </a:extLst>
          </p:cNvPr>
          <p:cNvSpPr/>
          <p:nvPr/>
        </p:nvSpPr>
        <p:spPr bwMode="auto">
          <a:xfrm>
            <a:off x="0" y="3402832"/>
            <a:ext cx="12192000" cy="34551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hlinkClick r:id="rId3" action="ppaction://hlinksldjump"/>
            <a:extLst>
              <a:ext uri="{FF2B5EF4-FFF2-40B4-BE49-F238E27FC236}">
                <a16:creationId xmlns:a16="http://schemas.microsoft.com/office/drawing/2014/main" id="{8E33E262-08E4-438A-B92A-A7449E663D5B}"/>
              </a:ext>
              <a:ext uri="{C183D7F6-B498-43B3-948B-1728B52AA6E4}">
                <adec:decorative xmlns:adec="http://schemas.microsoft.com/office/drawing/2017/decorative" val="1"/>
              </a:ext>
            </a:extLst>
          </p:cNvPr>
          <p:cNvSpPr/>
          <p:nvPr/>
        </p:nvSpPr>
        <p:spPr>
          <a:xfrm>
            <a:off x="1425133"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CB81CEE8-EB96-4ACD-935E-46D6EAC1650D}"/>
              </a:ext>
              <a:ext uri="{C183D7F6-B498-43B3-948B-1728B52AA6E4}">
                <adec:decorative xmlns:adec="http://schemas.microsoft.com/office/drawing/2017/decorative" val="1"/>
              </a:ext>
            </a:extLst>
          </p:cNvPr>
          <p:cNvGrpSpPr/>
          <p:nvPr/>
        </p:nvGrpSpPr>
        <p:grpSpPr>
          <a:xfrm>
            <a:off x="1716819" y="3048000"/>
            <a:ext cx="802082" cy="674442"/>
            <a:chOff x="1693466" y="2516263"/>
            <a:chExt cx="903943" cy="760100"/>
          </a:xfrm>
        </p:grpSpPr>
        <p:sp>
          <p:nvSpPr>
            <p:cNvPr id="40" name="Freeform: Shape 39">
              <a:extLst>
                <a:ext uri="{FF2B5EF4-FFF2-40B4-BE49-F238E27FC236}">
                  <a16:creationId xmlns:a16="http://schemas.microsoft.com/office/drawing/2014/main" id="{A22B56D9-B071-4E86-BB3B-8D2A13BD91D4}"/>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D879F489-4D5E-4B62-8B58-C91E789556FF}"/>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BD18E694-224C-4994-B7BA-085DD75F0090}"/>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64A33BC-BD79-4A0C-AB20-F14D21992E2F}"/>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E67A2FB-537C-447A-B057-240D6AB7295F}"/>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9AA2656D-E8CA-4C53-969D-48F54EC74214}"/>
              </a:ext>
            </a:extLst>
          </p:cNvPr>
          <p:cNvSpPr>
            <a:spLocks noGrp="1"/>
          </p:cNvSpPr>
          <p:nvPr>
            <p:ph sz="quarter" idx="13"/>
          </p:nvPr>
        </p:nvSpPr>
        <p:spPr>
          <a:xfrm>
            <a:off x="591944" y="4300603"/>
            <a:ext cx="3185838" cy="348841"/>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Stand up critical capabilities</a:t>
            </a:r>
          </a:p>
        </p:txBody>
      </p:sp>
      <p:sp>
        <p:nvSpPr>
          <p:cNvPr id="7" name="Content Placeholder 6">
            <a:extLst>
              <a:ext uri="{FF2B5EF4-FFF2-40B4-BE49-F238E27FC236}">
                <a16:creationId xmlns:a16="http://schemas.microsoft.com/office/drawing/2014/main" id="{3BCFD912-79D5-40C9-83EE-AC90059AA16B}"/>
              </a:ext>
            </a:extLst>
          </p:cNvPr>
          <p:cNvSpPr>
            <a:spLocks noGrp="1"/>
          </p:cNvSpPr>
          <p:nvPr>
            <p:ph sz="quarter" idx="14"/>
          </p:nvPr>
        </p:nvSpPr>
        <p:spPr>
          <a:xfrm>
            <a:off x="591427" y="5301809"/>
            <a:ext cx="3686941" cy="1246446"/>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Native Visual Studio integration offers unparalleled developer productivity so you can ship new features faster and maximize value per dev cycle</a:t>
            </a:r>
          </a:p>
        </p:txBody>
      </p:sp>
      <p:cxnSp>
        <p:nvCxnSpPr>
          <p:cNvPr id="45" name="Straight Connector 44">
            <a:extLst>
              <a:ext uri="{FF2B5EF4-FFF2-40B4-BE49-F238E27FC236}">
                <a16:creationId xmlns:a16="http://schemas.microsoft.com/office/drawing/2014/main" id="{97131405-4ED2-4403-B984-BFAE819666C2}"/>
              </a:ext>
              <a:ext uri="{C183D7F6-B498-43B3-948B-1728B52AA6E4}">
                <adec:decorative xmlns:adec="http://schemas.microsoft.com/office/drawing/2017/decorative" val="1"/>
              </a:ext>
            </a:extLst>
          </p:cNvPr>
          <p:cNvCxnSpPr/>
          <p:nvPr/>
        </p:nvCxnSpPr>
        <p:spPr>
          <a:xfrm>
            <a:off x="4294615"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hlinkClick r:id="rId4" action="ppaction://hlinksldjump"/>
            <a:extLst>
              <a:ext uri="{FF2B5EF4-FFF2-40B4-BE49-F238E27FC236}">
                <a16:creationId xmlns:a16="http://schemas.microsoft.com/office/drawing/2014/main" id="{5DAC05C1-059F-4FE7-8818-BD5F3F3115BA}"/>
              </a:ext>
              <a:ext uri="{C183D7F6-B498-43B3-948B-1728B52AA6E4}">
                <adec:decorative xmlns:adec="http://schemas.microsoft.com/office/drawing/2017/decorative" val="1"/>
              </a:ext>
            </a:extLst>
          </p:cNvPr>
          <p:cNvSpPr/>
          <p:nvPr/>
        </p:nvSpPr>
        <p:spPr>
          <a:xfrm>
            <a:off x="5532066"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93C32C8F-3F58-4241-9520-2B9ADCE647DE}"/>
              </a:ext>
              <a:ext uri="{C183D7F6-B498-43B3-948B-1728B52AA6E4}">
                <adec:decorative xmlns:adec="http://schemas.microsoft.com/office/drawing/2017/decorative" val="1"/>
              </a:ext>
            </a:extLst>
          </p:cNvPr>
          <p:cNvGrpSpPr/>
          <p:nvPr/>
        </p:nvGrpSpPr>
        <p:grpSpPr>
          <a:xfrm>
            <a:off x="5823752" y="3048000"/>
            <a:ext cx="882664" cy="775533"/>
            <a:chOff x="5700464" y="3048000"/>
            <a:chExt cx="882664" cy="775533"/>
          </a:xfrm>
        </p:grpSpPr>
        <p:sp>
          <p:nvSpPr>
            <p:cNvPr id="63" name="Freeform: Shape 62">
              <a:extLst>
                <a:ext uri="{FF2B5EF4-FFF2-40B4-BE49-F238E27FC236}">
                  <a16:creationId xmlns:a16="http://schemas.microsoft.com/office/drawing/2014/main" id="{28992D9D-9AA2-4A88-858A-C0C663C87F20}"/>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63">
              <a:extLst>
                <a:ext uri="{FF2B5EF4-FFF2-40B4-BE49-F238E27FC236}">
                  <a16:creationId xmlns:a16="http://schemas.microsoft.com/office/drawing/2014/main" id="{D088020A-9C3D-4D9F-939A-55A9E63EE465}"/>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D824B13-CA22-474B-BCC1-E4B1E49E23A5}"/>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1ABAFB7F-51D0-4054-9DC6-2ED90A0088AC}"/>
              </a:ext>
            </a:extLst>
          </p:cNvPr>
          <p:cNvSpPr>
            <a:spLocks noGrp="1"/>
          </p:cNvSpPr>
          <p:nvPr>
            <p:ph sz="quarter" idx="15"/>
          </p:nvPr>
        </p:nvSpPr>
        <p:spPr>
          <a:xfrm>
            <a:off x="4584922" y="4299650"/>
            <a:ext cx="3357288" cy="1101886"/>
          </a:xfrm>
        </p:spPr>
        <p:txBody>
          <a:bodyPr/>
          <a:lstStyle/>
          <a:p>
            <a:pPr lvl="0" defTabSz="932742">
              <a:lnSpc>
                <a:spcPct val="100000"/>
              </a:lnSpc>
              <a:spcBef>
                <a:spcPts val="0"/>
              </a:spcBef>
              <a:buSzPct val="90000"/>
              <a:defRPr/>
            </a:pPr>
            <a:r>
              <a:rPr lang="en-US" sz="1800" b="1" dirty="0">
                <a:solidFill>
                  <a:srgbClr val="50E6FF"/>
                </a:solidFill>
                <a:latin typeface="Segoe UI Semibold"/>
                <a:cs typeface="Segoe UI" panose="020B0502040204020203" pitchFamily="34" charset="0"/>
              </a:rPr>
              <a:t>Extend applications to interact with any system and</a:t>
            </a:r>
            <a:br>
              <a:rPr lang="en-US" sz="1800" b="1" dirty="0">
                <a:solidFill>
                  <a:srgbClr val="50E6FF"/>
                </a:solidFill>
                <a:latin typeface="Segoe UI Semibold"/>
                <a:cs typeface="Segoe UI" panose="020B0502040204020203" pitchFamily="34" charset="0"/>
              </a:rPr>
            </a:br>
            <a:r>
              <a:rPr lang="en-US" sz="1800" b="1" dirty="0">
                <a:solidFill>
                  <a:srgbClr val="50E6FF"/>
                </a:solidFill>
                <a:latin typeface="Segoe UI Semibold"/>
                <a:cs typeface="Segoe UI" panose="020B0502040204020203" pitchFamily="34" charset="0"/>
              </a:rPr>
              <a:t>evolve quickly</a:t>
            </a:r>
          </a:p>
        </p:txBody>
      </p:sp>
      <p:sp>
        <p:nvSpPr>
          <p:cNvPr id="22" name="Content Placeholder 21">
            <a:extLst>
              <a:ext uri="{FF2B5EF4-FFF2-40B4-BE49-F238E27FC236}">
                <a16:creationId xmlns:a16="http://schemas.microsoft.com/office/drawing/2014/main" id="{9134C4B7-0448-46F8-85B2-F6775EDA50B6}"/>
              </a:ext>
            </a:extLst>
          </p:cNvPr>
          <p:cNvSpPr>
            <a:spLocks noGrp="1"/>
          </p:cNvSpPr>
          <p:nvPr>
            <p:ph sz="quarter" idx="16"/>
          </p:nvPr>
        </p:nvSpPr>
        <p:spPr>
          <a:xfrm>
            <a:off x="4585673" y="5304190"/>
            <a:ext cx="3312922" cy="1104448"/>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Add new modalities and connect your app to the data and systems it needs to serve users</a:t>
            </a:r>
          </a:p>
        </p:txBody>
      </p:sp>
      <p:cxnSp>
        <p:nvCxnSpPr>
          <p:cNvPr id="79" name="Straight Connector 78">
            <a:extLst>
              <a:ext uri="{FF2B5EF4-FFF2-40B4-BE49-F238E27FC236}">
                <a16:creationId xmlns:a16="http://schemas.microsoft.com/office/drawing/2014/main" id="{9FC69D1F-DD93-4B4F-99B0-BB796FCBA513}"/>
              </a:ext>
              <a:ext uri="{C183D7F6-B498-43B3-948B-1728B52AA6E4}">
                <adec:decorative xmlns:adec="http://schemas.microsoft.com/office/drawing/2017/decorative" val="1"/>
              </a:ext>
            </a:extLst>
          </p:cNvPr>
          <p:cNvCxnSpPr/>
          <p:nvPr/>
        </p:nvCxnSpPr>
        <p:spPr>
          <a:xfrm>
            <a:off x="8154973" y="4196591"/>
            <a:ext cx="0" cy="201168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Oval 79">
            <a:hlinkClick r:id="rId5" action="ppaction://hlinksldjump"/>
            <a:extLst>
              <a:ext uri="{FF2B5EF4-FFF2-40B4-BE49-F238E27FC236}">
                <a16:creationId xmlns:a16="http://schemas.microsoft.com/office/drawing/2014/main" id="{F852DD06-B704-4327-B193-B154FBBAC9BA}"/>
              </a:ext>
              <a:ext uri="{C183D7F6-B498-43B3-948B-1728B52AA6E4}">
                <adec:decorative xmlns:adec="http://schemas.microsoft.com/office/drawing/2017/decorative" val="1"/>
              </a:ext>
            </a:extLst>
          </p:cNvPr>
          <p:cNvSpPr/>
          <p:nvPr/>
        </p:nvSpPr>
        <p:spPr>
          <a:xfrm>
            <a:off x="9392424" y="2692494"/>
            <a:ext cx="1385455" cy="1385455"/>
          </a:xfrm>
          <a:prstGeom prst="ellipse">
            <a:avLst/>
          </a:prstGeom>
          <a:solidFill>
            <a:srgbClr val="E6E6E6"/>
          </a:solidFill>
          <a:ln w="3810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81" name="Graphic 65">
            <a:extLst>
              <a:ext uri="{FF2B5EF4-FFF2-40B4-BE49-F238E27FC236}">
                <a16:creationId xmlns:a16="http://schemas.microsoft.com/office/drawing/2014/main" id="{3EEF5B88-BC1A-4B0E-93AB-0D74C8EC0450}"/>
              </a:ext>
              <a:ext uri="{C183D7F6-B498-43B3-948B-1728B52AA6E4}">
                <adec:decorative xmlns:adec="http://schemas.microsoft.com/office/drawing/2017/decorative" val="1"/>
              </a:ext>
            </a:extLst>
          </p:cNvPr>
          <p:cNvGrpSpPr/>
          <p:nvPr/>
        </p:nvGrpSpPr>
        <p:grpSpPr>
          <a:xfrm>
            <a:off x="9562193" y="2862263"/>
            <a:ext cx="1045916" cy="1045916"/>
            <a:chOff x="9426360" y="2849718"/>
            <a:chExt cx="1071006" cy="1071006"/>
          </a:xfrm>
        </p:grpSpPr>
        <p:sp>
          <p:nvSpPr>
            <p:cNvPr id="82" name="Freeform: Shape 81">
              <a:extLst>
                <a:ext uri="{FF2B5EF4-FFF2-40B4-BE49-F238E27FC236}">
                  <a16:creationId xmlns:a16="http://schemas.microsoft.com/office/drawing/2014/main" id="{6F1A65F2-03BA-4CBE-B02A-D75510C3FF14}"/>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A9754E8-7D75-46FE-9350-8FABB0F57BE3}"/>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5ADB53A5-1B91-4391-A0B8-BA6F6F363C1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CCC8F2A-DF19-4F7C-97DD-8475B2D21F3C}"/>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BBB6B010-8C5C-481E-9D6A-73661D6930CF}"/>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5F7F8C9C-F022-441C-8847-C3885A73938D}"/>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CAF909EF-3D54-499C-AF3A-6E70532DD76E}"/>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1B7C0BE2-05D6-4CAA-B9E3-83DBB1DA7B70}"/>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48AADB4-9C2F-4298-BB17-9AFD3092327C}"/>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8C1789E-C220-454B-B91F-76125F5AB67F}"/>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D0A6F58-267D-4C39-A46F-3CB11BCDA117}"/>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3" name="Content Placeholder 22">
            <a:extLst>
              <a:ext uri="{FF2B5EF4-FFF2-40B4-BE49-F238E27FC236}">
                <a16:creationId xmlns:a16="http://schemas.microsoft.com/office/drawing/2014/main" id="{AA341CF6-BBCE-4577-A69C-21A934A99B9E}"/>
              </a:ext>
            </a:extLst>
          </p:cNvPr>
          <p:cNvSpPr>
            <a:spLocks noGrp="1"/>
          </p:cNvSpPr>
          <p:nvPr>
            <p:ph sz="quarter" idx="17"/>
          </p:nvPr>
        </p:nvSpPr>
        <p:spPr>
          <a:xfrm>
            <a:off x="8474467" y="4299650"/>
            <a:ext cx="3357288" cy="348841"/>
          </a:xfrm>
        </p:spPr>
        <p:txBody>
          <a:bodyPr/>
          <a:lstStyle/>
          <a:p>
            <a:pPr lvl="0" defTabSz="914400">
              <a:lnSpc>
                <a:spcPct val="100000"/>
              </a:lnSpc>
              <a:spcBef>
                <a:spcPts val="0"/>
              </a:spcBef>
              <a:defRPr/>
            </a:pPr>
            <a:r>
              <a:rPr lang="en-US" sz="1800" b="1" dirty="0">
                <a:solidFill>
                  <a:srgbClr val="50E6FF"/>
                </a:solidFill>
                <a:latin typeface="Segoe UI Semibold"/>
                <a:cs typeface="Segoe UI" panose="020B0502040204020203" pitchFamily="34" charset="0"/>
              </a:rPr>
              <a:t>Innovate with confidence </a:t>
            </a:r>
          </a:p>
        </p:txBody>
      </p:sp>
      <p:sp>
        <p:nvSpPr>
          <p:cNvPr id="24" name="Content Placeholder 23">
            <a:extLst>
              <a:ext uri="{FF2B5EF4-FFF2-40B4-BE49-F238E27FC236}">
                <a16:creationId xmlns:a16="http://schemas.microsoft.com/office/drawing/2014/main" id="{BED2E628-0C7D-485A-A661-F408DF170B47}"/>
              </a:ext>
            </a:extLst>
          </p:cNvPr>
          <p:cNvSpPr>
            <a:spLocks noGrp="1"/>
          </p:cNvSpPr>
          <p:nvPr>
            <p:ph sz="quarter" idx="18"/>
          </p:nvPr>
        </p:nvSpPr>
        <p:spPr>
          <a:xfrm>
            <a:off x="8474469" y="5294667"/>
            <a:ext cx="3162718" cy="932589"/>
          </a:xfrm>
        </p:spPr>
        <p:txBody>
          <a:bodyPr/>
          <a:lstStyle/>
          <a:p>
            <a:pPr lvl="0" defTabSz="932742">
              <a:lnSpc>
                <a:spcPct val="100000"/>
              </a:lnSpc>
              <a:spcBef>
                <a:spcPts val="0"/>
              </a:spcBef>
              <a:buSzPct val="90000"/>
              <a:defRPr/>
            </a:pPr>
            <a:r>
              <a:rPr lang="en-US" sz="1600" dirty="0">
                <a:solidFill>
                  <a:srgbClr val="FFFFFF">
                    <a:lumMod val="20000"/>
                    <a:lumOff val="80000"/>
                  </a:srgbClr>
                </a:solidFill>
                <a:latin typeface="Segoe UI" panose="020B0502040204020203" pitchFamily="34" charset="0"/>
                <a:cs typeface="Segoe UI" panose="020B0502040204020203" pitchFamily="34" charset="0"/>
              </a:rPr>
              <a:t>Adjust to new realities and pivot to meet new requirements on a trusted cloud platform</a:t>
            </a:r>
          </a:p>
        </p:txBody>
      </p:sp>
    </p:spTree>
    <p:extLst>
      <p:ext uri="{BB962C8B-B14F-4D97-AF65-F5344CB8AC3E}">
        <p14:creationId xmlns:p14="http://schemas.microsoft.com/office/powerpoint/2010/main" val="3728365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C4741B-A503-4E68-B158-DE52D1054A7D}"/>
              </a:ext>
            </a:extLst>
          </p:cNvPr>
          <p:cNvSpPr>
            <a:spLocks noGrp="1"/>
          </p:cNvSpPr>
          <p:nvPr>
            <p:ph type="title"/>
          </p:nvPr>
        </p:nvSpPr>
        <p:spPr>
          <a:xfrm>
            <a:off x="546068" y="1173250"/>
            <a:ext cx="5965886" cy="914000"/>
          </a:xfrm>
        </p:spPr>
        <p:txBody>
          <a:bodyPr/>
          <a:lstStyle/>
          <a:p>
            <a:pPr defTabSz="932462">
              <a:lnSpc>
                <a:spcPct val="95000"/>
              </a:lnSpc>
              <a:spcBef>
                <a:spcPts val="0"/>
              </a:spcBef>
              <a:buClr>
                <a:srgbClr val="24292E"/>
              </a:buClr>
              <a:buSzPts val="3000"/>
              <a:defRPr/>
            </a:pPr>
            <a:r>
              <a:rPr lang="en-US" sz="2800" b="1" spc="-50" dirty="0">
                <a:ln w="3175">
                  <a:noFill/>
                </a:ln>
                <a:solidFill>
                  <a:schemeClr val="accent1"/>
                </a:solidFill>
                <a:latin typeface="Segoe UI Semibold"/>
                <a:ea typeface="+mn-ea"/>
                <a:cs typeface="Segoe UI" pitchFamily="34" charset="0"/>
                <a:sym typeface="Helvetica Neue"/>
              </a:rPr>
              <a:t>The Academy powers the Oscars with App Service and Azure SQL</a:t>
            </a:r>
            <a:endParaRPr lang="en-GB" sz="2800" b="1" spc="-50" dirty="0">
              <a:ln w="3175">
                <a:noFill/>
              </a:ln>
              <a:solidFill>
                <a:schemeClr val="accent1"/>
              </a:solidFill>
              <a:latin typeface="Segoe UI Semibold"/>
              <a:ea typeface="+mn-ea"/>
              <a:cs typeface="Segoe UI" pitchFamily="34" charset="0"/>
            </a:endParaRPr>
          </a:p>
        </p:txBody>
      </p:sp>
      <p:pic>
        <p:nvPicPr>
          <p:cNvPr id="26" name="Picture 25" descr="Academy of Motion Picture Arts and Sciences logo">
            <a:extLst>
              <a:ext uri="{FF2B5EF4-FFF2-40B4-BE49-F238E27FC236}">
                <a16:creationId xmlns:a16="http://schemas.microsoft.com/office/drawing/2014/main" id="{BADA8CA7-532D-43F7-99EE-CA956BFF5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605"/>
          <a:stretch/>
        </p:blipFill>
        <p:spPr bwMode="auto">
          <a:xfrm>
            <a:off x="545259" y="313909"/>
            <a:ext cx="671641" cy="80224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F1B4AEFD-8A65-435A-B913-29B02BC1AFA4}"/>
              </a:ext>
            </a:extLst>
          </p:cNvPr>
          <p:cNvSpPr>
            <a:spLocks noGrp="1"/>
          </p:cNvSpPr>
          <p:nvPr>
            <p:ph sz="quarter" idx="13"/>
          </p:nvPr>
        </p:nvSpPr>
        <p:spPr>
          <a:xfrm>
            <a:off x="546720" y="2149122"/>
            <a:ext cx="6149624" cy="736600"/>
          </a:xfrm>
        </p:spPr>
        <p:txBody>
          <a:bodyPr/>
          <a:lstStyle/>
          <a:p>
            <a:pPr lvl="0" defTabSz="932742">
              <a:lnSpc>
                <a:spcPct val="100000"/>
              </a:lnSpc>
              <a:spcBef>
                <a:spcPts val="1333"/>
              </a:spcBef>
              <a:buSzPts val="1400"/>
              <a:defRPr/>
            </a:pPr>
            <a:r>
              <a:rPr lang="en-US" sz="1600" spc="-50" dirty="0">
                <a:ln w="3175">
                  <a:noFill/>
                </a:ln>
                <a:solidFill>
                  <a:srgbClr val="000000"/>
                </a:solidFill>
              </a:rPr>
              <a:t>Needed to expand its member portal, improve scalability and introduce a new mobile app for Academy members to stream nominated films</a:t>
            </a:r>
          </a:p>
        </p:txBody>
      </p:sp>
      <p:sp>
        <p:nvSpPr>
          <p:cNvPr id="13" name="Content Placeholder 12">
            <a:extLst>
              <a:ext uri="{FF2B5EF4-FFF2-40B4-BE49-F238E27FC236}">
                <a16:creationId xmlns:a16="http://schemas.microsoft.com/office/drawing/2014/main" id="{2A4C61C2-58D4-462A-B656-7C17215EF26C}"/>
              </a:ext>
            </a:extLst>
          </p:cNvPr>
          <p:cNvSpPr>
            <a:spLocks noGrp="1"/>
          </p:cNvSpPr>
          <p:nvPr>
            <p:ph sz="quarter" idx="16"/>
          </p:nvPr>
        </p:nvSpPr>
        <p:spPr>
          <a:xfrm>
            <a:off x="546292" y="2825022"/>
            <a:ext cx="5009969" cy="475176"/>
          </a:xfrm>
        </p:spPr>
        <p:txBody>
          <a:bodyPr/>
          <a:lstStyle/>
          <a:p>
            <a:r>
              <a:rPr lang="en-US" sz="1600" spc="-50" dirty="0">
                <a:ln w="3175">
                  <a:noFill/>
                </a:ln>
                <a:solidFill>
                  <a:srgbClr val="000000"/>
                </a:solidFill>
              </a:rPr>
              <a:t>Migrated existing .NET apps to App Service and Azure SQL</a:t>
            </a:r>
            <a:endParaRPr lang="en-GB" dirty="0"/>
          </a:p>
        </p:txBody>
      </p:sp>
      <p:sp>
        <p:nvSpPr>
          <p:cNvPr id="15" name="Content Placeholder 14">
            <a:extLst>
              <a:ext uri="{FF2B5EF4-FFF2-40B4-BE49-F238E27FC236}">
                <a16:creationId xmlns:a16="http://schemas.microsoft.com/office/drawing/2014/main" id="{EB2C5444-A0AA-4738-B3FA-87A6C831E903}"/>
              </a:ext>
            </a:extLst>
          </p:cNvPr>
          <p:cNvSpPr>
            <a:spLocks noGrp="1"/>
          </p:cNvSpPr>
          <p:nvPr>
            <p:ph sz="quarter" idx="17"/>
          </p:nvPr>
        </p:nvSpPr>
        <p:spPr>
          <a:xfrm>
            <a:off x="545794" y="3212125"/>
            <a:ext cx="6070896" cy="626419"/>
          </a:xfrm>
        </p:spPr>
        <p:txBody>
          <a:bodyPr/>
          <a:lstStyle/>
          <a:p>
            <a:pPr>
              <a:lnSpc>
                <a:spcPct val="100000"/>
              </a:lnSpc>
            </a:pPr>
            <a:r>
              <a:rPr lang="en-US" sz="1600" spc="-50" dirty="0">
                <a:ln w="3175">
                  <a:noFill/>
                </a:ln>
                <a:solidFill>
                  <a:srgbClr val="000000"/>
                </a:solidFill>
              </a:rPr>
              <a:t>Used Visual Studio and Azure DevOps to iterate and ship cross-platform mobile app using Xamarin</a:t>
            </a:r>
            <a:endParaRPr lang="en-GB" dirty="0"/>
          </a:p>
        </p:txBody>
      </p:sp>
      <p:sp>
        <p:nvSpPr>
          <p:cNvPr id="16" name="Content Placeholder 15">
            <a:extLst>
              <a:ext uri="{FF2B5EF4-FFF2-40B4-BE49-F238E27FC236}">
                <a16:creationId xmlns:a16="http://schemas.microsoft.com/office/drawing/2014/main" id="{CF154D05-3F60-4190-ABB4-A4B644FB778E}"/>
              </a:ext>
            </a:extLst>
          </p:cNvPr>
          <p:cNvSpPr>
            <a:spLocks noGrp="1"/>
          </p:cNvSpPr>
          <p:nvPr>
            <p:ph sz="quarter" idx="18"/>
          </p:nvPr>
        </p:nvSpPr>
        <p:spPr>
          <a:xfrm>
            <a:off x="545794" y="3861262"/>
            <a:ext cx="6070896" cy="626419"/>
          </a:xfrm>
        </p:spPr>
        <p:txBody>
          <a:bodyPr/>
          <a:lstStyle/>
          <a:p>
            <a:pPr lvl="0" defTabSz="932742">
              <a:lnSpc>
                <a:spcPct val="100000"/>
              </a:lnSpc>
              <a:spcBef>
                <a:spcPts val="1333"/>
              </a:spcBef>
              <a:buSzPts val="1400"/>
              <a:defRPr/>
            </a:pPr>
            <a:r>
              <a:rPr lang="en-US" sz="1600" spc="-50" dirty="0">
                <a:ln w="3175">
                  <a:noFill/>
                </a:ln>
                <a:solidFill>
                  <a:srgbClr val="000000"/>
                </a:solidFill>
                <a:latin typeface="Segoe UI"/>
                <a:cs typeface="Arial"/>
              </a:rPr>
              <a:t>Academy members streamed over 850 titles across 24 categories ahead of the 92</a:t>
            </a:r>
            <a:r>
              <a:rPr lang="en-US" sz="1600" spc="-50" baseline="30000" dirty="0">
                <a:ln w="3175">
                  <a:noFill/>
                </a:ln>
                <a:solidFill>
                  <a:srgbClr val="000000"/>
                </a:solidFill>
                <a:latin typeface="Segoe UI"/>
                <a:cs typeface="Arial"/>
              </a:rPr>
              <a:t>nd</a:t>
            </a:r>
            <a:r>
              <a:rPr lang="en-US" sz="1600" spc="-50" dirty="0">
                <a:ln w="3175">
                  <a:noFill/>
                </a:ln>
                <a:solidFill>
                  <a:srgbClr val="000000"/>
                </a:solidFill>
                <a:latin typeface="Segoe UI"/>
                <a:cs typeface="Arial"/>
              </a:rPr>
              <a:t> Oscars with zero downtime</a:t>
            </a:r>
            <a:r>
              <a:rPr lang="en-US" sz="1600" dirty="0">
                <a:solidFill>
                  <a:srgbClr val="000000"/>
                </a:solidFill>
                <a:cs typeface="Arial"/>
              </a:rPr>
              <a:t>.</a:t>
            </a:r>
            <a:endParaRPr lang="en-US" sz="1600" dirty="0">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CA18E24E-AE9D-41A7-865B-F146994B68C1}"/>
              </a:ext>
              <a:ext uri="{C183D7F6-B498-43B3-948B-1728B52AA6E4}">
                <adec:decorative xmlns:adec="http://schemas.microsoft.com/office/drawing/2017/decorative" val="1"/>
              </a:ext>
            </a:extLst>
          </p:cNvPr>
          <p:cNvCxnSpPr/>
          <p:nvPr/>
        </p:nvCxnSpPr>
        <p:spPr>
          <a:xfrm>
            <a:off x="491471" y="4617114"/>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 name="Content Placeholder 7">
            <a:extLst>
              <a:ext uri="{FF2B5EF4-FFF2-40B4-BE49-F238E27FC236}">
                <a16:creationId xmlns:a16="http://schemas.microsoft.com/office/drawing/2014/main" id="{06FD4EA0-9AF5-4071-BB0D-187788585921}"/>
              </a:ext>
            </a:extLst>
          </p:cNvPr>
          <p:cNvSpPr>
            <a:spLocks noGrp="1"/>
          </p:cNvSpPr>
          <p:nvPr>
            <p:ph sz="quarter" idx="14"/>
          </p:nvPr>
        </p:nvSpPr>
        <p:spPr>
          <a:xfrm>
            <a:off x="546069" y="4663576"/>
            <a:ext cx="5965886" cy="1263650"/>
          </a:xfrm>
        </p:spPr>
        <p:txBody>
          <a:bodyPr/>
          <a:lstStyle/>
          <a:p>
            <a:pPr lvl="0" defTabSz="914367">
              <a:lnSpc>
                <a:spcPct val="100000"/>
              </a:lnSpc>
              <a:spcBef>
                <a:spcPts val="1333"/>
              </a:spcBef>
              <a:spcAft>
                <a:spcPts val="600"/>
              </a:spcAft>
              <a:buClr>
                <a:srgbClr val="000000"/>
              </a:buClr>
              <a:buSzPts val="1100"/>
              <a:defRPr/>
            </a:pPr>
            <a:r>
              <a:rPr lang="en-US" sz="1800" dirty="0">
                <a:solidFill>
                  <a:srgbClr val="0078D4"/>
                </a:solidFill>
              </a:rPr>
              <a:t>“Nobody understands .NET and SQL Server better than Microsoft, which, through Azure, gave us a robust set of managed services for migrating our legacy applications to the cloud.”</a:t>
            </a:r>
          </a:p>
        </p:txBody>
      </p:sp>
      <p:sp>
        <p:nvSpPr>
          <p:cNvPr id="9" name="Content Placeholder 8">
            <a:extLst>
              <a:ext uri="{FF2B5EF4-FFF2-40B4-BE49-F238E27FC236}">
                <a16:creationId xmlns:a16="http://schemas.microsoft.com/office/drawing/2014/main" id="{70BBE9AA-BB5F-4B4E-953C-70DA08D6EAD2}"/>
              </a:ext>
            </a:extLst>
          </p:cNvPr>
          <p:cNvSpPr>
            <a:spLocks noGrp="1"/>
          </p:cNvSpPr>
          <p:nvPr>
            <p:ph sz="quarter" idx="15"/>
          </p:nvPr>
        </p:nvSpPr>
        <p:spPr>
          <a:xfrm>
            <a:off x="546291" y="6006574"/>
            <a:ext cx="6149625" cy="440437"/>
          </a:xfrm>
        </p:spPr>
        <p:txBody>
          <a:bodyPr/>
          <a:lstStyle/>
          <a:p>
            <a:pPr lvl="0" defTabSz="914367">
              <a:lnSpc>
                <a:spcPct val="100000"/>
              </a:lnSpc>
              <a:spcBef>
                <a:spcPts val="1333"/>
              </a:spcBef>
              <a:spcAft>
                <a:spcPts val="600"/>
              </a:spcAft>
              <a:buClr>
                <a:srgbClr val="000000"/>
              </a:buClr>
              <a:buSzPts val="1100"/>
              <a:defRPr/>
            </a:pPr>
            <a:r>
              <a:rPr lang="en-US" sz="1600" b="1" dirty="0">
                <a:solidFill>
                  <a:srgbClr val="000000"/>
                </a:solidFill>
                <a:cs typeface="Arial"/>
              </a:rPr>
              <a:t>— Bev Kite, CIO Academy of Motion Picture Arts and Sciences</a:t>
            </a:r>
          </a:p>
        </p:txBody>
      </p:sp>
      <p:grpSp>
        <p:nvGrpSpPr>
          <p:cNvPr id="23" name="Group 22" descr="A man holding his Academy of Motion Picture Arts and Sciences award.">
            <a:extLst>
              <a:ext uri="{FF2B5EF4-FFF2-40B4-BE49-F238E27FC236}">
                <a16:creationId xmlns:a16="http://schemas.microsoft.com/office/drawing/2014/main" id="{E84865C7-41C1-4067-A6FC-BE9A4C3BDB7F}"/>
              </a:ext>
              <a:ext uri="{C183D7F6-B498-43B3-948B-1728B52AA6E4}">
                <adec:decorative xmlns:adec="http://schemas.microsoft.com/office/drawing/2017/decorative" val="0"/>
              </a:ext>
            </a:extLst>
          </p:cNvPr>
          <p:cNvGrpSpPr/>
          <p:nvPr/>
        </p:nvGrpSpPr>
        <p:grpSpPr>
          <a:xfrm>
            <a:off x="7024868" y="-8269"/>
            <a:ext cx="5167132" cy="6891414"/>
            <a:chOff x="7024868" y="-8269"/>
            <a:chExt cx="5167132" cy="6891414"/>
          </a:xfrm>
        </p:grpSpPr>
        <p:sp>
          <p:nvSpPr>
            <p:cNvPr id="24" name="Title 2">
              <a:extLst>
                <a:ext uri="{FF2B5EF4-FFF2-40B4-BE49-F238E27FC236}">
                  <a16:creationId xmlns:a16="http://schemas.microsoft.com/office/drawing/2014/main" id="{6F51F6C8-695E-4160-9371-D3557A152DF5}"/>
                </a:ext>
                <a:ext uri="{C183D7F6-B498-43B3-948B-1728B52AA6E4}">
                  <adec:decorative xmlns:adec="http://schemas.microsoft.com/office/drawing/2017/decorative" val="1"/>
                </a:ext>
              </a:extLst>
            </p:cNvPr>
            <p:cNvSpPr txBox="1">
              <a:spLocks/>
            </p:cNvSpPr>
            <p:nvPr userDrawn="1"/>
          </p:nvSpPr>
          <p:spPr bwMode="ltGray">
            <a:xfrm>
              <a:off x="7024868" y="0"/>
              <a:ext cx="5167132" cy="6883145"/>
            </a:xfrm>
            <a:prstGeom prst="rect">
              <a:avLst/>
            </a:prstGeom>
            <a:gradFill flip="none" rotWithShape="1">
              <a:gsLst>
                <a:gs pos="4000">
                  <a:srgbClr val="000000">
                    <a:alpha val="47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pic>
          <p:nvPicPr>
            <p:cNvPr id="25" name="Picture Placeholder 11">
              <a:extLst>
                <a:ext uri="{FF2B5EF4-FFF2-40B4-BE49-F238E27FC236}">
                  <a16:creationId xmlns:a16="http://schemas.microsoft.com/office/drawing/2014/main" id="{8E7E0B9B-EA16-4AEB-9AFF-DBC4D8CD0E3D}"/>
                </a:ext>
                <a:ext uri="{C183D7F6-B498-43B3-948B-1728B52AA6E4}">
                  <adec:decorative xmlns:adec="http://schemas.microsoft.com/office/drawing/2017/decorative" val="1"/>
                </a:ext>
              </a:extLst>
            </p:cNvPr>
            <p:cNvPicPr>
              <a:picLocks noChangeAspect="1"/>
            </p:cNvPicPr>
            <p:nvPr userDrawn="1"/>
          </p:nvPicPr>
          <p:blipFill>
            <a:blip r:embed="rId4">
              <a:extLst>
                <a:ext uri="{BEBA8EAE-BF5A-486C-A8C5-ECC9F3942E4B}">
                  <a14:imgProps xmlns:a14="http://schemas.microsoft.com/office/drawing/2010/main">
                    <a14:imgLayer r:embed="rId5">
                      <a14:imgEffect>
                        <a14:saturation sat="0"/>
                      </a14:imgEffect>
                    </a14:imgLayer>
                  </a14:imgProps>
                </a:ext>
              </a:extLst>
            </a:blip>
            <a:srcRect l="12326" r="12326"/>
            <a:stretch>
              <a:fillRect/>
            </a:stretch>
          </p:blipFill>
          <p:spPr>
            <a:xfrm>
              <a:off x="7024868" y="-8269"/>
              <a:ext cx="5167132" cy="6862635"/>
            </a:xfrm>
            <a:prstGeom prst="rect">
              <a:avLst/>
            </a:prstGeom>
          </p:spPr>
        </p:pic>
      </p:grpSp>
      <p:sp>
        <p:nvSpPr>
          <p:cNvPr id="17" name="Content Placeholder 16">
            <a:extLst>
              <a:ext uri="{FF2B5EF4-FFF2-40B4-BE49-F238E27FC236}">
                <a16:creationId xmlns:a16="http://schemas.microsoft.com/office/drawing/2014/main" id="{13B6D4DA-ECA7-4681-935C-50A2CF17B305}"/>
              </a:ext>
            </a:extLst>
          </p:cNvPr>
          <p:cNvSpPr>
            <a:spLocks noGrp="1"/>
          </p:cNvSpPr>
          <p:nvPr>
            <p:ph sz="quarter" idx="19"/>
          </p:nvPr>
        </p:nvSpPr>
        <p:spPr>
          <a:xfrm>
            <a:off x="1540657" y="592519"/>
            <a:ext cx="1634963" cy="440437"/>
          </a:xfrm>
        </p:spPr>
        <p:txBody>
          <a:bodyPr/>
          <a:lstStyle/>
          <a:p>
            <a:pPr lvl="0" defTabSz="932462">
              <a:lnSpc>
                <a:spcPct val="95000"/>
              </a:lnSpc>
              <a:spcBef>
                <a:spcPts val="0"/>
              </a:spcBef>
              <a:buClr>
                <a:srgbClr val="24292E"/>
              </a:buClr>
              <a:buSzPts val="3000"/>
              <a:defRPr/>
            </a:pPr>
            <a:r>
              <a:rPr lang="en-US" sz="1100" dirty="0">
                <a:solidFill>
                  <a:srgbClr val="000000"/>
                </a:solidFill>
                <a:latin typeface="Segoe UI Semibold"/>
                <a:cs typeface="Arial"/>
                <a:sym typeface="Helvetica Neue"/>
              </a:rPr>
              <a:t>Read the </a:t>
            </a:r>
            <a:r>
              <a:rPr lang="en-US" sz="1100" dirty="0">
                <a:solidFill>
                  <a:srgbClr val="0078D4"/>
                </a:solidFill>
                <a:latin typeface="Segoe UI Semibold"/>
                <a:cs typeface="Arial"/>
                <a:sym typeface="Helvetica Neue"/>
                <a:hlinkClick r:id="rId6">
                  <a:extLst>
                    <a:ext uri="{A12FA001-AC4F-418D-AE19-62706E023703}">
                      <ahyp:hlinkClr xmlns:ahyp="http://schemas.microsoft.com/office/drawing/2018/hyperlinkcolor" val="tx"/>
                    </a:ext>
                  </a:extLst>
                </a:hlinkClick>
              </a:rPr>
              <a:t>full story</a:t>
            </a:r>
            <a:endParaRPr lang="en-US" sz="1100" dirty="0">
              <a:solidFill>
                <a:srgbClr val="0078D4"/>
              </a:solidFill>
              <a:latin typeface="Segoe UI Semibold"/>
              <a:cs typeface="Arial"/>
              <a:sym typeface="Helvetica Neue"/>
            </a:endParaRPr>
          </a:p>
        </p:txBody>
      </p:sp>
    </p:spTree>
    <p:extLst>
      <p:ext uri="{BB962C8B-B14F-4D97-AF65-F5344CB8AC3E}">
        <p14:creationId xmlns:p14="http://schemas.microsoft.com/office/powerpoint/2010/main" val="294755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1.11111E-6 L -0.0543 1.11111E-6 " pathEditMode="relative" rAng="0" ptsTypes="AA">
                                      <p:cBhvr>
                                        <p:cTn id="9" dur="500" spd="-100000" fill="hold"/>
                                        <p:tgtEl>
                                          <p:spTgt spid="4"/>
                                        </p:tgtEl>
                                        <p:attrNameLst>
                                          <p:attrName>ppt_x</p:attrName>
                                          <p:attrName>ppt_y</p:attrName>
                                        </p:attrNameLst>
                                      </p:cBhvr>
                                      <p:rCtr x="-2721"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1.25E-6 1.11111E-6 L -0.0543 1.11111E-6 " pathEditMode="relative" rAng="0" ptsTypes="AA">
                                      <p:cBhvr>
                                        <p:cTn id="14" dur="500" spd="-100000" fill="hold"/>
                                        <p:tgtEl>
                                          <p:spTgt spid="7"/>
                                        </p:tgtEl>
                                        <p:attrNameLst>
                                          <p:attrName>ppt_x</p:attrName>
                                          <p:attrName>ppt_y</p:attrName>
                                        </p:attrNameLst>
                                      </p:cBhvr>
                                      <p:rCtr x="-2721" y="0"/>
                                    </p:animMotion>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0"/>
                                  </p:stCondLst>
                                  <p:childTnLst>
                                    <p:animMotion origin="layout" path="M -1.25E-6 1.11111E-6 L -0.0543 1.11111E-6 " pathEditMode="relative" rAng="0" ptsTypes="AA">
                                      <p:cBhvr>
                                        <p:cTn id="19" dur="500" spd="-100000" fill="hold"/>
                                        <p:tgtEl>
                                          <p:spTgt spid="13"/>
                                        </p:tgtEl>
                                        <p:attrNameLst>
                                          <p:attrName>ppt_x</p:attrName>
                                          <p:attrName>ppt_y</p:attrName>
                                        </p:attrNameLst>
                                      </p:cBhvr>
                                      <p:rCtr x="-2721" y="0"/>
                                    </p:animMotion>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1.25E-6 1.11111E-6 L -0.0543 1.11111E-6 " pathEditMode="relative" rAng="0" ptsTypes="AA">
                                      <p:cBhvr>
                                        <p:cTn id="24" dur="500" spd="-100000" fill="hold"/>
                                        <p:tgtEl>
                                          <p:spTgt spid="15"/>
                                        </p:tgtEl>
                                        <p:attrNameLst>
                                          <p:attrName>ppt_x</p:attrName>
                                          <p:attrName>ppt_y</p:attrName>
                                        </p:attrNameLst>
                                      </p:cBhvr>
                                      <p:rCtr x="-2721" y="0"/>
                                    </p:animMotion>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grpId="1" nodeType="withEffect">
                                  <p:stCondLst>
                                    <p:cond delay="0"/>
                                  </p:stCondLst>
                                  <p:childTnLst>
                                    <p:animMotion origin="layout" path="M -1.25E-6 1.11111E-6 L -0.0543 1.11111E-6 " pathEditMode="relative" rAng="0" ptsTypes="AA">
                                      <p:cBhvr>
                                        <p:cTn id="29" dur="500" spd="-100000" fill="hold"/>
                                        <p:tgtEl>
                                          <p:spTgt spid="16"/>
                                        </p:tgtEl>
                                        <p:attrNameLst>
                                          <p:attrName>ppt_x</p:attrName>
                                          <p:attrName>ppt_y</p:attrName>
                                        </p:attrNameLst>
                                      </p:cBhvr>
                                      <p:rCtr x="-2721" y="0"/>
                                    </p:animMotion>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0"/>
                                  </p:stCondLst>
                                  <p:childTnLst>
                                    <p:animMotion origin="layout" path="M -1.25E-6 1.11111E-6 L -0.0543 1.11111E-6 " pathEditMode="relative" rAng="0" ptsTypes="AA">
                                      <p:cBhvr>
                                        <p:cTn id="34" dur="500" spd="-100000" fill="hold"/>
                                        <p:tgtEl>
                                          <p:spTgt spid="8"/>
                                        </p:tgtEl>
                                        <p:attrNameLst>
                                          <p:attrName>ppt_x</p:attrName>
                                          <p:attrName>ppt_y</p:attrName>
                                        </p:attrNameLst>
                                      </p:cBhvr>
                                      <p:rCtr x="-2721" y="0"/>
                                    </p:animMotion>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nodeType="withEffect">
                                  <p:stCondLst>
                                    <p:cond delay="0"/>
                                  </p:stCondLst>
                                  <p:childTnLst>
                                    <p:animMotion origin="layout" path="M -1.25E-6 1.11111E-6 L -0.0543 1.11111E-6 " pathEditMode="relative" rAng="0" ptsTypes="AA">
                                      <p:cBhvr>
                                        <p:cTn id="39" dur="500" spd="-100000" fill="hold"/>
                                        <p:tgtEl>
                                          <p:spTgt spid="22"/>
                                        </p:tgtEl>
                                        <p:attrNameLst>
                                          <p:attrName>ppt_x</p:attrName>
                                          <p:attrName>ppt_y</p:attrName>
                                        </p:attrNameLst>
                                      </p:cBhvr>
                                      <p:rCtr x="-2721" y="0"/>
                                    </p:animMotion>
                                  </p:childTnLst>
                                </p:cTn>
                              </p:par>
                              <p:par>
                                <p:cTn id="40" presetID="10" presetClass="entr" presetSubtype="0" fill="hold" grpId="0" nodeType="with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childTnLst>
                                </p:cTn>
                              </p:par>
                              <p:par>
                                <p:cTn id="43" presetID="42" presetClass="path" presetSubtype="0" decel="100000" fill="hold" grpId="1" nodeType="withEffect">
                                  <p:stCondLst>
                                    <p:cond delay="0"/>
                                  </p:stCondLst>
                                  <p:childTnLst>
                                    <p:animMotion origin="layout" path="M -1.25E-6 1.11111E-6 L -0.0543 1.11111E-6 " pathEditMode="relative" rAng="0" ptsTypes="AA">
                                      <p:cBhvr>
                                        <p:cTn id="44" dur="500" spd="-100000" fill="hold"/>
                                        <p:tgtEl>
                                          <p:spTgt spid="9">
                                            <p:txEl>
                                              <p:pRg st="0" end="0"/>
                                            </p:txEl>
                                          </p:spTgt>
                                        </p:tgtEl>
                                        <p:attrNameLst>
                                          <p:attrName>ppt_x</p:attrName>
                                          <p:attrName>ppt_y</p:attrName>
                                        </p:attrNameLst>
                                      </p:cBhvr>
                                      <p:rCtr x="-2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3" grpId="0"/>
      <p:bldP spid="13" grpId="1"/>
      <p:bldP spid="15" grpId="0"/>
      <p:bldP spid="15" grpId="1"/>
      <p:bldP spid="16" grpId="0"/>
      <p:bldP spid="16" grpId="1"/>
      <p:bldP spid="8" grpId="0"/>
      <p:bldP spid="8" grpId="1"/>
      <p:bldP spid="9" grpId="0" build="p"/>
      <p:bldP spid="9" grpI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a:xfrm>
            <a:off x="4277783" y="2002633"/>
            <a:ext cx="5237278" cy="2852737"/>
          </a:xfrm>
        </p:spPr>
        <p:txBody>
          <a:bodyPr/>
          <a:lstStyle/>
          <a:p>
            <a:r>
              <a:rPr lang="en-US" dirty="0"/>
              <a:t>Unlock innovation with .NET Core</a:t>
            </a:r>
          </a:p>
        </p:txBody>
      </p:sp>
      <p:pic>
        <p:nvPicPr>
          <p:cNvPr id="3" name="Picture 2">
            <a:extLst>
              <a:ext uri="{FF2B5EF4-FFF2-40B4-BE49-F238E27FC236}">
                <a16:creationId xmlns:a16="http://schemas.microsoft.com/office/drawing/2014/main" id="{24F0760C-621A-4364-8CD3-B2D68D0B89CE}"/>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942057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717E9-4046-415A-85F9-1FED7FB7F99D}"/>
              </a:ext>
            </a:extLst>
          </p:cNvPr>
          <p:cNvSpPr>
            <a:spLocks noGrp="1"/>
          </p:cNvSpPr>
          <p:nvPr>
            <p:ph type="title"/>
          </p:nvPr>
        </p:nvSpPr>
        <p:spPr>
          <a:xfrm>
            <a:off x="505265" y="367215"/>
            <a:ext cx="8328411" cy="943287"/>
          </a:xfrm>
        </p:spPr>
        <p:txBody>
          <a:bodyPr/>
          <a:lstStyle/>
          <a:p>
            <a:pPr lvl="0" defTabSz="914400">
              <a:lnSpc>
                <a:spcPct val="100000"/>
              </a:lnSpc>
              <a:spcBef>
                <a:spcPts val="0"/>
              </a:spcBef>
            </a:pPr>
            <a:r>
              <a:rPr lang="en-US" dirty="0"/>
              <a:t>.NET 5 brings together all our innovation</a:t>
            </a:r>
            <a:endParaRPr lang="en-GB" dirty="0"/>
          </a:p>
        </p:txBody>
      </p:sp>
      <p:sp>
        <p:nvSpPr>
          <p:cNvPr id="29" name="Content Placeholder 28">
            <a:extLst>
              <a:ext uri="{FF2B5EF4-FFF2-40B4-BE49-F238E27FC236}">
                <a16:creationId xmlns:a16="http://schemas.microsoft.com/office/drawing/2014/main" id="{8572500C-FBE1-42BB-9F2B-901C1553C263}"/>
              </a:ext>
            </a:extLst>
          </p:cNvPr>
          <p:cNvSpPr>
            <a:spLocks noGrp="1"/>
          </p:cNvSpPr>
          <p:nvPr>
            <p:ph sz="quarter" idx="24"/>
          </p:nvPr>
        </p:nvSpPr>
        <p:spPr>
          <a:xfrm>
            <a:off x="4241484" y="4516486"/>
            <a:ext cx="1644729" cy="671729"/>
          </a:xfrm>
        </p:spPr>
        <p:txBody>
          <a:bodyPr/>
          <a:lstStyle/>
          <a:p>
            <a:r>
              <a:rPr lang="en-US" sz="3600" b="1" kern="0" dirty="0">
                <a:solidFill>
                  <a:srgbClr val="FFFFFF"/>
                </a:solidFill>
                <a:latin typeface="Segoe UI Semibold" panose="020B0702040204020203" pitchFamily="34" charset="0"/>
                <a:cs typeface="Segoe UI Semibold" panose="020B0702040204020203" pitchFamily="34" charset="0"/>
              </a:rPr>
              <a:t>.NET 5</a:t>
            </a:r>
            <a:endParaRPr lang="en-GB" dirty="0"/>
          </a:p>
        </p:txBody>
      </p:sp>
      <p:sp>
        <p:nvSpPr>
          <p:cNvPr id="35" name="Content Placeholder 34">
            <a:extLst>
              <a:ext uri="{FF2B5EF4-FFF2-40B4-BE49-F238E27FC236}">
                <a16:creationId xmlns:a16="http://schemas.microsoft.com/office/drawing/2014/main" id="{97E6FECF-5E5B-4D2C-9520-F8B9E5C6BBBF}"/>
              </a:ext>
            </a:extLst>
          </p:cNvPr>
          <p:cNvSpPr>
            <a:spLocks noGrp="1"/>
          </p:cNvSpPr>
          <p:nvPr>
            <p:ph sz="quarter" idx="25"/>
          </p:nvPr>
        </p:nvSpPr>
        <p:spPr>
          <a:xfrm>
            <a:off x="3980365" y="5534472"/>
            <a:ext cx="2177517" cy="397381"/>
          </a:xfrm>
        </p:spPr>
        <p:txBody>
          <a:bodyPr/>
          <a:lstStyle/>
          <a:p>
            <a:pPr lvl="0" algn="ctr" defTabSz="913830">
              <a:lnSpc>
                <a:spcPct val="100000"/>
              </a:lnSpc>
              <a:spcBef>
                <a:spcPts val="0"/>
              </a:spcBef>
              <a:buSzTx/>
              <a:defRPr/>
            </a:pPr>
            <a:r>
              <a:rPr lang="en-US" sz="1333" b="1" kern="0" dirty="0">
                <a:solidFill>
                  <a:srgbClr val="FFFFFF"/>
                </a:solidFill>
                <a:latin typeface="Segoe UI Semibold" panose="020B0702040204020203" pitchFamily="34" charset="0"/>
                <a:cs typeface="Segoe UI Semibold" panose="020B0702040204020203" pitchFamily="34" charset="0"/>
              </a:rPr>
              <a:t>INFRASTRUCTURE</a:t>
            </a:r>
            <a:endParaRPr lang="en-US" sz="1733" dirty="0">
              <a:solidFill>
                <a:srgbClr val="FFFFFF"/>
              </a:solidFill>
              <a:latin typeface="Segoe UI Semibold" panose="020B0702040204020203" pitchFamily="34" charset="0"/>
              <a:cs typeface="Segoe UI Semibold" panose="020B0702040204020203" pitchFamily="34" charset="0"/>
            </a:endParaRPr>
          </a:p>
        </p:txBody>
      </p:sp>
      <p:sp>
        <p:nvSpPr>
          <p:cNvPr id="179" name="TextBox 178">
            <a:extLst>
              <a:ext uri="{FF2B5EF4-FFF2-40B4-BE49-F238E27FC236}">
                <a16:creationId xmlns:a16="http://schemas.microsoft.com/office/drawing/2014/main" id="{05C6CD45-1453-4D34-B6B3-4D66A7E0BA45}"/>
              </a:ext>
              <a:ext uri="{C183D7F6-B498-43B3-948B-1728B52AA6E4}">
                <adec:decorative xmlns:adec="http://schemas.microsoft.com/office/drawing/2017/decorative" val="1"/>
              </a:ext>
            </a:extLst>
          </p:cNvPr>
          <p:cNvSpPr txBox="1"/>
          <p:nvPr/>
        </p:nvSpPr>
        <p:spPr>
          <a:xfrm>
            <a:off x="712029" y="5442646"/>
            <a:ext cx="8657824" cy="898895"/>
          </a:xfrm>
          <a:prstGeom prst="rect">
            <a:avLst/>
          </a:prstGeom>
          <a:solidFill>
            <a:schemeClr val="bg2">
              <a:lumMod val="10000"/>
              <a:alpha val="10196"/>
            </a:scheme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067" b="1"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	</a:t>
            </a:r>
          </a:p>
        </p:txBody>
      </p:sp>
      <p:sp>
        <p:nvSpPr>
          <p:cNvPr id="37" name="Content Placeholder 36">
            <a:extLst>
              <a:ext uri="{FF2B5EF4-FFF2-40B4-BE49-F238E27FC236}">
                <a16:creationId xmlns:a16="http://schemas.microsoft.com/office/drawing/2014/main" id="{97DDE832-3F54-410A-ADBE-FAE898143AEA}"/>
              </a:ext>
            </a:extLst>
          </p:cNvPr>
          <p:cNvSpPr>
            <a:spLocks noGrp="1"/>
          </p:cNvSpPr>
          <p:nvPr>
            <p:ph sz="quarter" idx="26"/>
          </p:nvPr>
        </p:nvSpPr>
        <p:spPr>
          <a:xfrm>
            <a:off x="1072493" y="5955137"/>
            <a:ext cx="2336800"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RUNTIME COMPONENTS</a:t>
            </a:r>
          </a:p>
        </p:txBody>
      </p:sp>
      <p:sp>
        <p:nvSpPr>
          <p:cNvPr id="38" name="Content Placeholder 37">
            <a:extLst>
              <a:ext uri="{FF2B5EF4-FFF2-40B4-BE49-F238E27FC236}">
                <a16:creationId xmlns:a16="http://schemas.microsoft.com/office/drawing/2014/main" id="{F6B01CCA-C032-4704-9CA0-FA7E550D3E34}"/>
              </a:ext>
            </a:extLst>
          </p:cNvPr>
          <p:cNvSpPr>
            <a:spLocks noGrp="1"/>
          </p:cNvSpPr>
          <p:nvPr>
            <p:ph sz="quarter" idx="27"/>
          </p:nvPr>
        </p:nvSpPr>
        <p:spPr>
          <a:xfrm>
            <a:off x="4341522" y="5952449"/>
            <a:ext cx="1408093"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COMPILERS</a:t>
            </a:r>
          </a:p>
        </p:txBody>
      </p:sp>
      <p:sp>
        <p:nvSpPr>
          <p:cNvPr id="39" name="Content Placeholder 38">
            <a:extLst>
              <a:ext uri="{FF2B5EF4-FFF2-40B4-BE49-F238E27FC236}">
                <a16:creationId xmlns:a16="http://schemas.microsoft.com/office/drawing/2014/main" id="{426C536F-006F-4140-BE9A-CAC207368FE9}"/>
              </a:ext>
            </a:extLst>
          </p:cNvPr>
          <p:cNvSpPr>
            <a:spLocks noGrp="1"/>
          </p:cNvSpPr>
          <p:nvPr>
            <p:ph sz="quarter" idx="28"/>
          </p:nvPr>
        </p:nvSpPr>
        <p:spPr>
          <a:xfrm>
            <a:off x="7188923" y="5952974"/>
            <a:ext cx="1312866" cy="313868"/>
          </a:xfrm>
        </p:spPr>
        <p:txBody>
          <a:bodyPr/>
          <a:lstStyle/>
          <a:p>
            <a:pPr lvl="0" algn="ctr" defTabSz="896020">
              <a:spcBef>
                <a:spcPts val="0"/>
              </a:spcBef>
              <a:buSzTx/>
              <a:defRPr/>
            </a:pPr>
            <a:r>
              <a:rPr lang="en-US" sz="933" b="1" kern="0" dirty="0">
                <a:solidFill>
                  <a:srgbClr val="000000"/>
                </a:solidFill>
                <a:latin typeface="Segoe UI"/>
                <a:cs typeface="Segoe UI Semilight" panose="020B0402040204020203" pitchFamily="34" charset="0"/>
              </a:rPr>
              <a:t>LANGUAGES</a:t>
            </a:r>
          </a:p>
        </p:txBody>
      </p:sp>
      <p:grpSp>
        <p:nvGrpSpPr>
          <p:cNvPr id="87" name="monitor 1">
            <a:extLst>
              <a:ext uri="{FF2B5EF4-FFF2-40B4-BE49-F238E27FC236}">
                <a16:creationId xmlns:a16="http://schemas.microsoft.com/office/drawing/2014/main" id="{45BFA2BF-0D73-499F-B857-6B7FBC9201D3}"/>
              </a:ext>
              <a:ext uri="{C183D7F6-B498-43B3-948B-1728B52AA6E4}">
                <adec:decorative xmlns:adec="http://schemas.microsoft.com/office/drawing/2017/decorative" val="1"/>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 uri="{C183D7F6-B498-43B3-948B-1728B52AA6E4}">
                  <adec:decorative xmlns:adec="http://schemas.microsoft.com/office/drawing/2017/decorative" val="1"/>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 uri="{C183D7F6-B498-43B3-948B-1728B52AA6E4}">
                  <adec:decorative xmlns:adec="http://schemas.microsoft.com/office/drawing/2017/decorative" val="1"/>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 uri="{C183D7F6-B498-43B3-948B-1728B52AA6E4}">
                  <adec:decorative xmlns:adec="http://schemas.microsoft.com/office/drawing/2017/decorative" val="1"/>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9F333464-C839-4950-85B0-9A15A4694ECD}"/>
              </a:ext>
            </a:extLst>
          </p:cNvPr>
          <p:cNvSpPr>
            <a:spLocks noGrp="1"/>
          </p:cNvSpPr>
          <p:nvPr>
            <p:ph sz="quarter" idx="10"/>
          </p:nvPr>
        </p:nvSpPr>
        <p:spPr>
          <a:xfrm>
            <a:off x="744558" y="2345475"/>
            <a:ext cx="1119022" cy="364715"/>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DESKTOP</a:t>
            </a:r>
          </a:p>
        </p:txBody>
      </p:sp>
      <p:sp>
        <p:nvSpPr>
          <p:cNvPr id="8" name="Content Placeholder 7">
            <a:extLst>
              <a:ext uri="{FF2B5EF4-FFF2-40B4-BE49-F238E27FC236}">
                <a16:creationId xmlns:a16="http://schemas.microsoft.com/office/drawing/2014/main" id="{2DEC3963-6CC2-4A6B-94B0-E474E52C8CA1}"/>
              </a:ext>
            </a:extLst>
          </p:cNvPr>
          <p:cNvSpPr>
            <a:spLocks noGrp="1"/>
          </p:cNvSpPr>
          <p:nvPr>
            <p:ph sz="quarter" idx="11"/>
          </p:nvPr>
        </p:nvSpPr>
        <p:spPr>
          <a:xfrm>
            <a:off x="687276" y="2669198"/>
            <a:ext cx="1248457" cy="774827"/>
          </a:xfrm>
        </p:spPr>
        <p:txBody>
          <a:bodyPr/>
          <a:lstStyle/>
          <a:p>
            <a:pPr lvl="0" algn="ctr" defTabSz="914400">
              <a:spcBef>
                <a:spcPts val="0"/>
              </a:spcBef>
              <a:spcAft>
                <a:spcPts val="600"/>
              </a:spcAft>
              <a:buSzTx/>
              <a:defRPr/>
            </a:pPr>
            <a:r>
              <a:rPr lang="en-US" sz="1050" dirty="0">
                <a:solidFill>
                  <a:srgbClr val="000000"/>
                </a:solidFill>
                <a:latin typeface="Segoe UI"/>
                <a:cs typeface="+mn-cs"/>
              </a:rPr>
              <a:t>WPF</a:t>
            </a:r>
          </a:p>
          <a:p>
            <a:pPr lvl="0" algn="ctr" defTabSz="914400">
              <a:spcBef>
                <a:spcPts val="0"/>
              </a:spcBef>
              <a:spcAft>
                <a:spcPts val="600"/>
              </a:spcAft>
              <a:buSzTx/>
              <a:defRPr/>
            </a:pPr>
            <a:r>
              <a:rPr lang="en-US" sz="1050" dirty="0">
                <a:solidFill>
                  <a:srgbClr val="000000"/>
                </a:solidFill>
                <a:latin typeface="Segoe UI"/>
                <a:cs typeface="+mn-cs"/>
              </a:rPr>
              <a:t>Windows Forms</a:t>
            </a:r>
          </a:p>
          <a:p>
            <a:pPr lvl="0" algn="ctr" defTabSz="914400">
              <a:spcBef>
                <a:spcPts val="0"/>
              </a:spcBef>
              <a:spcAft>
                <a:spcPts val="600"/>
              </a:spcAft>
              <a:buSzTx/>
              <a:defRPr/>
            </a:pPr>
            <a:r>
              <a:rPr lang="en-US" sz="1050" dirty="0">
                <a:solidFill>
                  <a:srgbClr val="000000"/>
                </a:solidFill>
                <a:latin typeface="Segoe UI"/>
                <a:cs typeface="+mn-cs"/>
              </a:rPr>
              <a:t>UWP</a:t>
            </a:r>
          </a:p>
        </p:txBody>
      </p:sp>
      <p:grpSp>
        <p:nvGrpSpPr>
          <p:cNvPr id="92" name="online">
            <a:extLst>
              <a:ext uri="{FF2B5EF4-FFF2-40B4-BE49-F238E27FC236}">
                <a16:creationId xmlns:a16="http://schemas.microsoft.com/office/drawing/2014/main" id="{5E306094-4BA6-4495-87FA-A4BC91E48092}"/>
              </a:ext>
              <a:ext uri="{C183D7F6-B498-43B3-948B-1728B52AA6E4}">
                <adec:decorative xmlns:adec="http://schemas.microsoft.com/office/drawing/2017/decorative" val="1"/>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 uri="{C183D7F6-B498-43B3-948B-1728B52AA6E4}">
                  <adec:decorative xmlns:adec="http://schemas.microsoft.com/office/drawing/2017/decorative" val="1"/>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 uri="{C183D7F6-B498-43B3-948B-1728B52AA6E4}">
                  <adec:decorative xmlns:adec="http://schemas.microsoft.com/office/drawing/2017/decorative" val="1"/>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 uri="{C183D7F6-B498-43B3-948B-1728B52AA6E4}">
                  <adec:decorative xmlns:adec="http://schemas.microsoft.com/office/drawing/2017/decorative" val="1"/>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 uri="{C183D7F6-B498-43B3-948B-1728B52AA6E4}">
                  <adec:decorative xmlns:adec="http://schemas.microsoft.com/office/drawing/2017/decorative" val="1"/>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 uri="{C183D7F6-B498-43B3-948B-1728B52AA6E4}">
                  <adec:decorative xmlns:adec="http://schemas.microsoft.com/office/drawing/2017/decorative" val="1"/>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 uri="{C183D7F6-B498-43B3-948B-1728B52AA6E4}">
                  <adec:decorative xmlns:adec="http://schemas.microsoft.com/office/drawing/2017/decorative" val="1"/>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 uri="{C183D7F6-B498-43B3-948B-1728B52AA6E4}">
                  <adec:decorative xmlns:adec="http://schemas.microsoft.com/office/drawing/2017/decorative" val="1"/>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 uri="{C183D7F6-B498-43B3-948B-1728B52AA6E4}">
                  <adec:decorative xmlns:adec="http://schemas.microsoft.com/office/drawing/2017/decorative" val="1"/>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 uri="{C183D7F6-B498-43B3-948B-1728B52AA6E4}">
                  <adec:decorative xmlns:adec="http://schemas.microsoft.com/office/drawing/2017/decorative" val="1"/>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 uri="{C183D7F6-B498-43B3-948B-1728B52AA6E4}">
                  <adec:decorative xmlns:adec="http://schemas.microsoft.com/office/drawing/2017/decorative" val="1"/>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 uri="{C183D7F6-B498-43B3-948B-1728B52AA6E4}">
                  <adec:decorative xmlns:adec="http://schemas.microsoft.com/office/drawing/2017/decorative" val="1"/>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 uri="{C183D7F6-B498-43B3-948B-1728B52AA6E4}">
                  <adec:decorative xmlns:adec="http://schemas.microsoft.com/office/drawing/2017/decorative" val="1"/>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 uri="{C183D7F6-B498-43B3-948B-1728B52AA6E4}">
                  <adec:decorative xmlns:adec="http://schemas.microsoft.com/office/drawing/2017/decorative" val="1"/>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 uri="{C183D7F6-B498-43B3-948B-1728B52AA6E4}">
                  <adec:decorative xmlns:adec="http://schemas.microsoft.com/office/drawing/2017/decorative" val="1"/>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 uri="{C183D7F6-B498-43B3-948B-1728B52AA6E4}">
                  <adec:decorative xmlns:adec="http://schemas.microsoft.com/office/drawing/2017/decorative" val="1"/>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 uri="{C183D7F6-B498-43B3-948B-1728B52AA6E4}">
                  <adec:decorative xmlns:adec="http://schemas.microsoft.com/office/drawing/2017/decorative" val="1"/>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DBE66B9D-F28C-45B1-80C3-89C89BE1F7DE}"/>
              </a:ext>
            </a:extLst>
          </p:cNvPr>
          <p:cNvSpPr>
            <a:spLocks noGrp="1"/>
          </p:cNvSpPr>
          <p:nvPr>
            <p:ph sz="quarter" idx="12"/>
          </p:nvPr>
        </p:nvSpPr>
        <p:spPr>
          <a:xfrm>
            <a:off x="1913618" y="2347324"/>
            <a:ext cx="1263306" cy="399595"/>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WEB</a:t>
            </a:r>
          </a:p>
        </p:txBody>
      </p:sp>
      <p:sp>
        <p:nvSpPr>
          <p:cNvPr id="17" name="Content Placeholder 16">
            <a:extLst>
              <a:ext uri="{FF2B5EF4-FFF2-40B4-BE49-F238E27FC236}">
                <a16:creationId xmlns:a16="http://schemas.microsoft.com/office/drawing/2014/main" id="{BB8299CF-5A36-4515-A354-C1DD6EF0E77C}"/>
              </a:ext>
            </a:extLst>
          </p:cNvPr>
          <p:cNvSpPr>
            <a:spLocks noGrp="1"/>
          </p:cNvSpPr>
          <p:nvPr>
            <p:ph sz="quarter" idx="13"/>
          </p:nvPr>
        </p:nvSpPr>
        <p:spPr>
          <a:xfrm>
            <a:off x="2008145" y="2677395"/>
            <a:ext cx="1070259" cy="388384"/>
          </a:xfrm>
        </p:spPr>
        <p:txBody>
          <a:bodyPr/>
          <a:lstStyle/>
          <a:p>
            <a:pPr lvl="0" algn="ctr" defTabSz="914400">
              <a:spcBef>
                <a:spcPts val="0"/>
              </a:spcBef>
              <a:spcAft>
                <a:spcPts val="600"/>
              </a:spcAft>
              <a:buSzTx/>
              <a:defRPr/>
            </a:pPr>
            <a:r>
              <a:rPr lang="en-US" sz="1050" dirty="0">
                <a:solidFill>
                  <a:srgbClr val="000000"/>
                </a:solidFill>
                <a:latin typeface="Segoe UI"/>
                <a:cs typeface="+mn-cs"/>
              </a:rPr>
              <a:t>ASP.NET</a:t>
            </a:r>
          </a:p>
        </p:txBody>
      </p:sp>
      <p:grpSp>
        <p:nvGrpSpPr>
          <p:cNvPr id="111" name="broad application support">
            <a:extLst>
              <a:ext uri="{FF2B5EF4-FFF2-40B4-BE49-F238E27FC236}">
                <a16:creationId xmlns:a16="http://schemas.microsoft.com/office/drawing/2014/main" id="{1030843F-5800-448D-BE17-6081DAAC0053}"/>
              </a:ext>
              <a:ext uri="{C183D7F6-B498-43B3-948B-1728B52AA6E4}">
                <adec:decorative xmlns:adec="http://schemas.microsoft.com/office/drawing/2017/decorative" val="1"/>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 uri="{C183D7F6-B498-43B3-948B-1728B52AA6E4}">
                  <adec:decorative xmlns:adec="http://schemas.microsoft.com/office/drawing/2017/decorative" val="1"/>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 uri="{C183D7F6-B498-43B3-948B-1728B52AA6E4}">
                  <adec:decorative xmlns:adec="http://schemas.microsoft.com/office/drawing/2017/decorative" val="1"/>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 uri="{C183D7F6-B498-43B3-948B-1728B52AA6E4}">
                  <adec:decorative xmlns:adec="http://schemas.microsoft.com/office/drawing/2017/decorative" val="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 uri="{C183D7F6-B498-43B3-948B-1728B52AA6E4}">
                  <adec:decorative xmlns:adec="http://schemas.microsoft.com/office/drawing/2017/decorative" val="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 uri="{C183D7F6-B498-43B3-948B-1728B52AA6E4}">
                  <adec:decorative xmlns:adec="http://schemas.microsoft.com/office/drawing/2017/decorative" val="1"/>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18" name="Content Placeholder 17">
            <a:extLst>
              <a:ext uri="{FF2B5EF4-FFF2-40B4-BE49-F238E27FC236}">
                <a16:creationId xmlns:a16="http://schemas.microsoft.com/office/drawing/2014/main" id="{92398E29-A8FF-4506-9EE8-EB108A155D64}"/>
              </a:ext>
            </a:extLst>
          </p:cNvPr>
          <p:cNvSpPr>
            <a:spLocks noGrp="1"/>
          </p:cNvSpPr>
          <p:nvPr>
            <p:ph sz="quarter" idx="14"/>
          </p:nvPr>
        </p:nvSpPr>
        <p:spPr>
          <a:xfrm>
            <a:off x="3317212" y="2348067"/>
            <a:ext cx="945806" cy="388384"/>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CLOUD</a:t>
            </a:r>
          </a:p>
        </p:txBody>
      </p:sp>
      <p:sp>
        <p:nvSpPr>
          <p:cNvPr id="19" name="Content Placeholder 18">
            <a:extLst>
              <a:ext uri="{FF2B5EF4-FFF2-40B4-BE49-F238E27FC236}">
                <a16:creationId xmlns:a16="http://schemas.microsoft.com/office/drawing/2014/main" id="{62589C19-3758-4520-9046-441EFC0B59AA}"/>
              </a:ext>
            </a:extLst>
          </p:cNvPr>
          <p:cNvSpPr>
            <a:spLocks noGrp="1"/>
          </p:cNvSpPr>
          <p:nvPr>
            <p:ph sz="quarter" idx="15"/>
          </p:nvPr>
        </p:nvSpPr>
        <p:spPr>
          <a:xfrm>
            <a:off x="3389266" y="2685397"/>
            <a:ext cx="746810" cy="350243"/>
          </a:xfrm>
        </p:spPr>
        <p:txBody>
          <a:bodyPr/>
          <a:lstStyle/>
          <a:p>
            <a:pPr lvl="0" algn="ctr" defTabSz="914400">
              <a:spcBef>
                <a:spcPts val="0"/>
              </a:spcBef>
              <a:spcAft>
                <a:spcPts val="600"/>
              </a:spcAft>
              <a:buSzTx/>
              <a:defRPr/>
            </a:pPr>
            <a:r>
              <a:rPr lang="en-US" sz="1050" dirty="0">
                <a:solidFill>
                  <a:srgbClr val="000000"/>
                </a:solidFill>
                <a:latin typeface="Segoe UI"/>
                <a:cs typeface="+mn-cs"/>
              </a:rPr>
              <a:t>Azure</a:t>
            </a:r>
          </a:p>
        </p:txBody>
      </p:sp>
      <p:grpSp>
        <p:nvGrpSpPr>
          <p:cNvPr id="123" name="phone">
            <a:extLst>
              <a:ext uri="{FF2B5EF4-FFF2-40B4-BE49-F238E27FC236}">
                <a16:creationId xmlns:a16="http://schemas.microsoft.com/office/drawing/2014/main" id="{CB2BC345-CAE6-4525-847C-EEDEC25BA81D}"/>
              </a:ext>
              <a:ext uri="{C183D7F6-B498-43B3-948B-1728B52AA6E4}">
                <adec:decorative xmlns:adec="http://schemas.microsoft.com/office/drawing/2017/decorative" val="1"/>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 uri="{C183D7F6-B498-43B3-948B-1728B52AA6E4}">
                  <adec:decorative xmlns:adec="http://schemas.microsoft.com/office/drawing/2017/decorative" val="1"/>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 uri="{C183D7F6-B498-43B3-948B-1728B52AA6E4}">
                  <adec:decorative xmlns:adec="http://schemas.microsoft.com/office/drawing/2017/decorative" val="1"/>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 uri="{C183D7F6-B498-43B3-948B-1728B52AA6E4}">
                  <adec:decorative xmlns:adec="http://schemas.microsoft.com/office/drawing/2017/decorative" val="1"/>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 uri="{C183D7F6-B498-43B3-948B-1728B52AA6E4}">
                  <adec:decorative xmlns:adec="http://schemas.microsoft.com/office/drawing/2017/decorative" val="1"/>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C3C07666-0D98-4DBA-9B57-05F9219D2ABB}"/>
              </a:ext>
            </a:extLst>
          </p:cNvPr>
          <p:cNvSpPr>
            <a:spLocks noGrp="1"/>
          </p:cNvSpPr>
          <p:nvPr>
            <p:ph sz="quarter" idx="16"/>
          </p:nvPr>
        </p:nvSpPr>
        <p:spPr>
          <a:xfrm>
            <a:off x="4574277" y="2347993"/>
            <a:ext cx="945806" cy="388384"/>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MOBILE</a:t>
            </a:r>
          </a:p>
        </p:txBody>
      </p:sp>
      <p:sp>
        <p:nvSpPr>
          <p:cNvPr id="22" name="Content Placeholder 21">
            <a:extLst>
              <a:ext uri="{FF2B5EF4-FFF2-40B4-BE49-F238E27FC236}">
                <a16:creationId xmlns:a16="http://schemas.microsoft.com/office/drawing/2014/main" id="{03B3FCAA-D1C9-43B9-BAD7-01DF62F796F7}"/>
              </a:ext>
            </a:extLst>
          </p:cNvPr>
          <p:cNvSpPr>
            <a:spLocks noGrp="1"/>
          </p:cNvSpPr>
          <p:nvPr>
            <p:ph sz="quarter" idx="17"/>
          </p:nvPr>
        </p:nvSpPr>
        <p:spPr>
          <a:xfrm>
            <a:off x="4576823" y="2685893"/>
            <a:ext cx="945806" cy="370577"/>
          </a:xfrm>
        </p:spPr>
        <p:txBody>
          <a:bodyPr/>
          <a:lstStyle/>
          <a:p>
            <a:pPr lvl="0" algn="ctr" defTabSz="914400">
              <a:spcBef>
                <a:spcPts val="0"/>
              </a:spcBef>
              <a:spcAft>
                <a:spcPts val="600"/>
              </a:spcAft>
              <a:buSzTx/>
              <a:defRPr/>
            </a:pPr>
            <a:r>
              <a:rPr lang="en-US" sz="1050" dirty="0">
                <a:solidFill>
                  <a:srgbClr val="000000"/>
                </a:solidFill>
                <a:latin typeface="Segoe UI"/>
                <a:cs typeface="+mn-cs"/>
              </a:rPr>
              <a:t>Xamarin</a:t>
            </a:r>
          </a:p>
        </p:txBody>
      </p:sp>
      <p:grpSp>
        <p:nvGrpSpPr>
          <p:cNvPr id="118" name="gaming">
            <a:extLst>
              <a:ext uri="{FF2B5EF4-FFF2-40B4-BE49-F238E27FC236}">
                <a16:creationId xmlns:a16="http://schemas.microsoft.com/office/drawing/2014/main" id="{9C704B09-25D7-42C7-8F96-64E55EB47F7D}"/>
              </a:ext>
              <a:ext uri="{C183D7F6-B498-43B3-948B-1728B52AA6E4}">
                <adec:decorative xmlns:adec="http://schemas.microsoft.com/office/drawing/2017/decorative" val="1"/>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 uri="{C183D7F6-B498-43B3-948B-1728B52AA6E4}">
                  <adec:decorative xmlns:adec="http://schemas.microsoft.com/office/drawing/2017/decorative" val="1"/>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 uri="{C183D7F6-B498-43B3-948B-1728B52AA6E4}">
                  <adec:decorative xmlns:adec="http://schemas.microsoft.com/office/drawing/2017/decorative" val="1"/>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 uri="{C183D7F6-B498-43B3-948B-1728B52AA6E4}">
                  <adec:decorative xmlns:adec="http://schemas.microsoft.com/office/drawing/2017/decorative" val="1"/>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 uri="{C183D7F6-B498-43B3-948B-1728B52AA6E4}">
                  <adec:decorative xmlns:adec="http://schemas.microsoft.com/office/drawing/2017/decorative" val="1"/>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23" name="Content Placeholder 22">
            <a:extLst>
              <a:ext uri="{FF2B5EF4-FFF2-40B4-BE49-F238E27FC236}">
                <a16:creationId xmlns:a16="http://schemas.microsoft.com/office/drawing/2014/main" id="{909305F7-657C-4BF9-BA57-7803F13A23CA}"/>
              </a:ext>
            </a:extLst>
          </p:cNvPr>
          <p:cNvSpPr>
            <a:spLocks noGrp="1"/>
          </p:cNvSpPr>
          <p:nvPr>
            <p:ph sz="quarter" idx="18"/>
          </p:nvPr>
        </p:nvSpPr>
        <p:spPr>
          <a:xfrm>
            <a:off x="5734231" y="2347169"/>
            <a:ext cx="1114902" cy="364910"/>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GAMING</a:t>
            </a:r>
          </a:p>
        </p:txBody>
      </p:sp>
      <p:sp>
        <p:nvSpPr>
          <p:cNvPr id="24" name="Content Placeholder 23">
            <a:extLst>
              <a:ext uri="{FF2B5EF4-FFF2-40B4-BE49-F238E27FC236}">
                <a16:creationId xmlns:a16="http://schemas.microsoft.com/office/drawing/2014/main" id="{D30E48F8-3986-4FDF-90DA-E82BD0582889}"/>
              </a:ext>
            </a:extLst>
          </p:cNvPr>
          <p:cNvSpPr>
            <a:spLocks noGrp="1"/>
          </p:cNvSpPr>
          <p:nvPr>
            <p:ph sz="quarter" idx="19"/>
          </p:nvPr>
        </p:nvSpPr>
        <p:spPr>
          <a:xfrm>
            <a:off x="5824044" y="2696040"/>
            <a:ext cx="899809" cy="364909"/>
          </a:xfrm>
        </p:spPr>
        <p:txBody>
          <a:bodyPr/>
          <a:lstStyle/>
          <a:p>
            <a:pPr lvl="0" algn="ctr" defTabSz="914400">
              <a:spcBef>
                <a:spcPts val="0"/>
              </a:spcBef>
              <a:spcAft>
                <a:spcPts val="600"/>
              </a:spcAft>
              <a:buSzTx/>
              <a:defRPr/>
            </a:pPr>
            <a:r>
              <a:rPr lang="en-US" sz="1050" dirty="0">
                <a:solidFill>
                  <a:srgbClr val="000000"/>
                </a:solidFill>
                <a:latin typeface="Segoe UI"/>
                <a:cs typeface="+mn-cs"/>
              </a:rPr>
              <a:t>Unity</a:t>
            </a:r>
          </a:p>
        </p:txBody>
      </p:sp>
      <p:grpSp>
        <p:nvGrpSpPr>
          <p:cNvPr id="128" name="IoT 3">
            <a:extLst>
              <a:ext uri="{FF2B5EF4-FFF2-40B4-BE49-F238E27FC236}">
                <a16:creationId xmlns:a16="http://schemas.microsoft.com/office/drawing/2014/main" id="{DE4E27E3-1740-4607-B658-40C99DCC4BFC}"/>
              </a:ext>
              <a:ext uri="{C183D7F6-B498-43B3-948B-1728B52AA6E4}">
                <adec:decorative xmlns:adec="http://schemas.microsoft.com/office/drawing/2017/decorative" val="1"/>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 uri="{C183D7F6-B498-43B3-948B-1728B52AA6E4}">
                  <adec:decorative xmlns:adec="http://schemas.microsoft.com/office/drawing/2017/decorative" val="1"/>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 uri="{C183D7F6-B498-43B3-948B-1728B52AA6E4}">
                  <adec:decorative xmlns:adec="http://schemas.microsoft.com/office/drawing/2017/decorative" val="1"/>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 uri="{C183D7F6-B498-43B3-948B-1728B52AA6E4}">
                  <adec:decorative xmlns:adec="http://schemas.microsoft.com/office/drawing/2017/decorative" val="1"/>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 uri="{C183D7F6-B498-43B3-948B-1728B52AA6E4}">
                  <adec:decorative xmlns:adec="http://schemas.microsoft.com/office/drawing/2017/decorative" val="1"/>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 uri="{C183D7F6-B498-43B3-948B-1728B52AA6E4}">
                  <adec:decorative xmlns:adec="http://schemas.microsoft.com/office/drawing/2017/decorative" val="1"/>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 uri="{C183D7F6-B498-43B3-948B-1728B52AA6E4}">
                  <adec:decorative xmlns:adec="http://schemas.microsoft.com/office/drawing/2017/decorative" val="1"/>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 uri="{C183D7F6-B498-43B3-948B-1728B52AA6E4}">
                  <adec:decorative xmlns:adec="http://schemas.microsoft.com/office/drawing/2017/decorative" val="1"/>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 uri="{C183D7F6-B498-43B3-948B-1728B52AA6E4}">
                  <adec:decorative xmlns:adec="http://schemas.microsoft.com/office/drawing/2017/decorative" val="1"/>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 uri="{C183D7F6-B498-43B3-948B-1728B52AA6E4}">
                  <adec:decorative xmlns:adec="http://schemas.microsoft.com/office/drawing/2017/decorative" val="1"/>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 uri="{C183D7F6-B498-43B3-948B-1728B52AA6E4}">
                  <adec:decorative xmlns:adec="http://schemas.microsoft.com/office/drawing/2017/decorative" val="1"/>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 uri="{C183D7F6-B498-43B3-948B-1728B52AA6E4}">
                  <adec:decorative xmlns:adec="http://schemas.microsoft.com/office/drawing/2017/decorative" val="1"/>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 uri="{C183D7F6-B498-43B3-948B-1728B52AA6E4}">
                  <adec:decorative xmlns:adec="http://schemas.microsoft.com/office/drawing/2017/decorative" val="1"/>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 uri="{C183D7F6-B498-43B3-948B-1728B52AA6E4}">
                  <adec:decorative xmlns:adec="http://schemas.microsoft.com/office/drawing/2017/decorative" val="1"/>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 uri="{C183D7F6-B498-43B3-948B-1728B52AA6E4}">
                  <adec:decorative xmlns:adec="http://schemas.microsoft.com/office/drawing/2017/decorative" val="1"/>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 uri="{C183D7F6-B498-43B3-948B-1728B52AA6E4}">
                  <adec:decorative xmlns:adec="http://schemas.microsoft.com/office/drawing/2017/decorative" val="1"/>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 uri="{C183D7F6-B498-43B3-948B-1728B52AA6E4}">
                  <adec:decorative xmlns:adec="http://schemas.microsoft.com/office/drawing/2017/decorative" val="1"/>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 uri="{C183D7F6-B498-43B3-948B-1728B52AA6E4}">
                  <adec:decorative xmlns:adec="http://schemas.microsoft.com/office/drawing/2017/decorative" val="1"/>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25" name="Content Placeholder 24">
            <a:extLst>
              <a:ext uri="{FF2B5EF4-FFF2-40B4-BE49-F238E27FC236}">
                <a16:creationId xmlns:a16="http://schemas.microsoft.com/office/drawing/2014/main" id="{66E19784-D718-4A77-B945-301C11544334}"/>
              </a:ext>
            </a:extLst>
          </p:cNvPr>
          <p:cNvSpPr>
            <a:spLocks noGrp="1"/>
          </p:cNvSpPr>
          <p:nvPr>
            <p:ph sz="quarter" idx="20"/>
          </p:nvPr>
        </p:nvSpPr>
        <p:spPr>
          <a:xfrm>
            <a:off x="7062951" y="2353852"/>
            <a:ext cx="899809" cy="364909"/>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IoT</a:t>
            </a:r>
          </a:p>
        </p:txBody>
      </p:sp>
      <p:sp>
        <p:nvSpPr>
          <p:cNvPr id="26" name="Content Placeholder 25">
            <a:extLst>
              <a:ext uri="{FF2B5EF4-FFF2-40B4-BE49-F238E27FC236}">
                <a16:creationId xmlns:a16="http://schemas.microsoft.com/office/drawing/2014/main" id="{2BDB4F47-78E5-4104-A124-8F24B86E0BE7}"/>
              </a:ext>
            </a:extLst>
          </p:cNvPr>
          <p:cNvSpPr>
            <a:spLocks noGrp="1"/>
          </p:cNvSpPr>
          <p:nvPr>
            <p:ph sz="quarter" idx="21"/>
          </p:nvPr>
        </p:nvSpPr>
        <p:spPr>
          <a:xfrm>
            <a:off x="7067253" y="2661587"/>
            <a:ext cx="899809" cy="546521"/>
          </a:xfrm>
        </p:spPr>
        <p:txBody>
          <a:bodyPr/>
          <a:lstStyle/>
          <a:p>
            <a:pPr lvl="0" algn="ctr" defTabSz="914400">
              <a:spcBef>
                <a:spcPts val="0"/>
              </a:spcBef>
              <a:spcAft>
                <a:spcPts val="600"/>
              </a:spcAft>
              <a:buSzTx/>
              <a:defRPr/>
            </a:pPr>
            <a:r>
              <a:rPr lang="en-US" sz="1050" dirty="0">
                <a:solidFill>
                  <a:srgbClr val="000000"/>
                </a:solidFill>
                <a:latin typeface="Segoe UI"/>
                <a:cs typeface="+mn-cs"/>
              </a:rPr>
              <a:t>ARM32</a:t>
            </a:r>
          </a:p>
          <a:p>
            <a:pPr lvl="0" algn="ctr" defTabSz="914400">
              <a:spcBef>
                <a:spcPts val="0"/>
              </a:spcBef>
              <a:spcAft>
                <a:spcPts val="600"/>
              </a:spcAft>
              <a:buSzTx/>
              <a:defRPr/>
            </a:pPr>
            <a:r>
              <a:rPr lang="en-US" sz="1050" dirty="0">
                <a:solidFill>
                  <a:srgbClr val="000000"/>
                </a:solidFill>
                <a:latin typeface="Segoe UI"/>
                <a:cs typeface="+mn-cs"/>
              </a:rPr>
              <a:t>ARM64</a:t>
            </a:r>
          </a:p>
        </p:txBody>
      </p:sp>
      <p:pic>
        <p:nvPicPr>
          <p:cNvPr id="117" name="Graphic 116">
            <a:extLst>
              <a:ext uri="{FF2B5EF4-FFF2-40B4-BE49-F238E27FC236}">
                <a16:creationId xmlns:a16="http://schemas.microsoft.com/office/drawing/2014/main" id="{6D95A50C-C1C2-4779-8A6E-36D02380A1E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2416" y="1665417"/>
            <a:ext cx="578454" cy="509954"/>
          </a:xfrm>
          <a:prstGeom prst="rect">
            <a:avLst/>
          </a:prstGeom>
        </p:spPr>
      </p:pic>
      <p:sp>
        <p:nvSpPr>
          <p:cNvPr id="27" name="Content Placeholder 26">
            <a:extLst>
              <a:ext uri="{FF2B5EF4-FFF2-40B4-BE49-F238E27FC236}">
                <a16:creationId xmlns:a16="http://schemas.microsoft.com/office/drawing/2014/main" id="{B9670D44-09BC-4EB8-B2FB-10AD6F8A92CE}"/>
              </a:ext>
            </a:extLst>
          </p:cNvPr>
          <p:cNvSpPr>
            <a:spLocks noGrp="1"/>
          </p:cNvSpPr>
          <p:nvPr>
            <p:ph sz="quarter" idx="22"/>
          </p:nvPr>
        </p:nvSpPr>
        <p:spPr>
          <a:xfrm>
            <a:off x="8491530" y="2345789"/>
            <a:ext cx="574470" cy="320622"/>
          </a:xfrm>
        </p:spPr>
        <p:txBody>
          <a:bodyPr/>
          <a:lstStyle/>
          <a:p>
            <a:pPr lvl="0" algn="ctr" defTabSz="914400">
              <a:spcBef>
                <a:spcPts val="0"/>
              </a:spcBef>
              <a:spcAft>
                <a:spcPts val="600"/>
              </a:spcAft>
              <a:buSzTx/>
              <a:defRPr/>
            </a:pPr>
            <a:r>
              <a:rPr lang="en-US" sz="1300" dirty="0">
                <a:solidFill>
                  <a:srgbClr val="000000"/>
                </a:solidFill>
                <a:latin typeface="Segoe UI Semibold" panose="020B0702040204020203" pitchFamily="34" charset="0"/>
                <a:cs typeface="+mn-cs"/>
              </a:rPr>
              <a:t>AI</a:t>
            </a:r>
          </a:p>
        </p:txBody>
      </p:sp>
      <p:sp>
        <p:nvSpPr>
          <p:cNvPr id="28" name="Content Placeholder 27">
            <a:extLst>
              <a:ext uri="{FF2B5EF4-FFF2-40B4-BE49-F238E27FC236}">
                <a16:creationId xmlns:a16="http://schemas.microsoft.com/office/drawing/2014/main" id="{B021A071-CC9B-4A7F-AC4F-7A8947EFB55C}"/>
              </a:ext>
            </a:extLst>
          </p:cNvPr>
          <p:cNvSpPr>
            <a:spLocks noGrp="1"/>
          </p:cNvSpPr>
          <p:nvPr>
            <p:ph sz="quarter" idx="23"/>
          </p:nvPr>
        </p:nvSpPr>
        <p:spPr>
          <a:xfrm>
            <a:off x="8175756" y="2668189"/>
            <a:ext cx="1222062" cy="671729"/>
          </a:xfrm>
        </p:spPr>
        <p:txBody>
          <a:bodyPr/>
          <a:lstStyle/>
          <a:p>
            <a:pPr lvl="0" algn="ctr" defTabSz="914400">
              <a:spcBef>
                <a:spcPts val="0"/>
              </a:spcBef>
              <a:spcAft>
                <a:spcPts val="600"/>
              </a:spcAft>
              <a:buSzTx/>
              <a:defRPr/>
            </a:pPr>
            <a:r>
              <a:rPr lang="en-US" sz="1050" dirty="0">
                <a:solidFill>
                  <a:srgbClr val="000000"/>
                </a:solidFill>
                <a:latin typeface="Segoe UI"/>
                <a:cs typeface="+mn-cs"/>
              </a:rPr>
              <a:t>ML.NET</a:t>
            </a:r>
          </a:p>
          <a:p>
            <a:pPr lvl="0" algn="ctr" defTabSz="914400">
              <a:spcBef>
                <a:spcPts val="0"/>
              </a:spcBef>
              <a:spcAft>
                <a:spcPts val="600"/>
              </a:spcAft>
              <a:buSzTx/>
              <a:defRPr/>
            </a:pPr>
            <a:r>
              <a:rPr lang="en-US" sz="1050" dirty="0">
                <a:solidFill>
                  <a:srgbClr val="000000"/>
                </a:solidFill>
                <a:latin typeface="Segoe UI"/>
                <a:cs typeface="+mn-cs"/>
              </a:rPr>
              <a:t>.NET for Apache Spark</a:t>
            </a:r>
          </a:p>
        </p:txBody>
      </p:sp>
      <p:grpSp>
        <p:nvGrpSpPr>
          <p:cNvPr id="11" name="Group 10">
            <a:extLst>
              <a:ext uri="{FF2B5EF4-FFF2-40B4-BE49-F238E27FC236}">
                <a16:creationId xmlns:a16="http://schemas.microsoft.com/office/drawing/2014/main" id="{F5EA2B1A-457A-4554-BA05-AE7E471B07BA}"/>
              </a:ext>
              <a:ext uri="{C183D7F6-B498-43B3-948B-1728B52AA6E4}">
                <adec:decorative xmlns:adec="http://schemas.microsoft.com/office/drawing/2017/decorative" val="1"/>
              </a:ext>
            </a:extLst>
          </p:cNvPr>
          <p:cNvGrpSpPr/>
          <p:nvPr/>
        </p:nvGrpSpPr>
        <p:grpSpPr>
          <a:xfrm>
            <a:off x="1233239" y="3442565"/>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grpSp>
        <p:nvGrpSpPr>
          <p:cNvPr id="7" name="Group 6">
            <a:extLst>
              <a:ext uri="{FF2B5EF4-FFF2-40B4-BE49-F238E27FC236}">
                <a16:creationId xmlns:a16="http://schemas.microsoft.com/office/drawing/2014/main" id="{68AC0656-019F-4EEE-B521-2DFCBB4355D5}"/>
              </a:ext>
              <a:ext uri="{C183D7F6-B498-43B3-948B-1728B52AA6E4}">
                <adec:decorative xmlns:adec="http://schemas.microsoft.com/office/drawing/2017/decorative" val="1"/>
              </a:ext>
            </a:extLst>
          </p:cNvPr>
          <p:cNvGrpSpPr/>
          <p:nvPr/>
        </p:nvGrpSpPr>
        <p:grpSpPr>
          <a:xfrm>
            <a:off x="1223859" y="34352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2" name="Group 1">
            <a:extLst>
              <a:ext uri="{FF2B5EF4-FFF2-40B4-BE49-F238E27FC236}">
                <a16:creationId xmlns:a16="http://schemas.microsoft.com/office/drawing/2014/main" id="{5DCC257F-E681-45F5-8DE1-946ACA7DB75A}"/>
              </a:ext>
              <a:ext uri="{C183D7F6-B498-43B3-948B-1728B52AA6E4}">
                <adec:decorative xmlns:adec="http://schemas.microsoft.com/office/drawing/2017/decorative" val="1"/>
              </a:ext>
            </a:extLst>
          </p:cNvPr>
          <p:cNvGrpSpPr/>
          <p:nvPr/>
        </p:nvGrpSpPr>
        <p:grpSpPr>
          <a:xfrm>
            <a:off x="9393116" y="1451039"/>
            <a:ext cx="2417836" cy="5009252"/>
            <a:chOff x="9393116" y="1451039"/>
            <a:chExt cx="2417836" cy="5009252"/>
          </a:xfrm>
        </p:grpSpPr>
        <p:sp>
          <p:nvSpPr>
            <p:cNvPr id="370" name="TextBox 369">
              <a:extLst>
                <a:ext uri="{FF2B5EF4-FFF2-40B4-BE49-F238E27FC236}">
                  <a16:creationId xmlns:a16="http://schemas.microsoft.com/office/drawing/2014/main" id="{28165C74-3166-4A3E-98A2-28898E3C18D8}"/>
                </a:ext>
                <a:ext uri="{C183D7F6-B498-43B3-948B-1728B52AA6E4}">
                  <adec:decorative xmlns:adec="http://schemas.microsoft.com/office/drawing/2017/decorative" val="1"/>
                </a:ext>
              </a:extLst>
            </p:cNvPr>
            <p:cNvSpPr txBox="1"/>
            <p:nvPr/>
          </p:nvSpPr>
          <p:spPr>
            <a:xfrm>
              <a:off x="9393116"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400"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sp>
          <p:nvSpPr>
            <p:cNvPr id="371" name="Rectangle 370">
              <a:extLst>
                <a:ext uri="{FF2B5EF4-FFF2-40B4-BE49-F238E27FC236}">
                  <a16:creationId xmlns:a16="http://schemas.microsoft.com/office/drawing/2014/main" id="{628E7346-5D63-48E9-96A9-84961AE4BCF6}"/>
                </a:ext>
                <a:ext uri="{C183D7F6-B498-43B3-948B-1728B52AA6E4}">
                  <adec:decorative xmlns:adec="http://schemas.microsoft.com/office/drawing/2017/decorative" val="1"/>
                </a:ext>
              </a:extLst>
            </p:cNvPr>
            <p:cNvSpPr/>
            <p:nvPr/>
          </p:nvSpPr>
          <p:spPr bwMode="auto">
            <a:xfrm>
              <a:off x="9453303"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effectLst/>
                  <a:uLnTx/>
                  <a:uFillTx/>
                  <a:latin typeface="Segoe UI Light"/>
                  <a:ea typeface="+mn-ea"/>
                  <a:cs typeface="+mn-cs"/>
                </a:rPr>
                <a:t> </a:t>
              </a:r>
            </a:p>
          </p:txBody>
        </p:sp>
      </p:grpSp>
      <p:sp>
        <p:nvSpPr>
          <p:cNvPr id="40" name="Content Placeholder 39">
            <a:extLst>
              <a:ext uri="{FF2B5EF4-FFF2-40B4-BE49-F238E27FC236}">
                <a16:creationId xmlns:a16="http://schemas.microsoft.com/office/drawing/2014/main" id="{3BC7B2E1-5842-4D25-B0F2-5DECEA83018F}"/>
              </a:ext>
            </a:extLst>
          </p:cNvPr>
          <p:cNvSpPr>
            <a:spLocks noGrp="1"/>
          </p:cNvSpPr>
          <p:nvPr>
            <p:ph sz="quarter" idx="29"/>
          </p:nvPr>
        </p:nvSpPr>
        <p:spPr>
          <a:xfrm>
            <a:off x="9412386" y="1565085"/>
            <a:ext cx="2336800" cy="378565"/>
          </a:xfrm>
        </p:spPr>
        <p:txBody>
          <a:bodyPr/>
          <a:lstStyle/>
          <a:p>
            <a:pPr lvl="0" algn="ctr" defTabSz="914025">
              <a:spcBef>
                <a:spcPts val="0"/>
              </a:spcBef>
              <a:buSzTx/>
              <a:defRPr/>
            </a:pPr>
            <a:r>
              <a:rPr lang="en-US" sz="1400" b="1" kern="0" dirty="0">
                <a:solidFill>
                  <a:srgbClr val="000000"/>
                </a:solidFill>
                <a:latin typeface="Segoe UI"/>
                <a:cs typeface="Segoe UI Semilight" panose="020B0402040204020203" pitchFamily="34" charset="0"/>
              </a:rPr>
              <a:t>TOOLS</a:t>
            </a:r>
          </a:p>
        </p:txBody>
      </p:sp>
      <p:sp>
        <p:nvSpPr>
          <p:cNvPr id="41" name="Content Placeholder 40">
            <a:extLst>
              <a:ext uri="{FF2B5EF4-FFF2-40B4-BE49-F238E27FC236}">
                <a16:creationId xmlns:a16="http://schemas.microsoft.com/office/drawing/2014/main" id="{7295CBBF-46CF-4A22-B2A8-8CAD7D659F47}"/>
              </a:ext>
            </a:extLst>
          </p:cNvPr>
          <p:cNvSpPr>
            <a:spLocks noGrp="1"/>
          </p:cNvSpPr>
          <p:nvPr>
            <p:ph sz="quarter" idx="30"/>
          </p:nvPr>
        </p:nvSpPr>
        <p:spPr>
          <a:xfrm>
            <a:off x="9464342" y="2800460"/>
            <a:ext cx="2336800" cy="337015"/>
          </a:xfrm>
        </p:spPr>
        <p:txBody>
          <a:bodyPr/>
          <a:lstStyle/>
          <a:p>
            <a:pPr lvl="0" algn="ctr" defTabSz="861065">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a:t>
            </a:r>
          </a:p>
        </p:txBody>
      </p:sp>
      <p:pic>
        <p:nvPicPr>
          <p:cNvPr id="146" name="Graphic 145" descr="Visual Studio logo">
            <a:extLst>
              <a:ext uri="{FF2B5EF4-FFF2-40B4-BE49-F238E27FC236}">
                <a16:creationId xmlns:a16="http://schemas.microsoft.com/office/drawing/2014/main" id="{5C6FA744-B583-4374-B26D-FEADE38C88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36354" y="2159189"/>
            <a:ext cx="588010" cy="588010"/>
          </a:xfrm>
          <a:prstGeom prst="rect">
            <a:avLst/>
          </a:prstGeom>
        </p:spPr>
      </p:pic>
      <p:sp>
        <p:nvSpPr>
          <p:cNvPr id="42" name="Content Placeholder 41">
            <a:extLst>
              <a:ext uri="{FF2B5EF4-FFF2-40B4-BE49-F238E27FC236}">
                <a16:creationId xmlns:a16="http://schemas.microsoft.com/office/drawing/2014/main" id="{7D58D602-9554-49A4-9BA3-DB3202ED7922}"/>
              </a:ext>
            </a:extLst>
          </p:cNvPr>
          <p:cNvSpPr>
            <a:spLocks noGrp="1"/>
          </p:cNvSpPr>
          <p:nvPr>
            <p:ph sz="quarter" idx="31"/>
          </p:nvPr>
        </p:nvSpPr>
        <p:spPr>
          <a:xfrm>
            <a:off x="9395756" y="3890111"/>
            <a:ext cx="2336800" cy="337015"/>
          </a:xfrm>
        </p:spPr>
        <p:txBody>
          <a:bodyPr/>
          <a:lstStyle/>
          <a:p>
            <a:pPr marL="14006" lvl="0" algn="ctr" defTabSz="861065">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 FOR MAC</a:t>
            </a:r>
          </a:p>
        </p:txBody>
      </p:sp>
      <p:pic>
        <p:nvPicPr>
          <p:cNvPr id="12" name="Graphic 11" descr="Visual Studio for MAC logo">
            <a:extLst>
              <a:ext uri="{FF2B5EF4-FFF2-40B4-BE49-F238E27FC236}">
                <a16:creationId xmlns:a16="http://schemas.microsoft.com/office/drawing/2014/main" id="{16A0C581-5D9C-466E-B578-A5583E6125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36354" y="3180482"/>
            <a:ext cx="663793" cy="662929"/>
          </a:xfrm>
          <a:prstGeom prst="rect">
            <a:avLst/>
          </a:prstGeom>
        </p:spPr>
      </p:pic>
      <p:sp>
        <p:nvSpPr>
          <p:cNvPr id="43" name="Content Placeholder 42">
            <a:extLst>
              <a:ext uri="{FF2B5EF4-FFF2-40B4-BE49-F238E27FC236}">
                <a16:creationId xmlns:a16="http://schemas.microsoft.com/office/drawing/2014/main" id="{60930CB2-BAAB-47C1-B8CA-2D70AD373A98}"/>
              </a:ext>
            </a:extLst>
          </p:cNvPr>
          <p:cNvSpPr>
            <a:spLocks noGrp="1"/>
          </p:cNvSpPr>
          <p:nvPr>
            <p:ph sz="quarter" idx="32"/>
          </p:nvPr>
        </p:nvSpPr>
        <p:spPr>
          <a:xfrm>
            <a:off x="9468904" y="4913741"/>
            <a:ext cx="2336800" cy="337015"/>
          </a:xfrm>
        </p:spPr>
        <p:txBody>
          <a:bodyPr/>
          <a:lstStyle/>
          <a:p>
            <a:pPr lvl="0" algn="ctr" defTabSz="896020">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VISUAL STUDIO CODE</a:t>
            </a:r>
          </a:p>
        </p:txBody>
      </p:sp>
      <p:pic>
        <p:nvPicPr>
          <p:cNvPr id="15" name="Picture 14" descr="Visual Studio Code logo">
            <a:extLst>
              <a:ext uri="{FF2B5EF4-FFF2-40B4-BE49-F238E27FC236}">
                <a16:creationId xmlns:a16="http://schemas.microsoft.com/office/drawing/2014/main" id="{AEB2DA1A-E3C0-4F11-8D03-6CB45182D02C}"/>
              </a:ext>
            </a:extLst>
          </p:cNvPr>
          <p:cNvPicPr>
            <a:picLocks noChangeAspect="1"/>
          </p:cNvPicPr>
          <p:nvPr/>
        </p:nvPicPr>
        <p:blipFill>
          <a:blip r:embed="rId9"/>
          <a:stretch>
            <a:fillRect/>
          </a:stretch>
        </p:blipFill>
        <p:spPr>
          <a:xfrm>
            <a:off x="10244871" y="4281175"/>
            <a:ext cx="594450" cy="594450"/>
          </a:xfrm>
          <a:prstGeom prst="rect">
            <a:avLst/>
          </a:prstGeom>
        </p:spPr>
      </p:pic>
      <p:sp>
        <p:nvSpPr>
          <p:cNvPr id="47" name="Content Placeholder 46">
            <a:extLst>
              <a:ext uri="{FF2B5EF4-FFF2-40B4-BE49-F238E27FC236}">
                <a16:creationId xmlns:a16="http://schemas.microsoft.com/office/drawing/2014/main" id="{188E468F-01C4-4A84-8DDA-139B605E251D}"/>
              </a:ext>
            </a:extLst>
          </p:cNvPr>
          <p:cNvSpPr>
            <a:spLocks noGrp="1"/>
          </p:cNvSpPr>
          <p:nvPr>
            <p:ph sz="quarter" idx="33"/>
          </p:nvPr>
        </p:nvSpPr>
        <p:spPr>
          <a:xfrm>
            <a:off x="10026257" y="5847567"/>
            <a:ext cx="1211740" cy="337015"/>
          </a:xfrm>
        </p:spPr>
        <p:txBody>
          <a:bodyPr/>
          <a:lstStyle/>
          <a:p>
            <a:pPr lvl="0" algn="ctr" defTabSz="896020">
              <a:spcBef>
                <a:spcPts val="0"/>
              </a:spcBef>
              <a:buSzTx/>
              <a:defRPr/>
            </a:pPr>
            <a:r>
              <a:rPr lang="en-US" sz="1100" b="1" kern="0" dirty="0">
                <a:solidFill>
                  <a:srgbClr val="000000"/>
                </a:solidFill>
                <a:latin typeface="Segoe UI Semibold" panose="020B0702040204020203" pitchFamily="34" charset="0"/>
                <a:cs typeface="Segoe UI Semibold" panose="020B0702040204020203" pitchFamily="34" charset="0"/>
              </a:rPr>
              <a:t>CLI</a:t>
            </a:r>
          </a:p>
        </p:txBody>
      </p:sp>
      <p:pic>
        <p:nvPicPr>
          <p:cNvPr id="46" name="Picture 45" descr="CLI logo">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72154" y="5323767"/>
            <a:ext cx="519947" cy="505742"/>
          </a:xfrm>
          <a:prstGeom prst="rect">
            <a:avLst/>
          </a:prstGeom>
          <a:ln>
            <a:noFill/>
          </a:ln>
        </p:spPr>
      </p:pic>
    </p:spTree>
    <p:extLst>
      <p:ext uri="{BB962C8B-B14F-4D97-AF65-F5344CB8AC3E}">
        <p14:creationId xmlns:p14="http://schemas.microsoft.com/office/powerpoint/2010/main" val="4054861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87"/>
                                        </p:tgtEl>
                                        <p:attrNameLst>
                                          <p:attrName>ppt_x</p:attrName>
                                          <p:attrName>ppt_y</p:attrName>
                                        </p:attrNameLst>
                                      </p:cBhvr>
                                      <p:rCtr x="0" y="-9051"/>
                                    </p:animMotion>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childTnLst>
                                </p:cTn>
                              </p:par>
                              <p:par>
                                <p:cTn id="13" presetID="64" presetClass="path" presetSubtype="0" accel="50000" decel="50000" fill="hold" grpId="1" nodeType="withEffect">
                                  <p:stCondLst>
                                    <p:cond delay="0"/>
                                  </p:stCondLst>
                                  <p:childTnLst>
                                    <p:animMotion origin="layout" path="M -2.08333E-6 0.18194 L -2.08333E-6 -1.48148E-6 " pathEditMode="relative" rAng="0" ptsTypes="AA">
                                      <p:cBhvr>
                                        <p:cTn id="14" dur="2000" fill="hold"/>
                                        <p:tgtEl>
                                          <p:spTgt spid="4">
                                            <p:txEl>
                                              <p:pRg st="0" end="0"/>
                                            </p:txEl>
                                          </p:spTgt>
                                        </p:tgtEl>
                                        <p:attrNameLst>
                                          <p:attrName>ppt_x</p:attrName>
                                          <p:attrName>ppt_y</p:attrName>
                                        </p:attrNameLst>
                                      </p:cBhvr>
                                      <p:rCtr x="0" y="-9051"/>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64" presetClass="path" presetSubtype="0" accel="50000" decel="50000" fill="hold" grpId="1" nodeType="withEffect">
                                  <p:stCondLst>
                                    <p:cond delay="0"/>
                                  </p:stCondLst>
                                  <p:childTnLst>
                                    <p:animMotion origin="layout" path="M -2.08333E-6 0.18194 L -2.08333E-6 -1.48148E-6 " pathEditMode="relative" rAng="0" ptsTypes="AA">
                                      <p:cBhvr>
                                        <p:cTn id="19" dur="2000" fill="hold"/>
                                        <p:tgtEl>
                                          <p:spTgt spid="8"/>
                                        </p:tgtEl>
                                        <p:attrNameLst>
                                          <p:attrName>ppt_x</p:attrName>
                                          <p:attrName>ppt_y</p:attrName>
                                        </p:attrNameLst>
                                      </p:cBhvr>
                                      <p:rCtr x="0" y="-9051"/>
                                    </p:animMotion>
                                  </p:childTnLst>
                                </p:cTn>
                              </p:par>
                              <p:par>
                                <p:cTn id="20" presetID="10" presetClass="entr" presetSubtype="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2000"/>
                                        <p:tgtEl>
                                          <p:spTgt spid="92"/>
                                        </p:tgtEl>
                                      </p:cBhvr>
                                    </p:animEffect>
                                  </p:childTnLst>
                                </p:cTn>
                              </p:par>
                              <p:par>
                                <p:cTn id="23" presetID="64" presetClass="path" presetSubtype="0" accel="50000" decel="50000" fill="hold" nodeType="withEffect">
                                  <p:stCondLst>
                                    <p:cond delay="0"/>
                                  </p:stCondLst>
                                  <p:childTnLst>
                                    <p:animMotion origin="layout" path="M -2.08333E-6 0.18194 L -2.08333E-6 -1.48148E-6 " pathEditMode="relative" rAng="0" ptsTypes="AA">
                                      <p:cBhvr>
                                        <p:cTn id="24" dur="2000" fill="hold"/>
                                        <p:tgtEl>
                                          <p:spTgt spid="92"/>
                                        </p:tgtEl>
                                        <p:attrNameLst>
                                          <p:attrName>ppt_x</p:attrName>
                                          <p:attrName>ppt_y</p:attrName>
                                        </p:attrNameLst>
                                      </p:cBhvr>
                                      <p:rCtr x="0" y="-9051"/>
                                    </p:animMotion>
                                  </p:childTnLst>
                                </p:cTn>
                              </p:par>
                              <p:par>
                                <p:cTn id="25" presetID="10" presetClass="entr" presetSubtype="0"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2000"/>
                                        <p:tgtEl>
                                          <p:spTgt spid="13">
                                            <p:txEl>
                                              <p:pRg st="0" end="0"/>
                                            </p:txEl>
                                          </p:spTgt>
                                        </p:tgtEl>
                                      </p:cBhvr>
                                    </p:animEffect>
                                  </p:childTnLst>
                                </p:cTn>
                              </p:par>
                              <p:par>
                                <p:cTn id="28" presetID="64" presetClass="path" presetSubtype="0" accel="50000" decel="50000" fill="hold" grpId="1" nodeType="withEffect">
                                  <p:stCondLst>
                                    <p:cond delay="0"/>
                                  </p:stCondLst>
                                  <p:childTnLst>
                                    <p:animMotion origin="layout" path="M -2.08333E-6 0.18194 L -2.08333E-6 -1.48148E-6 " pathEditMode="relative" rAng="0" ptsTypes="AA">
                                      <p:cBhvr>
                                        <p:cTn id="29" dur="2000" fill="hold"/>
                                        <p:tgtEl>
                                          <p:spTgt spid="13">
                                            <p:txEl>
                                              <p:pRg st="0" end="0"/>
                                            </p:txEl>
                                          </p:spTgt>
                                        </p:tgtEl>
                                        <p:attrNameLst>
                                          <p:attrName>ppt_x</p:attrName>
                                          <p:attrName>ppt_y</p:attrName>
                                        </p:attrNameLst>
                                      </p:cBhvr>
                                      <p:rCtr x="0" y="-9051"/>
                                    </p:animMotion>
                                  </p:childTnLst>
                                </p:cTn>
                              </p:par>
                              <p:par>
                                <p:cTn id="30" presetID="10" presetClass="entr" presetSubtype="0" fill="hold" grpId="0" nodeType="with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2000"/>
                                        <p:tgtEl>
                                          <p:spTgt spid="17">
                                            <p:txEl>
                                              <p:pRg st="0" end="0"/>
                                            </p:txEl>
                                          </p:spTgt>
                                        </p:tgtEl>
                                      </p:cBhvr>
                                    </p:animEffect>
                                  </p:childTnLst>
                                </p:cTn>
                              </p:par>
                              <p:par>
                                <p:cTn id="33" presetID="64" presetClass="path" presetSubtype="0" accel="50000" decel="50000" fill="hold" grpId="1" nodeType="withEffect">
                                  <p:stCondLst>
                                    <p:cond delay="0"/>
                                  </p:stCondLst>
                                  <p:childTnLst>
                                    <p:animMotion origin="layout" path="M -2.08333E-6 0.18194 L -2.08333E-6 -1.48148E-6 " pathEditMode="relative" rAng="0" ptsTypes="AA">
                                      <p:cBhvr>
                                        <p:cTn id="34" dur="2000" fill="hold"/>
                                        <p:tgtEl>
                                          <p:spTgt spid="17">
                                            <p:txEl>
                                              <p:pRg st="0" end="0"/>
                                            </p:txEl>
                                          </p:spTgt>
                                        </p:tgtEl>
                                        <p:attrNameLst>
                                          <p:attrName>ppt_x</p:attrName>
                                          <p:attrName>ppt_y</p:attrName>
                                        </p:attrNameLst>
                                      </p:cBhvr>
                                      <p:rCtr x="0" y="-9051"/>
                                    </p:animMotion>
                                  </p:childTnLst>
                                </p:cTn>
                              </p:par>
                              <p:par>
                                <p:cTn id="35" presetID="10"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2000"/>
                                        <p:tgtEl>
                                          <p:spTgt spid="111"/>
                                        </p:tgtEl>
                                      </p:cBhvr>
                                    </p:animEffect>
                                  </p:childTnLst>
                                </p:cTn>
                              </p:par>
                              <p:par>
                                <p:cTn id="38" presetID="64" presetClass="path" presetSubtype="0" accel="50000" decel="50000" fill="hold" nodeType="withEffect">
                                  <p:stCondLst>
                                    <p:cond delay="0"/>
                                  </p:stCondLst>
                                  <p:childTnLst>
                                    <p:animMotion origin="layout" path="M -2.08333E-6 0.18194 L -2.08333E-6 -1.48148E-6 " pathEditMode="relative" rAng="0" ptsTypes="AA">
                                      <p:cBhvr>
                                        <p:cTn id="39" dur="2000" fill="hold"/>
                                        <p:tgtEl>
                                          <p:spTgt spid="111"/>
                                        </p:tgtEl>
                                        <p:attrNameLst>
                                          <p:attrName>ppt_x</p:attrName>
                                          <p:attrName>ppt_y</p:attrName>
                                        </p:attrNameLst>
                                      </p:cBhvr>
                                      <p:rCtr x="0" y="-9051"/>
                                    </p:animMotion>
                                  </p:childTnLst>
                                </p:cTn>
                              </p:par>
                              <p:par>
                                <p:cTn id="40" presetID="10" presetClass="entr" presetSubtype="0" fill="hold" grpId="0" nodeType="with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2000"/>
                                        <p:tgtEl>
                                          <p:spTgt spid="18">
                                            <p:txEl>
                                              <p:pRg st="0" end="0"/>
                                            </p:txEl>
                                          </p:spTgt>
                                        </p:tgtEl>
                                      </p:cBhvr>
                                    </p:animEffect>
                                  </p:childTnLst>
                                </p:cTn>
                              </p:par>
                              <p:par>
                                <p:cTn id="43" presetID="64" presetClass="path" presetSubtype="0" accel="50000" decel="50000" fill="hold" grpId="1" nodeType="withEffect">
                                  <p:stCondLst>
                                    <p:cond delay="0"/>
                                  </p:stCondLst>
                                  <p:childTnLst>
                                    <p:animMotion origin="layout" path="M -2.08333E-6 0.18194 L -2.08333E-6 -1.48148E-6 " pathEditMode="relative" rAng="0" ptsTypes="AA">
                                      <p:cBhvr>
                                        <p:cTn id="44" dur="2000" fill="hold"/>
                                        <p:tgtEl>
                                          <p:spTgt spid="18">
                                            <p:txEl>
                                              <p:pRg st="0" end="0"/>
                                            </p:txEl>
                                          </p:spTgt>
                                        </p:tgtEl>
                                        <p:attrNameLst>
                                          <p:attrName>ppt_x</p:attrName>
                                          <p:attrName>ppt_y</p:attrName>
                                        </p:attrNameLst>
                                      </p:cBhvr>
                                      <p:rCtr x="0" y="-9051"/>
                                    </p:animMotion>
                                  </p:childTnLst>
                                </p:cTn>
                              </p:par>
                              <p:par>
                                <p:cTn id="45" presetID="10" presetClass="entr" presetSubtype="0" fill="hold" grpId="0" nodeType="with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2000"/>
                                        <p:tgtEl>
                                          <p:spTgt spid="19">
                                            <p:txEl>
                                              <p:pRg st="0" end="0"/>
                                            </p:txEl>
                                          </p:spTgt>
                                        </p:tgtEl>
                                      </p:cBhvr>
                                    </p:animEffect>
                                  </p:childTnLst>
                                </p:cTn>
                              </p:par>
                              <p:par>
                                <p:cTn id="48" presetID="64" presetClass="path" presetSubtype="0" accel="50000" decel="50000" fill="hold" grpId="1" nodeType="withEffect">
                                  <p:stCondLst>
                                    <p:cond delay="0"/>
                                  </p:stCondLst>
                                  <p:childTnLst>
                                    <p:animMotion origin="layout" path="M -2.08333E-6 0.18194 L -2.08333E-6 -1.48148E-6 " pathEditMode="relative" rAng="0" ptsTypes="AA">
                                      <p:cBhvr>
                                        <p:cTn id="49" dur="2000" fill="hold"/>
                                        <p:tgtEl>
                                          <p:spTgt spid="19">
                                            <p:txEl>
                                              <p:pRg st="0" end="0"/>
                                            </p:txEl>
                                          </p:spTgt>
                                        </p:tgtEl>
                                        <p:attrNameLst>
                                          <p:attrName>ppt_x</p:attrName>
                                          <p:attrName>ppt_y</p:attrName>
                                        </p:attrNameLst>
                                      </p:cBhvr>
                                      <p:rCtr x="0" y="-9051"/>
                                    </p:animMotion>
                                  </p:childTnLst>
                                </p:cTn>
                              </p:par>
                              <p:par>
                                <p:cTn id="50" presetID="10" presetClass="entr" presetSubtype="0" fill="hold" nodeType="with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2000"/>
                                        <p:tgtEl>
                                          <p:spTgt spid="123"/>
                                        </p:tgtEl>
                                      </p:cBhvr>
                                    </p:animEffect>
                                  </p:childTnLst>
                                </p:cTn>
                              </p:par>
                              <p:par>
                                <p:cTn id="53" presetID="64" presetClass="path" presetSubtype="0" accel="50000" decel="50000" fill="hold" nodeType="withEffect">
                                  <p:stCondLst>
                                    <p:cond delay="0"/>
                                  </p:stCondLst>
                                  <p:childTnLst>
                                    <p:animMotion origin="layout" path="M -2.08333E-6 0.18194 L -2.08333E-6 -1.48148E-6 " pathEditMode="relative" rAng="0" ptsTypes="AA">
                                      <p:cBhvr>
                                        <p:cTn id="54" dur="2000" fill="hold"/>
                                        <p:tgtEl>
                                          <p:spTgt spid="123"/>
                                        </p:tgtEl>
                                        <p:attrNameLst>
                                          <p:attrName>ppt_x</p:attrName>
                                          <p:attrName>ppt_y</p:attrName>
                                        </p:attrNameLst>
                                      </p:cBhvr>
                                      <p:rCtr x="0" y="-9051"/>
                                    </p:animMotion>
                                  </p:childTnLst>
                                </p:cTn>
                              </p:par>
                              <p:par>
                                <p:cTn id="55" presetID="10" presetClass="entr" presetSubtype="0" fill="hold" grpId="0" nodeType="with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fade">
                                      <p:cBhvr>
                                        <p:cTn id="57" dur="2000"/>
                                        <p:tgtEl>
                                          <p:spTgt spid="21">
                                            <p:txEl>
                                              <p:pRg st="0" end="0"/>
                                            </p:txEl>
                                          </p:spTgt>
                                        </p:tgtEl>
                                      </p:cBhvr>
                                    </p:animEffect>
                                  </p:childTnLst>
                                </p:cTn>
                              </p:par>
                              <p:par>
                                <p:cTn id="58" presetID="64" presetClass="path" presetSubtype="0" accel="50000" decel="50000" fill="hold" grpId="1" nodeType="withEffect">
                                  <p:stCondLst>
                                    <p:cond delay="0"/>
                                  </p:stCondLst>
                                  <p:childTnLst>
                                    <p:animMotion origin="layout" path="M -2.08333E-6 0.18194 L -2.08333E-6 -1.48148E-6 " pathEditMode="relative" rAng="0" ptsTypes="AA">
                                      <p:cBhvr>
                                        <p:cTn id="59" dur="2000" fill="hold"/>
                                        <p:tgtEl>
                                          <p:spTgt spid="21">
                                            <p:txEl>
                                              <p:pRg st="0" end="0"/>
                                            </p:txEl>
                                          </p:spTgt>
                                        </p:tgtEl>
                                        <p:attrNameLst>
                                          <p:attrName>ppt_x</p:attrName>
                                          <p:attrName>ppt_y</p:attrName>
                                        </p:attrNameLst>
                                      </p:cBhvr>
                                      <p:rCtr x="0" y="-9051"/>
                                    </p:animMotion>
                                  </p:childTnLst>
                                </p:cTn>
                              </p:par>
                              <p:par>
                                <p:cTn id="60" presetID="10" presetClass="entr" presetSubtype="0" fill="hold" grpId="0" nodeType="withEffect">
                                  <p:stCondLst>
                                    <p:cond delay="0"/>
                                  </p:stCondLst>
                                  <p:childTnLst>
                                    <p:set>
                                      <p:cBhvr>
                                        <p:cTn id="61" dur="1" fill="hold">
                                          <p:stCondLst>
                                            <p:cond delay="0"/>
                                          </p:stCondLst>
                                        </p:cTn>
                                        <p:tgtEl>
                                          <p:spTgt spid="22">
                                            <p:txEl>
                                              <p:pRg st="0" end="0"/>
                                            </p:txEl>
                                          </p:spTgt>
                                        </p:tgtEl>
                                        <p:attrNameLst>
                                          <p:attrName>style.visibility</p:attrName>
                                        </p:attrNameLst>
                                      </p:cBhvr>
                                      <p:to>
                                        <p:strVal val="visible"/>
                                      </p:to>
                                    </p:set>
                                    <p:animEffect transition="in" filter="fade">
                                      <p:cBhvr>
                                        <p:cTn id="62" dur="2000"/>
                                        <p:tgtEl>
                                          <p:spTgt spid="22">
                                            <p:txEl>
                                              <p:pRg st="0" end="0"/>
                                            </p:txEl>
                                          </p:spTgt>
                                        </p:tgtEl>
                                      </p:cBhvr>
                                    </p:animEffect>
                                  </p:childTnLst>
                                </p:cTn>
                              </p:par>
                              <p:par>
                                <p:cTn id="63" presetID="64" presetClass="path" presetSubtype="0" accel="50000" decel="50000" fill="hold" grpId="1" nodeType="withEffect">
                                  <p:stCondLst>
                                    <p:cond delay="0"/>
                                  </p:stCondLst>
                                  <p:childTnLst>
                                    <p:animMotion origin="layout" path="M -2.08333E-6 0.18194 L -2.08333E-6 -1.48148E-6 " pathEditMode="relative" rAng="0" ptsTypes="AA">
                                      <p:cBhvr>
                                        <p:cTn id="64" dur="2000" fill="hold"/>
                                        <p:tgtEl>
                                          <p:spTgt spid="22">
                                            <p:txEl>
                                              <p:pRg st="0" end="0"/>
                                            </p:txEl>
                                          </p:spTgt>
                                        </p:tgtEl>
                                        <p:attrNameLst>
                                          <p:attrName>ppt_x</p:attrName>
                                          <p:attrName>ppt_y</p:attrName>
                                        </p:attrNameLst>
                                      </p:cBhvr>
                                      <p:rCtr x="0" y="-9051"/>
                                    </p:animMotion>
                                  </p:childTnLst>
                                </p:cTn>
                              </p:par>
                              <p:par>
                                <p:cTn id="65" presetID="10" presetClass="entr" presetSubtype="0" fill="hold"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2000"/>
                                        <p:tgtEl>
                                          <p:spTgt spid="118"/>
                                        </p:tgtEl>
                                      </p:cBhvr>
                                    </p:animEffect>
                                  </p:childTnLst>
                                </p:cTn>
                              </p:par>
                              <p:par>
                                <p:cTn id="68" presetID="64" presetClass="path" presetSubtype="0" accel="50000" decel="50000" fill="hold" nodeType="withEffect">
                                  <p:stCondLst>
                                    <p:cond delay="0"/>
                                  </p:stCondLst>
                                  <p:childTnLst>
                                    <p:animMotion origin="layout" path="M -2.08333E-6 0.18194 L -2.08333E-6 -1.48148E-6 " pathEditMode="relative" rAng="0" ptsTypes="AA">
                                      <p:cBhvr>
                                        <p:cTn id="69" dur="2000" fill="hold"/>
                                        <p:tgtEl>
                                          <p:spTgt spid="118"/>
                                        </p:tgtEl>
                                        <p:attrNameLst>
                                          <p:attrName>ppt_x</p:attrName>
                                          <p:attrName>ppt_y</p:attrName>
                                        </p:attrNameLst>
                                      </p:cBhvr>
                                      <p:rCtr x="0" y="-9051"/>
                                    </p:animMotion>
                                  </p:childTnLst>
                                </p:cTn>
                              </p:par>
                              <p:par>
                                <p:cTn id="70" presetID="10" presetClass="entr" presetSubtype="0" fill="hold" grpId="0" nodeType="with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fade">
                                      <p:cBhvr>
                                        <p:cTn id="72" dur="2000"/>
                                        <p:tgtEl>
                                          <p:spTgt spid="23">
                                            <p:txEl>
                                              <p:pRg st="0" end="0"/>
                                            </p:txEl>
                                          </p:spTgt>
                                        </p:tgtEl>
                                      </p:cBhvr>
                                    </p:animEffect>
                                  </p:childTnLst>
                                </p:cTn>
                              </p:par>
                              <p:par>
                                <p:cTn id="73" presetID="64" presetClass="path" presetSubtype="0" accel="50000" decel="50000" fill="hold" grpId="1" nodeType="withEffect">
                                  <p:stCondLst>
                                    <p:cond delay="0"/>
                                  </p:stCondLst>
                                  <p:childTnLst>
                                    <p:animMotion origin="layout" path="M -2.08333E-6 0.18194 L -2.08333E-6 -1.48148E-6 " pathEditMode="relative" rAng="0" ptsTypes="AA">
                                      <p:cBhvr>
                                        <p:cTn id="74" dur="2000" fill="hold"/>
                                        <p:tgtEl>
                                          <p:spTgt spid="23">
                                            <p:txEl>
                                              <p:pRg st="0" end="0"/>
                                            </p:txEl>
                                          </p:spTgt>
                                        </p:tgtEl>
                                        <p:attrNameLst>
                                          <p:attrName>ppt_x</p:attrName>
                                          <p:attrName>ppt_y</p:attrName>
                                        </p:attrNameLst>
                                      </p:cBhvr>
                                      <p:rCtr x="0" y="-9051"/>
                                    </p:animMotion>
                                  </p:childTnLst>
                                </p:cTn>
                              </p:par>
                              <p:par>
                                <p:cTn id="75" presetID="10" presetClass="entr" presetSubtype="0" fill="hold" grpId="0" nodeType="withEffect">
                                  <p:stCondLst>
                                    <p:cond delay="0"/>
                                  </p:stCondLst>
                                  <p:childTnLst>
                                    <p:set>
                                      <p:cBhvr>
                                        <p:cTn id="76" dur="1" fill="hold">
                                          <p:stCondLst>
                                            <p:cond delay="0"/>
                                          </p:stCondLst>
                                        </p:cTn>
                                        <p:tgtEl>
                                          <p:spTgt spid="24">
                                            <p:txEl>
                                              <p:pRg st="0" end="0"/>
                                            </p:txEl>
                                          </p:spTgt>
                                        </p:tgtEl>
                                        <p:attrNameLst>
                                          <p:attrName>style.visibility</p:attrName>
                                        </p:attrNameLst>
                                      </p:cBhvr>
                                      <p:to>
                                        <p:strVal val="visible"/>
                                      </p:to>
                                    </p:set>
                                    <p:animEffect transition="in" filter="fade">
                                      <p:cBhvr>
                                        <p:cTn id="77" dur="2000"/>
                                        <p:tgtEl>
                                          <p:spTgt spid="24">
                                            <p:txEl>
                                              <p:pRg st="0" end="0"/>
                                            </p:txEl>
                                          </p:spTgt>
                                        </p:tgtEl>
                                      </p:cBhvr>
                                    </p:animEffect>
                                  </p:childTnLst>
                                </p:cTn>
                              </p:par>
                              <p:par>
                                <p:cTn id="78" presetID="64" presetClass="path" presetSubtype="0" accel="50000" decel="50000" fill="hold" grpId="1" nodeType="withEffect">
                                  <p:stCondLst>
                                    <p:cond delay="0"/>
                                  </p:stCondLst>
                                  <p:childTnLst>
                                    <p:animMotion origin="layout" path="M -2.08333E-6 0.18194 L -2.08333E-6 -1.48148E-6 " pathEditMode="relative" rAng="0" ptsTypes="AA">
                                      <p:cBhvr>
                                        <p:cTn id="79" dur="2000" fill="hold"/>
                                        <p:tgtEl>
                                          <p:spTgt spid="24">
                                            <p:txEl>
                                              <p:pRg st="0" end="0"/>
                                            </p:txEl>
                                          </p:spTgt>
                                        </p:tgtEl>
                                        <p:attrNameLst>
                                          <p:attrName>ppt_x</p:attrName>
                                          <p:attrName>ppt_y</p:attrName>
                                        </p:attrNameLst>
                                      </p:cBhvr>
                                      <p:rCtr x="0" y="-9051"/>
                                    </p:animMotion>
                                  </p:childTnLst>
                                </p:cTn>
                              </p:par>
                              <p:par>
                                <p:cTn id="80" presetID="10" presetClass="entr" presetSubtype="0" fill="hold"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fade">
                                      <p:cBhvr>
                                        <p:cTn id="82" dur="2000"/>
                                        <p:tgtEl>
                                          <p:spTgt spid="128"/>
                                        </p:tgtEl>
                                      </p:cBhvr>
                                    </p:animEffect>
                                  </p:childTnLst>
                                </p:cTn>
                              </p:par>
                              <p:par>
                                <p:cTn id="83" presetID="64" presetClass="path" presetSubtype="0" accel="50000" decel="50000" fill="hold" nodeType="withEffect">
                                  <p:stCondLst>
                                    <p:cond delay="0"/>
                                  </p:stCondLst>
                                  <p:childTnLst>
                                    <p:animMotion origin="layout" path="M -2.08333E-6 0.18194 L -2.08333E-6 -1.48148E-6 " pathEditMode="relative" rAng="0" ptsTypes="AA">
                                      <p:cBhvr>
                                        <p:cTn id="84" dur="2000" fill="hold"/>
                                        <p:tgtEl>
                                          <p:spTgt spid="128"/>
                                        </p:tgtEl>
                                        <p:attrNameLst>
                                          <p:attrName>ppt_x</p:attrName>
                                          <p:attrName>ppt_y</p:attrName>
                                        </p:attrNameLst>
                                      </p:cBhvr>
                                      <p:rCtr x="0" y="-9051"/>
                                    </p:animMotion>
                                  </p:childTnLst>
                                </p:cTn>
                              </p:par>
                              <p:par>
                                <p:cTn id="85" presetID="10" presetClass="entr" presetSubtype="0" fill="hold" grpId="0" nodeType="with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Effect transition="in" filter="fade">
                                      <p:cBhvr>
                                        <p:cTn id="87" dur="2000"/>
                                        <p:tgtEl>
                                          <p:spTgt spid="25">
                                            <p:txEl>
                                              <p:pRg st="0" end="0"/>
                                            </p:txEl>
                                          </p:spTgt>
                                        </p:tgtEl>
                                      </p:cBhvr>
                                    </p:animEffect>
                                  </p:childTnLst>
                                </p:cTn>
                              </p:par>
                              <p:par>
                                <p:cTn id="88" presetID="64" presetClass="path" presetSubtype="0" accel="50000" decel="50000" fill="hold" grpId="1" nodeType="withEffect">
                                  <p:stCondLst>
                                    <p:cond delay="0"/>
                                  </p:stCondLst>
                                  <p:childTnLst>
                                    <p:animMotion origin="layout" path="M -2.08333E-6 0.18194 L -2.08333E-6 -1.48148E-6 " pathEditMode="relative" rAng="0" ptsTypes="AA">
                                      <p:cBhvr>
                                        <p:cTn id="89" dur="2000" fill="hold"/>
                                        <p:tgtEl>
                                          <p:spTgt spid="25">
                                            <p:txEl>
                                              <p:pRg st="0" end="0"/>
                                            </p:txEl>
                                          </p:spTgt>
                                        </p:tgtEl>
                                        <p:attrNameLst>
                                          <p:attrName>ppt_x</p:attrName>
                                          <p:attrName>ppt_y</p:attrName>
                                        </p:attrNameLst>
                                      </p:cBhvr>
                                      <p:rCtr x="0" y="-9051"/>
                                    </p:animMotion>
                                  </p:childTnLst>
                                </p:cTn>
                              </p:par>
                              <p:par>
                                <p:cTn id="90" presetID="10" presetClass="entr" presetSubtype="0"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2000"/>
                                        <p:tgtEl>
                                          <p:spTgt spid="26"/>
                                        </p:tgtEl>
                                      </p:cBhvr>
                                    </p:animEffect>
                                  </p:childTnLst>
                                </p:cTn>
                              </p:par>
                              <p:par>
                                <p:cTn id="93" presetID="64" presetClass="path" presetSubtype="0" accel="50000" decel="50000" fill="hold" grpId="1" nodeType="withEffect">
                                  <p:stCondLst>
                                    <p:cond delay="0"/>
                                  </p:stCondLst>
                                  <p:childTnLst>
                                    <p:animMotion origin="layout" path="M -2.08333E-6 0.18194 L -2.08333E-6 -1.48148E-6 " pathEditMode="relative" rAng="0" ptsTypes="AA">
                                      <p:cBhvr>
                                        <p:cTn id="94" dur="2000" fill="hold"/>
                                        <p:tgtEl>
                                          <p:spTgt spid="26"/>
                                        </p:tgtEl>
                                        <p:attrNameLst>
                                          <p:attrName>ppt_x</p:attrName>
                                          <p:attrName>ppt_y</p:attrName>
                                        </p:attrNameLst>
                                      </p:cBhvr>
                                      <p:rCtr x="0" y="-9051"/>
                                    </p:animMotion>
                                  </p:childTnLst>
                                </p:cTn>
                              </p:par>
                              <p:par>
                                <p:cTn id="95" presetID="10" presetClass="entr" presetSubtype="0" fill="hold" nodeType="withEffect">
                                  <p:stCondLst>
                                    <p:cond delay="0"/>
                                  </p:stCondLst>
                                  <p:childTnLst>
                                    <p:set>
                                      <p:cBhvr>
                                        <p:cTn id="96" dur="1" fill="hold">
                                          <p:stCondLst>
                                            <p:cond delay="0"/>
                                          </p:stCondLst>
                                        </p:cTn>
                                        <p:tgtEl>
                                          <p:spTgt spid="117"/>
                                        </p:tgtEl>
                                        <p:attrNameLst>
                                          <p:attrName>style.visibility</p:attrName>
                                        </p:attrNameLst>
                                      </p:cBhvr>
                                      <p:to>
                                        <p:strVal val="visible"/>
                                      </p:to>
                                    </p:set>
                                    <p:animEffect transition="in" filter="fade">
                                      <p:cBhvr>
                                        <p:cTn id="97" dur="2000"/>
                                        <p:tgtEl>
                                          <p:spTgt spid="117"/>
                                        </p:tgtEl>
                                      </p:cBhvr>
                                    </p:animEffect>
                                  </p:childTnLst>
                                </p:cTn>
                              </p:par>
                              <p:par>
                                <p:cTn id="98" presetID="64" presetClass="path" presetSubtype="0" accel="50000" decel="50000" fill="hold" nodeType="withEffect">
                                  <p:stCondLst>
                                    <p:cond delay="0"/>
                                  </p:stCondLst>
                                  <p:childTnLst>
                                    <p:animMotion origin="layout" path="M -2.08333E-6 0.18194 L -2.08333E-6 -1.48148E-6 " pathEditMode="relative" rAng="0" ptsTypes="AA">
                                      <p:cBhvr>
                                        <p:cTn id="99" dur="2000" fill="hold"/>
                                        <p:tgtEl>
                                          <p:spTgt spid="117"/>
                                        </p:tgtEl>
                                        <p:attrNameLst>
                                          <p:attrName>ppt_x</p:attrName>
                                          <p:attrName>ppt_y</p:attrName>
                                        </p:attrNameLst>
                                      </p:cBhvr>
                                      <p:rCtr x="0" y="-9051"/>
                                    </p:animMotion>
                                  </p:childTnLst>
                                </p:cTn>
                              </p:par>
                              <p:par>
                                <p:cTn id="100" presetID="10" presetClass="entr" presetSubtype="0" fill="hold" grpId="0" nodeType="withEffect">
                                  <p:stCondLst>
                                    <p:cond delay="0"/>
                                  </p:stCondLst>
                                  <p:childTnLst>
                                    <p:set>
                                      <p:cBhvr>
                                        <p:cTn id="101" dur="1" fill="hold">
                                          <p:stCondLst>
                                            <p:cond delay="0"/>
                                          </p:stCondLst>
                                        </p:cTn>
                                        <p:tgtEl>
                                          <p:spTgt spid="27">
                                            <p:txEl>
                                              <p:pRg st="0" end="0"/>
                                            </p:txEl>
                                          </p:spTgt>
                                        </p:tgtEl>
                                        <p:attrNameLst>
                                          <p:attrName>style.visibility</p:attrName>
                                        </p:attrNameLst>
                                      </p:cBhvr>
                                      <p:to>
                                        <p:strVal val="visible"/>
                                      </p:to>
                                    </p:set>
                                    <p:animEffect transition="in" filter="fade">
                                      <p:cBhvr>
                                        <p:cTn id="102" dur="2000"/>
                                        <p:tgtEl>
                                          <p:spTgt spid="27">
                                            <p:txEl>
                                              <p:pRg st="0" end="0"/>
                                            </p:txEl>
                                          </p:spTgt>
                                        </p:tgtEl>
                                      </p:cBhvr>
                                    </p:animEffect>
                                  </p:childTnLst>
                                </p:cTn>
                              </p:par>
                              <p:par>
                                <p:cTn id="103" presetID="64" presetClass="path" presetSubtype="0" accel="50000" decel="50000" fill="hold" grpId="1" nodeType="withEffect">
                                  <p:stCondLst>
                                    <p:cond delay="0"/>
                                  </p:stCondLst>
                                  <p:childTnLst>
                                    <p:animMotion origin="layout" path="M -2.08333E-6 0.18194 L -2.08333E-6 -1.48148E-6 " pathEditMode="relative" rAng="0" ptsTypes="AA">
                                      <p:cBhvr>
                                        <p:cTn id="104" dur="2000" fill="hold"/>
                                        <p:tgtEl>
                                          <p:spTgt spid="27">
                                            <p:txEl>
                                              <p:pRg st="0" end="0"/>
                                            </p:txEl>
                                          </p:spTgt>
                                        </p:tgtEl>
                                        <p:attrNameLst>
                                          <p:attrName>ppt_x</p:attrName>
                                          <p:attrName>ppt_y</p:attrName>
                                        </p:attrNameLst>
                                      </p:cBhvr>
                                      <p:rCtr x="0" y="-9051"/>
                                    </p:animMotion>
                                  </p:childTnLst>
                                </p:cTn>
                              </p:par>
                              <p:par>
                                <p:cTn id="105" presetID="10"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2000"/>
                                        <p:tgtEl>
                                          <p:spTgt spid="28"/>
                                        </p:tgtEl>
                                      </p:cBhvr>
                                    </p:animEffect>
                                  </p:childTnLst>
                                </p:cTn>
                              </p:par>
                              <p:par>
                                <p:cTn id="108" presetID="64" presetClass="path" presetSubtype="0" accel="50000" decel="50000" fill="hold" grpId="1" nodeType="withEffect">
                                  <p:stCondLst>
                                    <p:cond delay="0"/>
                                  </p:stCondLst>
                                  <p:childTnLst>
                                    <p:animMotion origin="layout" path="M -2.08333E-6 0.18194 L -2.08333E-6 -1.48148E-6 " pathEditMode="relative" rAng="0" ptsTypes="AA">
                                      <p:cBhvr>
                                        <p:cTn id="109" dur="2000" fill="hold"/>
                                        <p:tgtEl>
                                          <p:spTgt spid="28"/>
                                        </p:tgtEl>
                                        <p:attrNameLst>
                                          <p:attrName>ppt_x</p:attrName>
                                          <p:attrName>ppt_y</p:attrName>
                                        </p:attrNameLst>
                                      </p:cBhvr>
                                      <p:rCtr x="0" y="-9051"/>
                                    </p:animMotion>
                                  </p:childTnLst>
                                </p:cTn>
                              </p:par>
                            </p:childTnLst>
                          </p:cTn>
                        </p:par>
                        <p:par>
                          <p:cTn id="110" fill="hold">
                            <p:stCondLst>
                              <p:cond delay="2000"/>
                            </p:stCondLst>
                            <p:childTnLst>
                              <p:par>
                                <p:cTn id="111" presetID="10" presetClass="entr" presetSubtype="0" fill="hold" nodeType="after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childTnLst>
                          </p:cTn>
                        </p:par>
                        <p:par>
                          <p:cTn id="114" fill="hold">
                            <p:stCondLst>
                              <p:cond delay="2500"/>
                            </p:stCondLst>
                            <p:childTnLst>
                              <p:par>
                                <p:cTn id="115" presetID="1" presetClass="entr" presetSubtype="0" fill="hold" nodeType="afterEffect">
                                  <p:stCondLst>
                                    <p:cond delay="0"/>
                                  </p:stCondLst>
                                  <p:childTnLst>
                                    <p:set>
                                      <p:cBhvr>
                                        <p:cTn id="116" dur="1" fill="hold">
                                          <p:stCondLst>
                                            <p:cond delay="0"/>
                                          </p:stCondLst>
                                        </p:cTn>
                                        <p:tgtEl>
                                          <p:spTgt spid="7"/>
                                        </p:tgtEl>
                                        <p:attrNameLst>
                                          <p:attrName>style.visibility</p:attrName>
                                        </p:attrNameLst>
                                      </p:cBhvr>
                                      <p:to>
                                        <p:strVal val="visible"/>
                                      </p:to>
                                    </p:set>
                                  </p:childTnLst>
                                </p:cTn>
                              </p:par>
                            </p:childTnLst>
                          </p:cTn>
                        </p:par>
                        <p:par>
                          <p:cTn id="117" fill="hold">
                            <p:stCondLst>
                              <p:cond delay="2500"/>
                            </p:stCondLst>
                            <p:childTnLst>
                              <p:par>
                                <p:cTn id="118" presetID="10" presetClass="entr" presetSubtype="0" fill="hold" nodeType="afterEffect">
                                  <p:stCondLst>
                                    <p:cond delay="0"/>
                                  </p:stCondLst>
                                  <p:childTnLst>
                                    <p:set>
                                      <p:cBhvr>
                                        <p:cTn id="119" dur="1" fill="hold">
                                          <p:stCondLst>
                                            <p:cond delay="0"/>
                                          </p:stCondLst>
                                        </p:cTn>
                                        <p:tgtEl>
                                          <p:spTgt spid="2"/>
                                        </p:tgtEl>
                                        <p:attrNameLst>
                                          <p:attrName>style.visibility</p:attrName>
                                        </p:attrNameLst>
                                      </p:cBhvr>
                                      <p:to>
                                        <p:strVal val="visible"/>
                                      </p:to>
                                    </p:set>
                                    <p:animEffect transition="in" filter="fade">
                                      <p:cBhvr>
                                        <p:cTn id="120" dur="500"/>
                                        <p:tgtEl>
                                          <p:spTgt spid="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0">
                                            <p:txEl>
                                              <p:pRg st="0" end="0"/>
                                            </p:txEl>
                                          </p:spTgt>
                                        </p:tgtEl>
                                        <p:attrNameLst>
                                          <p:attrName>style.visibility</p:attrName>
                                        </p:attrNameLst>
                                      </p:cBhvr>
                                      <p:to>
                                        <p:strVal val="visible"/>
                                      </p:to>
                                    </p:set>
                                    <p:animEffect transition="in" filter="fade">
                                      <p:cBhvr>
                                        <p:cTn id="123" dur="500"/>
                                        <p:tgtEl>
                                          <p:spTgt spid="40">
                                            <p:txEl>
                                              <p:pRg st="0" end="0"/>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146"/>
                                        </p:tgtEl>
                                        <p:attrNameLst>
                                          <p:attrName>style.visibility</p:attrName>
                                        </p:attrNameLst>
                                      </p:cBhvr>
                                      <p:to>
                                        <p:strVal val="visible"/>
                                      </p:to>
                                    </p:set>
                                    <p:animEffect transition="in" filter="fade">
                                      <p:cBhvr>
                                        <p:cTn id="126" dur="500"/>
                                        <p:tgtEl>
                                          <p:spTgt spid="14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1">
                                            <p:txEl>
                                              <p:pRg st="0" end="0"/>
                                            </p:txEl>
                                          </p:spTgt>
                                        </p:tgtEl>
                                        <p:attrNameLst>
                                          <p:attrName>style.visibility</p:attrName>
                                        </p:attrNameLst>
                                      </p:cBhvr>
                                      <p:to>
                                        <p:strVal val="visible"/>
                                      </p:to>
                                    </p:set>
                                    <p:animEffect transition="in" filter="fade">
                                      <p:cBhvr>
                                        <p:cTn id="129" dur="500"/>
                                        <p:tgtEl>
                                          <p:spTgt spid="41">
                                            <p:txEl>
                                              <p:pRg st="0" end="0"/>
                                            </p:txEl>
                                          </p:spTgt>
                                        </p:tgtEl>
                                      </p:cBhvr>
                                    </p:animEffect>
                                  </p:childTnLst>
                                </p:cTn>
                              </p:par>
                              <p:par>
                                <p:cTn id="130" presetID="10" presetClass="entr" presetSubtype="0" fill="hold" nodeType="with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fade">
                                      <p:cBhvr>
                                        <p:cTn id="132" dur="500"/>
                                        <p:tgtEl>
                                          <p:spTgt spid="1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2">
                                            <p:txEl>
                                              <p:pRg st="0" end="0"/>
                                            </p:txEl>
                                          </p:spTgt>
                                        </p:tgtEl>
                                        <p:attrNameLst>
                                          <p:attrName>style.visibility</p:attrName>
                                        </p:attrNameLst>
                                      </p:cBhvr>
                                      <p:to>
                                        <p:strVal val="visible"/>
                                      </p:to>
                                    </p:set>
                                    <p:animEffect transition="in" filter="fade">
                                      <p:cBhvr>
                                        <p:cTn id="135" dur="500"/>
                                        <p:tgtEl>
                                          <p:spTgt spid="42">
                                            <p:txEl>
                                              <p:pRg st="0" end="0"/>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15"/>
                                        </p:tgtEl>
                                        <p:attrNameLst>
                                          <p:attrName>style.visibility</p:attrName>
                                        </p:attrNameLst>
                                      </p:cBhvr>
                                      <p:to>
                                        <p:strVal val="visible"/>
                                      </p:to>
                                    </p:set>
                                    <p:animEffect transition="in" filter="fade">
                                      <p:cBhvr>
                                        <p:cTn id="138" dur="500"/>
                                        <p:tgtEl>
                                          <p:spTgt spid="15"/>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3">
                                            <p:txEl>
                                              <p:pRg st="0" end="0"/>
                                            </p:txEl>
                                          </p:spTgt>
                                        </p:tgtEl>
                                        <p:attrNameLst>
                                          <p:attrName>style.visibility</p:attrName>
                                        </p:attrNameLst>
                                      </p:cBhvr>
                                      <p:to>
                                        <p:strVal val="visible"/>
                                      </p:to>
                                    </p:set>
                                    <p:animEffect transition="in" filter="fade">
                                      <p:cBhvr>
                                        <p:cTn id="141" dur="500"/>
                                        <p:tgtEl>
                                          <p:spTgt spid="43">
                                            <p:txEl>
                                              <p:pRg st="0" end="0"/>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46"/>
                                        </p:tgtEl>
                                        <p:attrNameLst>
                                          <p:attrName>style.visibility</p:attrName>
                                        </p:attrNameLst>
                                      </p:cBhvr>
                                      <p:to>
                                        <p:strVal val="visible"/>
                                      </p:to>
                                    </p:set>
                                    <p:animEffect transition="in" filter="fade">
                                      <p:cBhvr>
                                        <p:cTn id="144" dur="500"/>
                                        <p:tgtEl>
                                          <p:spTgt spid="46"/>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7">
                                            <p:txEl>
                                              <p:pRg st="0" end="0"/>
                                            </p:txEl>
                                          </p:spTgt>
                                        </p:tgtEl>
                                        <p:attrNameLst>
                                          <p:attrName>style.visibility</p:attrName>
                                        </p:attrNameLst>
                                      </p:cBhvr>
                                      <p:to>
                                        <p:strVal val="visible"/>
                                      </p:to>
                                    </p:set>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8" grpId="0"/>
      <p:bldP spid="8" grpId="1"/>
      <p:bldP spid="13" grpId="0" build="p"/>
      <p:bldP spid="13" grpId="1" build="p"/>
      <p:bldP spid="17" grpId="0" build="p"/>
      <p:bldP spid="17" grpId="1" build="p"/>
      <p:bldP spid="18" grpId="0" build="p"/>
      <p:bldP spid="18" grpId="1" build="p"/>
      <p:bldP spid="19" grpId="0" build="p"/>
      <p:bldP spid="19" grpId="1" build="p"/>
      <p:bldP spid="21" grpId="0" build="p"/>
      <p:bldP spid="21" grpId="1" build="p"/>
      <p:bldP spid="22" grpId="0" build="p"/>
      <p:bldP spid="22" grpId="1" build="p"/>
      <p:bldP spid="23" grpId="0" build="p"/>
      <p:bldP spid="23" grpId="1" build="p"/>
      <p:bldP spid="24" grpId="0" build="p"/>
      <p:bldP spid="24" grpId="1" build="p"/>
      <p:bldP spid="25" grpId="0" build="p"/>
      <p:bldP spid="25" grpId="1" build="p"/>
      <p:bldP spid="26" grpId="0"/>
      <p:bldP spid="26" grpId="1"/>
      <p:bldP spid="27" grpId="0" build="p"/>
      <p:bldP spid="27" grpId="1" build="p"/>
      <p:bldP spid="28" grpId="0"/>
      <p:bldP spid="28" grpId="1"/>
      <p:bldP spid="40" grpId="0" build="p"/>
      <p:bldP spid="41" grpId="0" build="p"/>
      <p:bldP spid="42" grpId="0" build="p"/>
      <p:bldP spid="43" grpId="0" build="p"/>
      <p:bldP spid="4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38EB-2DC7-4505-A1F4-161200296BE3}"/>
              </a:ext>
            </a:extLst>
          </p:cNvPr>
          <p:cNvSpPr>
            <a:spLocks noGrp="1"/>
          </p:cNvSpPr>
          <p:nvPr>
            <p:ph type="title"/>
          </p:nvPr>
        </p:nvSpPr>
        <p:spPr>
          <a:xfrm>
            <a:off x="507584" y="361776"/>
            <a:ext cx="11655840" cy="899665"/>
          </a:xfrm>
        </p:spPr>
        <p:txBody>
          <a:bodyPr/>
          <a:lstStyle/>
          <a:p>
            <a:pPr lvl="0" defTabSz="914400">
              <a:lnSpc>
                <a:spcPct val="100000"/>
              </a:lnSpc>
              <a:spcBef>
                <a:spcPts val="0"/>
              </a:spcBef>
            </a:pPr>
            <a:r>
              <a:rPr lang="en-US" dirty="0"/>
              <a:t>.NET ecosystem is seeing tremendous momentum</a:t>
            </a:r>
            <a:endParaRPr lang="en-GB" dirty="0"/>
          </a:p>
        </p:txBody>
      </p:sp>
      <p:sp>
        <p:nvSpPr>
          <p:cNvPr id="3" name="Content Placeholder 2">
            <a:extLst>
              <a:ext uri="{FF2B5EF4-FFF2-40B4-BE49-F238E27FC236}">
                <a16:creationId xmlns:a16="http://schemas.microsoft.com/office/drawing/2014/main" id="{C0F68797-5AF5-405B-9BD3-A95BF7CD6F1F}"/>
              </a:ext>
            </a:extLst>
          </p:cNvPr>
          <p:cNvSpPr>
            <a:spLocks noGrp="1"/>
          </p:cNvSpPr>
          <p:nvPr>
            <p:ph sz="quarter" idx="10"/>
          </p:nvPr>
        </p:nvSpPr>
        <p:spPr>
          <a:xfrm>
            <a:off x="439908" y="1589663"/>
            <a:ext cx="2026065" cy="1032866"/>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&gt;5M</a:t>
            </a:r>
          </a:p>
        </p:txBody>
      </p:sp>
      <p:sp>
        <p:nvSpPr>
          <p:cNvPr id="4" name="Content Placeholder 3">
            <a:extLst>
              <a:ext uri="{FF2B5EF4-FFF2-40B4-BE49-F238E27FC236}">
                <a16:creationId xmlns:a16="http://schemas.microsoft.com/office/drawing/2014/main" id="{7E3DC0C6-6408-4335-B97C-CF63ADBA73DC}"/>
              </a:ext>
            </a:extLst>
          </p:cNvPr>
          <p:cNvSpPr>
            <a:spLocks noGrp="1"/>
          </p:cNvSpPr>
          <p:nvPr>
            <p:ph sz="quarter" idx="11"/>
          </p:nvPr>
        </p:nvSpPr>
        <p:spPr>
          <a:xfrm>
            <a:off x="439908" y="2503142"/>
            <a:ext cx="2264190" cy="833562"/>
          </a:xfrm>
        </p:spPr>
        <p:txBody>
          <a:bodyPr/>
          <a:lstStyle/>
          <a:p>
            <a:pPr lvl="0">
              <a:lnSpc>
                <a:spcPct val="100000"/>
              </a:lnSpc>
              <a:spcBef>
                <a:spcPts val="0"/>
              </a:spcBef>
              <a:spcAft>
                <a:spcPts val="1700"/>
              </a:spcAft>
              <a:buSzTx/>
              <a:defRPr/>
            </a:pPr>
            <a:r>
              <a:rPr lang="en-US" sz="1400" dirty="0">
                <a:solidFill>
                  <a:srgbClr val="000000"/>
                </a:solidFill>
                <a:latin typeface="Segoe UI Semibold"/>
                <a:cs typeface="Segoe UI Semibold" panose="020B0702040204020203" pitchFamily="34" charset="0"/>
              </a:rPr>
              <a:t>.NET developers</a:t>
            </a:r>
          </a:p>
          <a:p>
            <a:pPr lvl="0">
              <a:lnSpc>
                <a:spcPct val="100000"/>
              </a:lnSpc>
              <a:spcBef>
                <a:spcPts val="0"/>
              </a:spcBef>
              <a:buSzTx/>
              <a:defRPr/>
            </a:pPr>
            <a:r>
              <a:rPr lang="en-US" sz="1400" dirty="0">
                <a:solidFill>
                  <a:srgbClr val="000000"/>
                </a:solidFill>
                <a:latin typeface="Segoe UI Semibold"/>
                <a:cs typeface="Segoe UI Semibold" panose="020B0702040204020203" pitchFamily="34" charset="0"/>
              </a:rPr>
              <a:t>In Visual Studio family</a:t>
            </a:r>
            <a:endParaRPr lang="zh-CN" altLang="en-US" sz="1400" dirty="0">
              <a:solidFill>
                <a:srgbClr val="000000"/>
              </a:solidFill>
              <a:latin typeface="Segoe UI Semibold"/>
              <a:cs typeface="Segoe UI Semibold" panose="020B0702040204020203" pitchFamily="34" charset="0"/>
            </a:endParaRPr>
          </a:p>
        </p:txBody>
      </p:sp>
      <p:sp>
        <p:nvSpPr>
          <p:cNvPr id="7" name="Content Placeholder 6">
            <a:extLst>
              <a:ext uri="{FF2B5EF4-FFF2-40B4-BE49-F238E27FC236}">
                <a16:creationId xmlns:a16="http://schemas.microsoft.com/office/drawing/2014/main" id="{71A414B8-4DD2-47DD-A71E-0521EDDBBCCD}"/>
              </a:ext>
            </a:extLst>
          </p:cNvPr>
          <p:cNvSpPr>
            <a:spLocks noGrp="1"/>
          </p:cNvSpPr>
          <p:nvPr>
            <p:ph sz="quarter" idx="12"/>
          </p:nvPr>
        </p:nvSpPr>
        <p:spPr>
          <a:xfrm>
            <a:off x="4475503" y="1592304"/>
            <a:ext cx="1924050" cy="1015663"/>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#1</a:t>
            </a:r>
          </a:p>
        </p:txBody>
      </p:sp>
      <p:sp>
        <p:nvSpPr>
          <p:cNvPr id="8" name="Content Placeholder 7">
            <a:extLst>
              <a:ext uri="{FF2B5EF4-FFF2-40B4-BE49-F238E27FC236}">
                <a16:creationId xmlns:a16="http://schemas.microsoft.com/office/drawing/2014/main" id="{30639FFC-73F5-49AF-A455-0018FFC59D84}"/>
              </a:ext>
            </a:extLst>
          </p:cNvPr>
          <p:cNvSpPr>
            <a:spLocks noGrp="1"/>
          </p:cNvSpPr>
          <p:nvPr>
            <p:ph sz="quarter" idx="13"/>
          </p:nvPr>
        </p:nvSpPr>
        <p:spPr>
          <a:xfrm>
            <a:off x="4475448" y="2494680"/>
            <a:ext cx="3380921" cy="795089"/>
          </a:xfrm>
        </p:spPr>
        <p:txBody>
          <a:bodyPr/>
          <a:lstStyle/>
          <a:p>
            <a:pPr lvl="0">
              <a:lnSpc>
                <a:spcPct val="100000"/>
              </a:lnSpc>
              <a:spcBef>
                <a:spcPts val="0"/>
              </a:spcBef>
              <a:spcAft>
                <a:spcPts val="1400"/>
              </a:spcAft>
              <a:buSzTx/>
              <a:defRPr/>
            </a:pPr>
            <a:r>
              <a:rPr lang="en-US" sz="1400" dirty="0">
                <a:solidFill>
                  <a:srgbClr val="000000"/>
                </a:solidFill>
                <a:latin typeface="Segoe UI Semibold"/>
                <a:cs typeface="Segoe UI Semibold" panose="020B0702040204020203" pitchFamily="34" charset="0"/>
              </a:rPr>
              <a:t>Most Loved Framework (2019 &amp; 2020)</a:t>
            </a:r>
            <a:endParaRPr lang="en-US" sz="1200" kern="0" dirty="0">
              <a:solidFill>
                <a:srgbClr val="000000"/>
              </a:solidFill>
              <a:latin typeface="Segoe UI"/>
              <a:ea typeface="Segoe UI" pitchFamily="34" charset="0"/>
            </a:endParaRPr>
          </a:p>
          <a:p>
            <a:pPr lvl="0">
              <a:lnSpc>
                <a:spcPct val="100000"/>
              </a:lnSpc>
              <a:spcBef>
                <a:spcPts val="0"/>
              </a:spcBef>
              <a:buSzTx/>
              <a:defRPr/>
            </a:pPr>
            <a:r>
              <a:rPr lang="en-US" sz="1200" kern="0" dirty="0">
                <a:solidFill>
                  <a:srgbClr val="000000"/>
                </a:solidFill>
                <a:latin typeface="Segoe UI"/>
                <a:ea typeface="Segoe UI" pitchFamily="34" charset="0"/>
              </a:rPr>
              <a:t>.</a:t>
            </a:r>
            <a:r>
              <a:rPr lang="en-US" sz="1400" dirty="0">
                <a:solidFill>
                  <a:srgbClr val="000000"/>
                </a:solidFill>
                <a:latin typeface="Segoe UI Semibold"/>
                <a:cs typeface="Segoe UI Semibold" panose="020B0702040204020203" pitchFamily="34" charset="0"/>
              </a:rPr>
              <a:t>NET Core</a:t>
            </a:r>
          </a:p>
        </p:txBody>
      </p:sp>
      <p:grpSp>
        <p:nvGrpSpPr>
          <p:cNvPr id="52" name="Graphic 4" descr="stackoverflow logo">
            <a:extLst>
              <a:ext uri="{FF2B5EF4-FFF2-40B4-BE49-F238E27FC236}">
                <a16:creationId xmlns:a16="http://schemas.microsoft.com/office/drawing/2014/main" id="{B174144C-48FA-44CC-8CFB-33C908A2980D}"/>
              </a:ext>
            </a:extLst>
          </p:cNvPr>
          <p:cNvGrpSpPr/>
          <p:nvPr/>
        </p:nvGrpSpPr>
        <p:grpSpPr>
          <a:xfrm>
            <a:off x="5559305" y="2957551"/>
            <a:ext cx="968920" cy="246480"/>
            <a:chOff x="20526016" y="2982135"/>
            <a:chExt cx="1787009" cy="454590"/>
          </a:xfrm>
          <a:solidFill>
            <a:schemeClr val="tx1"/>
          </a:solidFill>
        </p:grpSpPr>
        <p:sp>
          <p:nvSpPr>
            <p:cNvPr id="53" name="Freeform: Shape 52">
              <a:extLst>
                <a:ext uri="{FF2B5EF4-FFF2-40B4-BE49-F238E27FC236}">
                  <a16:creationId xmlns:a16="http://schemas.microsoft.com/office/drawing/2014/main" id="{FEDD0A2B-494B-44CF-ABA0-B13AB7D2D431}"/>
                </a:ext>
                <a:ext uri="{C183D7F6-B498-43B3-948B-1728B52AA6E4}">
                  <adec:decorative xmlns:adec="http://schemas.microsoft.com/office/drawing/2017/decorative" val="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5" name="Freeform: Shape 54">
              <a:extLst>
                <a:ext uri="{FF2B5EF4-FFF2-40B4-BE49-F238E27FC236}">
                  <a16:creationId xmlns:a16="http://schemas.microsoft.com/office/drawing/2014/main" id="{30E7DB11-5D0A-4C41-A14A-25F0404B17E9}"/>
                </a:ext>
                <a:ext uri="{C183D7F6-B498-43B3-948B-1728B52AA6E4}">
                  <adec:decorative xmlns:adec="http://schemas.microsoft.com/office/drawing/2017/decorative" val="1"/>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8" name="Freeform: Shape 57">
              <a:extLst>
                <a:ext uri="{FF2B5EF4-FFF2-40B4-BE49-F238E27FC236}">
                  <a16:creationId xmlns:a16="http://schemas.microsoft.com/office/drawing/2014/main" id="{CA8B54B0-E566-4EB6-A638-A547E026B3A4}"/>
                </a:ext>
                <a:ext uri="{C183D7F6-B498-43B3-948B-1728B52AA6E4}">
                  <adec:decorative xmlns:adec="http://schemas.microsoft.com/office/drawing/2017/decorative" val="1"/>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9" name="Content Placeholder 8">
            <a:extLst>
              <a:ext uri="{FF2B5EF4-FFF2-40B4-BE49-F238E27FC236}">
                <a16:creationId xmlns:a16="http://schemas.microsoft.com/office/drawing/2014/main" id="{527BF078-AECD-45DA-A8D3-D2C863D50AD7}"/>
              </a:ext>
            </a:extLst>
          </p:cNvPr>
          <p:cNvSpPr>
            <a:spLocks noGrp="1"/>
          </p:cNvSpPr>
          <p:nvPr>
            <p:ph sz="quarter" idx="14"/>
          </p:nvPr>
        </p:nvSpPr>
        <p:spPr>
          <a:xfrm>
            <a:off x="8842899" y="1586360"/>
            <a:ext cx="2675902" cy="1032867"/>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Top 30</a:t>
            </a:r>
            <a:endParaRPr lang="en-GB" dirty="0"/>
          </a:p>
        </p:txBody>
      </p:sp>
      <p:sp>
        <p:nvSpPr>
          <p:cNvPr id="10" name="Content Placeholder 9">
            <a:extLst>
              <a:ext uri="{FF2B5EF4-FFF2-40B4-BE49-F238E27FC236}">
                <a16:creationId xmlns:a16="http://schemas.microsoft.com/office/drawing/2014/main" id="{238DA2B8-79F5-4514-BF98-2A71EABAB2B0}"/>
              </a:ext>
            </a:extLst>
          </p:cNvPr>
          <p:cNvSpPr>
            <a:spLocks noGrp="1"/>
          </p:cNvSpPr>
          <p:nvPr>
            <p:ph sz="quarter" idx="15"/>
          </p:nvPr>
        </p:nvSpPr>
        <p:spPr>
          <a:xfrm>
            <a:off x="8842803" y="2362447"/>
            <a:ext cx="2881993" cy="903965"/>
          </a:xfrm>
        </p:spPr>
        <p:txBody>
          <a:bodyPr/>
          <a:lstStyle/>
          <a:p>
            <a:pPr lvl="0" fontAlgn="base">
              <a:lnSpc>
                <a:spcPct val="180000"/>
              </a:lnSpc>
              <a:spcBef>
                <a:spcPct val="0"/>
              </a:spcBef>
              <a:spcAft>
                <a:spcPts val="1500"/>
              </a:spcAft>
              <a:buSzTx/>
              <a:defRPr/>
            </a:pPr>
            <a:r>
              <a:rPr lang="en-US" sz="1400" dirty="0">
                <a:solidFill>
                  <a:srgbClr val="000000"/>
                </a:solidFill>
                <a:latin typeface="Segoe UI Semibold"/>
                <a:cs typeface="Segoe UI Semibold" panose="020B0702040204020203" pitchFamily="34" charset="0"/>
              </a:rPr>
              <a:t>Highest velocity OSS projects </a:t>
            </a:r>
            <a:r>
              <a:rPr lang="en-US" sz="1400" dirty="0">
                <a:solidFill>
                  <a:schemeClr val="tx1"/>
                </a:solidFill>
                <a:latin typeface="Segoe UI Semibold"/>
                <a:cs typeface="Segoe UI Semibold" panose="020B0702040204020203" pitchFamily="34" charset="0"/>
                <a:sym typeface="Wingdings" panose="05000000000000000000" pitchFamily="2" charset="2"/>
                <a:hlinkClick r:id="rId3">
                  <a:extLst>
                    <a:ext uri="{A12FA001-AC4F-418D-AE19-62706E023703}">
                      <ahyp:hlinkClr xmlns:ahyp="http://schemas.microsoft.com/office/drawing/2018/hyperlinkcolor" val="tx"/>
                    </a:ext>
                  </a:extLst>
                </a:hlinkClick>
              </a:rPr>
              <a:t>github.com/dotnet</a:t>
            </a:r>
            <a:endParaRPr lang="en-US" sz="1400" dirty="0">
              <a:solidFill>
                <a:schemeClr val="tx1"/>
              </a:solidFill>
              <a:latin typeface="Segoe UI Semibold"/>
              <a:cs typeface="Segoe UI Semibold" panose="020B0702040204020203" pitchFamily="34" charset="0"/>
            </a:endParaRPr>
          </a:p>
        </p:txBody>
      </p:sp>
      <p:cxnSp>
        <p:nvCxnSpPr>
          <p:cNvPr id="95" name="Straight Connector 94">
            <a:extLst>
              <a:ext uri="{FF2B5EF4-FFF2-40B4-BE49-F238E27FC236}">
                <a16:creationId xmlns:a16="http://schemas.microsoft.com/office/drawing/2014/main" id="{82E06B1C-6496-42B1-932D-F320312C93B1}"/>
              </a:ext>
              <a:ext uri="{C183D7F6-B498-43B3-948B-1728B52AA6E4}">
                <adec:decorative xmlns:adec="http://schemas.microsoft.com/office/drawing/2017/decorative" val="1"/>
              </a:ext>
            </a:extLst>
          </p:cNvPr>
          <p:cNvCxnSpPr>
            <a:cxnSpLocks/>
          </p:cNvCxnSpPr>
          <p:nvPr/>
        </p:nvCxnSpPr>
        <p:spPr>
          <a:xfrm flipV="1">
            <a:off x="577616" y="3658592"/>
            <a:ext cx="11022843" cy="1"/>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8B50D3F5-D589-4304-B81D-9CBB89677E7C}"/>
              </a:ext>
            </a:extLst>
          </p:cNvPr>
          <p:cNvSpPr>
            <a:spLocks noGrp="1"/>
          </p:cNvSpPr>
          <p:nvPr>
            <p:ph sz="quarter" idx="16"/>
          </p:nvPr>
        </p:nvSpPr>
        <p:spPr>
          <a:xfrm>
            <a:off x="443291" y="3843593"/>
            <a:ext cx="2265020" cy="1052004"/>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Top 5</a:t>
            </a:r>
            <a:endParaRPr lang="en-GB" dirty="0"/>
          </a:p>
        </p:txBody>
      </p:sp>
      <p:sp>
        <p:nvSpPr>
          <p:cNvPr id="13" name="Content Placeholder 12">
            <a:extLst>
              <a:ext uri="{FF2B5EF4-FFF2-40B4-BE49-F238E27FC236}">
                <a16:creationId xmlns:a16="http://schemas.microsoft.com/office/drawing/2014/main" id="{F0DE7292-871C-4407-B1E5-81353D7537D4}"/>
              </a:ext>
            </a:extLst>
          </p:cNvPr>
          <p:cNvSpPr>
            <a:spLocks noGrp="1"/>
          </p:cNvSpPr>
          <p:nvPr>
            <p:ph sz="quarter" idx="17"/>
          </p:nvPr>
        </p:nvSpPr>
        <p:spPr>
          <a:xfrm>
            <a:off x="440909" y="4754869"/>
            <a:ext cx="2171700" cy="777649"/>
          </a:xfrm>
        </p:spPr>
        <p:txBody>
          <a:bodyPr/>
          <a:lstStyle/>
          <a:p>
            <a:pPr lvl="0" fontAlgn="base">
              <a:spcBef>
                <a:spcPct val="0"/>
              </a:spcBef>
              <a:spcAft>
                <a:spcPts val="1500"/>
              </a:spcAft>
              <a:buSzTx/>
              <a:defRPr/>
            </a:pPr>
            <a:r>
              <a:rPr lang="en-US" sz="1400" dirty="0">
                <a:solidFill>
                  <a:srgbClr val="000000"/>
                </a:solidFill>
                <a:latin typeface="Segoe UI Semibold"/>
                <a:cs typeface="Segoe UI Semibold" panose="020B0702040204020203" pitchFamily="34" charset="0"/>
              </a:rPr>
              <a:t>Language on GitHub</a:t>
            </a:r>
          </a:p>
          <a:p>
            <a:pPr lvl="0" fontAlgn="base">
              <a:spcBef>
                <a:spcPct val="0"/>
              </a:spcBef>
              <a:spcAft>
                <a:spcPct val="0"/>
              </a:spcAft>
              <a:buSzTx/>
              <a:defRPr/>
            </a:pPr>
            <a:r>
              <a:rPr lang="en-US" sz="1400" dirty="0">
                <a:solidFill>
                  <a:srgbClr val="000000"/>
                </a:solidFill>
                <a:latin typeface="Segoe UI Semibold"/>
                <a:cs typeface="Segoe UI Semibold" panose="020B0702040204020203" pitchFamily="34" charset="0"/>
              </a:rPr>
              <a:t>C#</a:t>
            </a:r>
            <a:endParaRPr lang="en-GB" dirty="0"/>
          </a:p>
        </p:txBody>
      </p:sp>
      <p:sp>
        <p:nvSpPr>
          <p:cNvPr id="14" name="Content Placeholder 13">
            <a:extLst>
              <a:ext uri="{FF2B5EF4-FFF2-40B4-BE49-F238E27FC236}">
                <a16:creationId xmlns:a16="http://schemas.microsoft.com/office/drawing/2014/main" id="{F3BBB845-AF6F-47B7-8865-43D9316F4828}"/>
              </a:ext>
            </a:extLst>
          </p:cNvPr>
          <p:cNvSpPr>
            <a:spLocks noGrp="1"/>
          </p:cNvSpPr>
          <p:nvPr>
            <p:ph sz="quarter" idx="18"/>
          </p:nvPr>
        </p:nvSpPr>
        <p:spPr>
          <a:xfrm>
            <a:off x="4475448" y="3842479"/>
            <a:ext cx="2209800" cy="1015664"/>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&gt;10X</a:t>
            </a:r>
            <a:endParaRPr lang="en-GB" dirty="0"/>
          </a:p>
        </p:txBody>
      </p:sp>
      <p:sp>
        <p:nvSpPr>
          <p:cNvPr id="15" name="Content Placeholder 14">
            <a:extLst>
              <a:ext uri="{FF2B5EF4-FFF2-40B4-BE49-F238E27FC236}">
                <a16:creationId xmlns:a16="http://schemas.microsoft.com/office/drawing/2014/main" id="{FE180EE3-CA50-46DF-8D26-6506D7BFC10B}"/>
              </a:ext>
            </a:extLst>
          </p:cNvPr>
          <p:cNvSpPr>
            <a:spLocks noGrp="1"/>
          </p:cNvSpPr>
          <p:nvPr>
            <p:ph sz="quarter" idx="19"/>
          </p:nvPr>
        </p:nvSpPr>
        <p:spPr>
          <a:xfrm>
            <a:off x="4474207" y="4753566"/>
            <a:ext cx="1924050" cy="766364"/>
          </a:xfrm>
        </p:spPr>
        <p:txBody>
          <a:bodyPr/>
          <a:lstStyle/>
          <a:p>
            <a:pPr lvl="0" fontAlgn="base">
              <a:spcBef>
                <a:spcPct val="0"/>
              </a:spcBef>
              <a:spcAft>
                <a:spcPts val="1500"/>
              </a:spcAft>
              <a:buSzTx/>
              <a:defRPr/>
            </a:pPr>
            <a:r>
              <a:rPr lang="en-US" sz="1400" dirty="0">
                <a:solidFill>
                  <a:srgbClr val="000000"/>
                </a:solidFill>
                <a:latin typeface="Segoe UI Semibold"/>
                <a:cs typeface="Segoe UI Semibold" panose="020B0702040204020203" pitchFamily="34" charset="0"/>
              </a:rPr>
              <a:t>Faster than Node.js</a:t>
            </a:r>
          </a:p>
          <a:p>
            <a:pPr lvl="0" fontAlgn="base">
              <a:spcBef>
                <a:spcPct val="0"/>
              </a:spcBef>
              <a:spcAft>
                <a:spcPct val="0"/>
              </a:spcAft>
              <a:buSzTx/>
              <a:defRPr/>
            </a:pPr>
            <a:r>
              <a:rPr lang="en-US" sz="1400" dirty="0">
                <a:solidFill>
                  <a:srgbClr val="000000"/>
                </a:solidFill>
                <a:latin typeface="Segoe UI Semibold"/>
                <a:cs typeface="Segoe UI Semibold" panose="020B0702040204020203" pitchFamily="34" charset="0"/>
              </a:rPr>
              <a:t>ASP.NET Core</a:t>
            </a:r>
            <a:endParaRPr lang="en-GB" dirty="0"/>
          </a:p>
        </p:txBody>
      </p:sp>
      <p:grpSp>
        <p:nvGrpSpPr>
          <p:cNvPr id="59" name="Graphic 3" descr="TechEmpower logo">
            <a:extLst>
              <a:ext uri="{FF2B5EF4-FFF2-40B4-BE49-F238E27FC236}">
                <a16:creationId xmlns:a16="http://schemas.microsoft.com/office/drawing/2014/main" id="{A1E52867-F6AF-4E0C-8174-BEB6368A1834}"/>
              </a:ext>
            </a:extLst>
          </p:cNvPr>
          <p:cNvGrpSpPr/>
          <p:nvPr/>
        </p:nvGrpSpPr>
        <p:grpSpPr>
          <a:xfrm>
            <a:off x="5924287" y="5178665"/>
            <a:ext cx="463623" cy="231154"/>
            <a:chOff x="21173199" y="5042438"/>
            <a:chExt cx="928115" cy="462741"/>
          </a:xfrm>
          <a:solidFill>
            <a:schemeClr val="tx1"/>
          </a:solidFill>
        </p:grpSpPr>
        <p:sp>
          <p:nvSpPr>
            <p:cNvPr id="62" name="Freeform: Shape 61">
              <a:extLst>
                <a:ext uri="{FF2B5EF4-FFF2-40B4-BE49-F238E27FC236}">
                  <a16:creationId xmlns:a16="http://schemas.microsoft.com/office/drawing/2014/main" id="{CD00F571-E7CF-4BAD-AB60-F7051C0ECD69}"/>
                </a:ext>
                <a:ext uri="{C183D7F6-B498-43B3-948B-1728B52AA6E4}">
                  <adec:decorative xmlns:adec="http://schemas.microsoft.com/office/drawing/2017/decorative" val="1"/>
                </a:ext>
              </a:extLst>
            </p:cNvPr>
            <p:cNvSpPr/>
            <p:nvPr/>
          </p:nvSpPr>
          <p:spPr>
            <a:xfrm flipV="1">
              <a:off x="21261694" y="5042438"/>
              <a:ext cx="771584" cy="224066"/>
            </a:xfrm>
            <a:custGeom>
              <a:avLst/>
              <a:gdLst>
                <a:gd name="connsiteX0" fmla="*/ 553681 w 771584"/>
                <a:gd name="connsiteY0" fmla="*/ 44254 h 224066"/>
                <a:gd name="connsiteX1" fmla="*/ 547203 w 771584"/>
                <a:gd name="connsiteY1" fmla="*/ 44069 h 224066"/>
                <a:gd name="connsiteX2" fmla="*/ 434070 w 771584"/>
                <a:gd name="connsiteY2" fmla="*/ 51464 h 224066"/>
                <a:gd name="connsiteX3" fmla="*/ 417406 w 771584"/>
                <a:gd name="connsiteY3" fmla="*/ 55731 h 224066"/>
                <a:gd name="connsiteX4" fmla="*/ 387213 w 771584"/>
                <a:gd name="connsiteY4" fmla="*/ 71294 h 224066"/>
                <a:gd name="connsiteX5" fmla="*/ 382667 w 771584"/>
                <a:gd name="connsiteY5" fmla="*/ 112083 h 224066"/>
                <a:gd name="connsiteX6" fmla="*/ 553547 w 771584"/>
                <a:gd name="connsiteY6" fmla="*/ 213053 h 224066"/>
                <a:gd name="connsiteX7" fmla="*/ 577939 w 771584"/>
                <a:gd name="connsiteY7" fmla="*/ 219359 h 224066"/>
                <a:gd name="connsiteX8" fmla="*/ -1162 w 771584"/>
                <a:gd name="connsiteY8" fmla="*/ -898 h 224066"/>
                <a:gd name="connsiteX9" fmla="*/ 269274 w 771584"/>
                <a:gd name="connsiteY9" fmla="*/ 119256 h 224066"/>
                <a:gd name="connsiteX10" fmla="*/ 251266 w 771584"/>
                <a:gd name="connsiteY10" fmla="*/ 95648 h 224066"/>
                <a:gd name="connsiteX11" fmla="*/ 428055 w 771584"/>
                <a:gd name="connsiteY11" fmla="*/ 6785 h 224066"/>
                <a:gd name="connsiteX12" fmla="*/ 492938 w 771584"/>
                <a:gd name="connsiteY12" fmla="*/ 11040 h 224066"/>
                <a:gd name="connsiteX13" fmla="*/ 584964 w 771584"/>
                <a:gd name="connsiteY13" fmla="*/ 26237 h 224066"/>
                <a:gd name="connsiteX14" fmla="*/ 770422 w 771584"/>
                <a:gd name="connsiteY14" fmla="*/ 111122 h 224066"/>
                <a:gd name="connsiteX15" fmla="*/ 553681 w 771584"/>
                <a:gd name="connsiteY15" fmla="*/ 44254 h 2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1584" h="224066">
                  <a:moveTo>
                    <a:pt x="553681" y="44254"/>
                  </a:moveTo>
                  <a:cubicBezTo>
                    <a:pt x="553681" y="44254"/>
                    <a:pt x="551209" y="44131"/>
                    <a:pt x="547203" y="44069"/>
                  </a:cubicBezTo>
                  <a:cubicBezTo>
                    <a:pt x="528752" y="43671"/>
                    <a:pt x="473860" y="43309"/>
                    <a:pt x="434070" y="51464"/>
                  </a:cubicBezTo>
                  <a:cubicBezTo>
                    <a:pt x="428158" y="52708"/>
                    <a:pt x="422495" y="54086"/>
                    <a:pt x="417406" y="55731"/>
                  </a:cubicBezTo>
                  <a:cubicBezTo>
                    <a:pt x="404205" y="59969"/>
                    <a:pt x="396159" y="64351"/>
                    <a:pt x="387213" y="71294"/>
                  </a:cubicBezTo>
                  <a:cubicBezTo>
                    <a:pt x="387213" y="71294"/>
                    <a:pt x="373262" y="87743"/>
                    <a:pt x="382667" y="112083"/>
                  </a:cubicBezTo>
                  <a:cubicBezTo>
                    <a:pt x="392375" y="137081"/>
                    <a:pt x="439832" y="182618"/>
                    <a:pt x="553547" y="213053"/>
                  </a:cubicBezTo>
                  <a:cubicBezTo>
                    <a:pt x="561073" y="215073"/>
                    <a:pt x="569001" y="217526"/>
                    <a:pt x="577939" y="219359"/>
                  </a:cubicBezTo>
                  <a:cubicBezTo>
                    <a:pt x="577939" y="219359"/>
                    <a:pt x="409459" y="270363"/>
                    <a:pt x="-1162" y="-898"/>
                  </a:cubicBezTo>
                  <a:cubicBezTo>
                    <a:pt x="-1162" y="-898"/>
                    <a:pt x="193538" y="104363"/>
                    <a:pt x="269274" y="119256"/>
                  </a:cubicBezTo>
                  <a:cubicBezTo>
                    <a:pt x="264732" y="114806"/>
                    <a:pt x="262468" y="114990"/>
                    <a:pt x="251266" y="95648"/>
                  </a:cubicBezTo>
                  <a:cubicBezTo>
                    <a:pt x="251266" y="95648"/>
                    <a:pt x="190423" y="3465"/>
                    <a:pt x="428055" y="6785"/>
                  </a:cubicBezTo>
                  <a:cubicBezTo>
                    <a:pt x="428055" y="6785"/>
                    <a:pt x="454024" y="6873"/>
                    <a:pt x="492938" y="11040"/>
                  </a:cubicBezTo>
                  <a:cubicBezTo>
                    <a:pt x="519133" y="13860"/>
                    <a:pt x="551075" y="18535"/>
                    <a:pt x="584964" y="26237"/>
                  </a:cubicBezTo>
                  <a:cubicBezTo>
                    <a:pt x="648986" y="40861"/>
                    <a:pt x="719819" y="66345"/>
                    <a:pt x="770422" y="111122"/>
                  </a:cubicBezTo>
                  <a:cubicBezTo>
                    <a:pt x="770422" y="111122"/>
                    <a:pt x="704851" y="62315"/>
                    <a:pt x="553681" y="44254"/>
                  </a:cubicBez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1B5F7DCC-410B-4241-AA0C-C32EA7EAC6EA}"/>
                </a:ext>
                <a:ext uri="{C183D7F6-B498-43B3-948B-1728B52AA6E4}">
                  <adec:decorative xmlns:adec="http://schemas.microsoft.com/office/drawing/2017/decorative" val="1"/>
                </a:ext>
              </a:extLst>
            </p:cNvPr>
            <p:cNvSpPr/>
            <p:nvPr/>
          </p:nvSpPr>
          <p:spPr>
            <a:xfrm flipV="1">
              <a:off x="21173199" y="5386259"/>
              <a:ext cx="82183" cy="92713"/>
            </a:xfrm>
            <a:custGeom>
              <a:avLst/>
              <a:gdLst>
                <a:gd name="connsiteX0" fmla="*/ 25228 w 82183"/>
                <a:gd name="connsiteY0" fmla="*/ -126 h 92713"/>
                <a:gd name="connsiteX1" fmla="*/ -101 w 82183"/>
                <a:gd name="connsiteY1" fmla="*/ -126 h 92713"/>
                <a:gd name="connsiteX2" fmla="*/ 27812 w 82183"/>
                <a:gd name="connsiteY2" fmla="*/ 77878 h 92713"/>
                <a:gd name="connsiteX3" fmla="*/ 2620 w 82183"/>
                <a:gd name="connsiteY3" fmla="*/ 77878 h 92713"/>
                <a:gd name="connsiteX4" fmla="*/ 7878 w 82183"/>
                <a:gd name="connsiteY4" fmla="*/ 92588 h 92713"/>
                <a:gd name="connsiteX5" fmla="*/ 82083 w 82183"/>
                <a:gd name="connsiteY5" fmla="*/ 92588 h 92713"/>
                <a:gd name="connsiteX6" fmla="*/ 76823 w 82183"/>
                <a:gd name="connsiteY6" fmla="*/ 77878 h 92713"/>
                <a:gd name="connsiteX7" fmla="*/ 53139 w 82183"/>
                <a:gd name="connsiteY7" fmla="*/ 77878 h 92713"/>
                <a:gd name="connsiteX8" fmla="*/ 25228 w 82183"/>
                <a:gd name="connsiteY8" fmla="*/ -126 h 9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83" h="92713">
                  <a:moveTo>
                    <a:pt x="25228" y="-126"/>
                  </a:moveTo>
                  <a:lnTo>
                    <a:pt x="-101" y="-126"/>
                  </a:lnTo>
                  <a:lnTo>
                    <a:pt x="27812" y="77878"/>
                  </a:lnTo>
                  <a:lnTo>
                    <a:pt x="2620" y="77878"/>
                  </a:lnTo>
                  <a:lnTo>
                    <a:pt x="7878" y="92588"/>
                  </a:lnTo>
                  <a:lnTo>
                    <a:pt x="82083" y="92588"/>
                  </a:lnTo>
                  <a:lnTo>
                    <a:pt x="76823" y="77878"/>
                  </a:lnTo>
                  <a:lnTo>
                    <a:pt x="53139" y="77878"/>
                  </a:lnTo>
                  <a:lnTo>
                    <a:pt x="25228" y="-12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1" name="Freeform: Shape 70">
              <a:extLst>
                <a:ext uri="{FF2B5EF4-FFF2-40B4-BE49-F238E27FC236}">
                  <a16:creationId xmlns:a16="http://schemas.microsoft.com/office/drawing/2014/main" id="{B4C42C2C-FD9F-420F-8363-D84255AB4A3B}"/>
                </a:ext>
                <a:ext uri="{C183D7F6-B498-43B3-948B-1728B52AA6E4}">
                  <adec:decorative xmlns:adec="http://schemas.microsoft.com/office/drawing/2017/decorative" val="1"/>
                </a:ext>
              </a:extLst>
            </p:cNvPr>
            <p:cNvSpPr/>
            <p:nvPr/>
          </p:nvSpPr>
          <p:spPr>
            <a:xfrm flipV="1">
              <a:off x="21232107" y="5413837"/>
              <a:ext cx="71938" cy="66661"/>
            </a:xfrm>
            <a:custGeom>
              <a:avLst/>
              <a:gdLst>
                <a:gd name="connsiteX0" fmla="*/ 65280 w 71938"/>
                <a:gd name="connsiteY0" fmla="*/ 21542 h 66661"/>
                <a:gd name="connsiteX1" fmla="*/ 56230 w 71938"/>
                <a:gd name="connsiteY1" fmla="*/ 9074 h 66661"/>
                <a:gd name="connsiteX2" fmla="*/ 26516 w 71938"/>
                <a:gd name="connsiteY2" fmla="*/ -86 h 66661"/>
                <a:gd name="connsiteX3" fmla="*/ -118 w 71938"/>
                <a:gd name="connsiteY3" fmla="*/ 21412 h 66661"/>
                <a:gd name="connsiteX4" fmla="*/ 8509 w 71938"/>
                <a:gd name="connsiteY4" fmla="*/ 47238 h 66661"/>
                <a:gd name="connsiteX5" fmla="*/ 44951 w 71938"/>
                <a:gd name="connsiteY5" fmla="*/ 66576 h 66661"/>
                <a:gd name="connsiteX6" fmla="*/ 71595 w 71938"/>
                <a:gd name="connsiteY6" fmla="*/ 45204 h 66661"/>
                <a:gd name="connsiteX7" fmla="*/ 68137 w 71938"/>
                <a:gd name="connsiteY7" fmla="*/ 31464 h 66661"/>
                <a:gd name="connsiteX8" fmla="*/ 23043 w 71938"/>
                <a:gd name="connsiteY8" fmla="*/ 31464 h 66661"/>
                <a:gd name="connsiteX9" fmla="*/ 20030 w 71938"/>
                <a:gd name="connsiteY9" fmla="*/ 19759 h 66661"/>
                <a:gd name="connsiteX10" fmla="*/ 29084 w 71938"/>
                <a:gd name="connsiteY10" fmla="*/ 9582 h 66661"/>
                <a:gd name="connsiteX11" fmla="*/ 44191 w 71938"/>
                <a:gd name="connsiteY11" fmla="*/ 21542 h 66661"/>
                <a:gd name="connsiteX12" fmla="*/ 65280 w 71938"/>
                <a:gd name="connsiteY12" fmla="*/ 21542 h 66661"/>
                <a:gd name="connsiteX13" fmla="*/ 49951 w 71938"/>
                <a:gd name="connsiteY13" fmla="*/ 40369 h 66661"/>
                <a:gd name="connsiteX14" fmla="*/ 51969 w 71938"/>
                <a:gd name="connsiteY14" fmla="*/ 48256 h 66661"/>
                <a:gd name="connsiteX15" fmla="*/ 43862 w 71938"/>
                <a:gd name="connsiteY15" fmla="*/ 57161 h 66661"/>
                <a:gd name="connsiteX16" fmla="*/ 26475 w 71938"/>
                <a:gd name="connsiteY16" fmla="*/ 40369 h 66661"/>
                <a:gd name="connsiteX17" fmla="*/ 49951 w 71938"/>
                <a:gd name="connsiteY17" fmla="*/ 40369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938" h="66661">
                  <a:moveTo>
                    <a:pt x="65280" y="21542"/>
                  </a:moveTo>
                  <a:cubicBezTo>
                    <a:pt x="63774" y="17979"/>
                    <a:pt x="61947" y="13780"/>
                    <a:pt x="56230" y="9074"/>
                  </a:cubicBezTo>
                  <a:cubicBezTo>
                    <a:pt x="51652" y="5258"/>
                    <a:pt x="42563" y="-86"/>
                    <a:pt x="26516" y="-86"/>
                  </a:cubicBezTo>
                  <a:cubicBezTo>
                    <a:pt x="9406" y="-86"/>
                    <a:pt x="-1477" y="5893"/>
                    <a:pt x="-118" y="21412"/>
                  </a:cubicBezTo>
                  <a:cubicBezTo>
                    <a:pt x="539" y="28920"/>
                    <a:pt x="4160" y="39988"/>
                    <a:pt x="8509" y="47238"/>
                  </a:cubicBezTo>
                  <a:cubicBezTo>
                    <a:pt x="13676" y="56272"/>
                    <a:pt x="22935" y="66576"/>
                    <a:pt x="44951" y="66576"/>
                  </a:cubicBezTo>
                  <a:cubicBezTo>
                    <a:pt x="57948" y="66576"/>
                    <a:pt x="73153" y="63013"/>
                    <a:pt x="71595" y="45204"/>
                  </a:cubicBezTo>
                  <a:cubicBezTo>
                    <a:pt x="71171" y="40369"/>
                    <a:pt x="69864" y="36043"/>
                    <a:pt x="68137" y="31464"/>
                  </a:cubicBezTo>
                  <a:lnTo>
                    <a:pt x="23043" y="31464"/>
                  </a:lnTo>
                  <a:cubicBezTo>
                    <a:pt x="21781" y="27648"/>
                    <a:pt x="20387" y="23831"/>
                    <a:pt x="20030" y="19759"/>
                  </a:cubicBezTo>
                  <a:cubicBezTo>
                    <a:pt x="19427" y="12890"/>
                    <a:pt x="23251" y="9582"/>
                    <a:pt x="29084" y="9582"/>
                  </a:cubicBezTo>
                  <a:cubicBezTo>
                    <a:pt x="39430" y="9582"/>
                    <a:pt x="42665" y="17725"/>
                    <a:pt x="44191" y="21542"/>
                  </a:cubicBezTo>
                  <a:lnTo>
                    <a:pt x="65280" y="21542"/>
                  </a:lnTo>
                  <a:close/>
                  <a:moveTo>
                    <a:pt x="49951" y="40369"/>
                  </a:moveTo>
                  <a:cubicBezTo>
                    <a:pt x="50461" y="41641"/>
                    <a:pt x="51689" y="45077"/>
                    <a:pt x="51969" y="48256"/>
                  </a:cubicBezTo>
                  <a:cubicBezTo>
                    <a:pt x="52435" y="53600"/>
                    <a:pt x="49564" y="57161"/>
                    <a:pt x="43862" y="57161"/>
                  </a:cubicBezTo>
                  <a:cubicBezTo>
                    <a:pt x="33913" y="57161"/>
                    <a:pt x="29521" y="47875"/>
                    <a:pt x="26475" y="40369"/>
                  </a:cubicBezTo>
                  <a:lnTo>
                    <a:pt x="49951" y="40369"/>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2" name="Freeform: Shape 71">
              <a:extLst>
                <a:ext uri="{FF2B5EF4-FFF2-40B4-BE49-F238E27FC236}">
                  <a16:creationId xmlns:a16="http://schemas.microsoft.com/office/drawing/2014/main" id="{3EF72016-9BA2-4E57-B6CC-80FE21505277}"/>
                </a:ext>
                <a:ext uri="{C183D7F6-B498-43B3-948B-1728B52AA6E4}">
                  <adec:decorative xmlns:adec="http://schemas.microsoft.com/office/drawing/2017/decorative" val="1"/>
                </a:ext>
              </a:extLst>
            </p:cNvPr>
            <p:cNvSpPr/>
            <p:nvPr/>
          </p:nvSpPr>
          <p:spPr>
            <a:xfrm flipV="1">
              <a:off x="21313319" y="5413837"/>
              <a:ext cx="72581" cy="66661"/>
            </a:xfrm>
            <a:custGeom>
              <a:avLst/>
              <a:gdLst>
                <a:gd name="connsiteX0" fmla="*/ 64806 w 72581"/>
                <a:gd name="connsiteY0" fmla="*/ 21923 h 66661"/>
                <a:gd name="connsiteX1" fmla="*/ 27468 w 72581"/>
                <a:gd name="connsiteY1" fmla="*/ -86 h 66661"/>
                <a:gd name="connsiteX2" fmla="*/ -315 w 72581"/>
                <a:gd name="connsiteY2" fmla="*/ 21923 h 66661"/>
                <a:gd name="connsiteX3" fmla="*/ 2524 w 72581"/>
                <a:gd name="connsiteY3" fmla="*/ 34644 h 66661"/>
                <a:gd name="connsiteX4" fmla="*/ 18566 w 72581"/>
                <a:gd name="connsiteY4" fmla="*/ 58815 h 66661"/>
                <a:gd name="connsiteX5" fmla="*/ 45106 w 72581"/>
                <a:gd name="connsiteY5" fmla="*/ 66576 h 66661"/>
                <a:gd name="connsiteX6" fmla="*/ 72062 w 72581"/>
                <a:gd name="connsiteY6" fmla="*/ 47238 h 66661"/>
                <a:gd name="connsiteX7" fmla="*/ 71485 w 72581"/>
                <a:gd name="connsiteY7" fmla="*/ 43675 h 66661"/>
                <a:gd name="connsiteX8" fmla="*/ 50928 w 72581"/>
                <a:gd name="connsiteY8" fmla="*/ 43675 h 66661"/>
                <a:gd name="connsiteX9" fmla="*/ 51870 w 72581"/>
                <a:gd name="connsiteY9" fmla="*/ 48383 h 66661"/>
                <a:gd name="connsiteX10" fmla="*/ 44017 w 72581"/>
                <a:gd name="connsiteY10" fmla="*/ 57161 h 66661"/>
                <a:gd name="connsiteX11" fmla="*/ 31281 w 72581"/>
                <a:gd name="connsiteY11" fmla="*/ 49530 h 66661"/>
                <a:gd name="connsiteX12" fmla="*/ 20331 w 72581"/>
                <a:gd name="connsiteY12" fmla="*/ 19886 h 66661"/>
                <a:gd name="connsiteX13" fmla="*/ 28965 w 72581"/>
                <a:gd name="connsiteY13" fmla="*/ 9455 h 66661"/>
                <a:gd name="connsiteX14" fmla="*/ 43718 w 72581"/>
                <a:gd name="connsiteY14" fmla="*/ 21923 h 66661"/>
                <a:gd name="connsiteX15" fmla="*/ 64806 w 72581"/>
                <a:gd name="connsiteY15" fmla="*/ 21923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81" h="66661">
                  <a:moveTo>
                    <a:pt x="64806" y="21923"/>
                  </a:moveTo>
                  <a:cubicBezTo>
                    <a:pt x="61063" y="12508"/>
                    <a:pt x="52137" y="-86"/>
                    <a:pt x="27468" y="-86"/>
                  </a:cubicBezTo>
                  <a:cubicBezTo>
                    <a:pt x="14470" y="-86"/>
                    <a:pt x="-1984" y="2840"/>
                    <a:pt x="-315" y="21923"/>
                  </a:cubicBezTo>
                  <a:cubicBezTo>
                    <a:pt x="86" y="26503"/>
                    <a:pt x="1261" y="30827"/>
                    <a:pt x="2524" y="34644"/>
                  </a:cubicBezTo>
                  <a:cubicBezTo>
                    <a:pt x="4683" y="41133"/>
                    <a:pt x="8779" y="51564"/>
                    <a:pt x="18566" y="58815"/>
                  </a:cubicBezTo>
                  <a:cubicBezTo>
                    <a:pt x="28761" y="66195"/>
                    <a:pt x="40068" y="66576"/>
                    <a:pt x="45106" y="66576"/>
                  </a:cubicBezTo>
                  <a:cubicBezTo>
                    <a:pt x="51341" y="66576"/>
                    <a:pt x="73711" y="66068"/>
                    <a:pt x="72062" y="47238"/>
                  </a:cubicBezTo>
                  <a:cubicBezTo>
                    <a:pt x="71950" y="45966"/>
                    <a:pt x="71750" y="45204"/>
                    <a:pt x="71485" y="43675"/>
                  </a:cubicBezTo>
                  <a:lnTo>
                    <a:pt x="50928" y="43675"/>
                  </a:lnTo>
                  <a:cubicBezTo>
                    <a:pt x="51348" y="45458"/>
                    <a:pt x="51726" y="46730"/>
                    <a:pt x="51870" y="48383"/>
                  </a:cubicBezTo>
                  <a:cubicBezTo>
                    <a:pt x="52382" y="54235"/>
                    <a:pt x="49191" y="57161"/>
                    <a:pt x="44017" y="57161"/>
                  </a:cubicBezTo>
                  <a:cubicBezTo>
                    <a:pt x="37386" y="57161"/>
                    <a:pt x="33868" y="53344"/>
                    <a:pt x="31281" y="49530"/>
                  </a:cubicBezTo>
                  <a:cubicBezTo>
                    <a:pt x="26413" y="42405"/>
                    <a:pt x="20975" y="27267"/>
                    <a:pt x="20331" y="19886"/>
                  </a:cubicBezTo>
                  <a:cubicBezTo>
                    <a:pt x="19628" y="11873"/>
                    <a:pt x="24190" y="9455"/>
                    <a:pt x="28965" y="9455"/>
                  </a:cubicBezTo>
                  <a:cubicBezTo>
                    <a:pt x="34670" y="9455"/>
                    <a:pt x="39821" y="12254"/>
                    <a:pt x="43718" y="21923"/>
                  </a:cubicBezTo>
                  <a:lnTo>
                    <a:pt x="64806" y="21923"/>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6" name="Freeform: Shape 85">
              <a:extLst>
                <a:ext uri="{FF2B5EF4-FFF2-40B4-BE49-F238E27FC236}">
                  <a16:creationId xmlns:a16="http://schemas.microsoft.com/office/drawing/2014/main" id="{1B8156FD-50C4-4C8B-8261-A0ABE192550A}"/>
                </a:ext>
                <a:ext uri="{C183D7F6-B498-43B3-948B-1728B52AA6E4}">
                  <adec:decorative xmlns:adec="http://schemas.microsoft.com/office/drawing/2017/decorative" val="1"/>
                </a:ext>
              </a:extLst>
            </p:cNvPr>
            <p:cNvSpPr/>
            <p:nvPr/>
          </p:nvSpPr>
          <p:spPr>
            <a:xfrm flipV="1">
              <a:off x="21385916" y="5389157"/>
              <a:ext cx="80527" cy="89815"/>
            </a:xfrm>
            <a:custGeom>
              <a:avLst/>
              <a:gdLst>
                <a:gd name="connsiteX0" fmla="*/ 62644 w 80527"/>
                <a:gd name="connsiteY0" fmla="*/ -122 h 89815"/>
                <a:gd name="connsiteX1" fmla="*/ 41024 w 80527"/>
                <a:gd name="connsiteY1" fmla="*/ -122 h 89815"/>
                <a:gd name="connsiteX2" fmla="*/ 54534 w 80527"/>
                <a:gd name="connsiteY2" fmla="*/ 37534 h 89815"/>
                <a:gd name="connsiteX3" fmla="*/ 57558 w 80527"/>
                <a:gd name="connsiteY3" fmla="*/ 47840 h 89815"/>
                <a:gd name="connsiteX4" fmla="*/ 51461 w 80527"/>
                <a:gd name="connsiteY4" fmla="*/ 53946 h 89815"/>
                <a:gd name="connsiteX5" fmla="*/ 40594 w 80527"/>
                <a:gd name="connsiteY5" fmla="*/ 49493 h 89815"/>
                <a:gd name="connsiteX6" fmla="*/ 34739 w 80527"/>
                <a:gd name="connsiteY6" fmla="*/ 38679 h 89815"/>
                <a:gd name="connsiteX7" fmla="*/ 20866 w 80527"/>
                <a:gd name="connsiteY7" fmla="*/ -122 h 89815"/>
                <a:gd name="connsiteX8" fmla="*/ -620 w 80527"/>
                <a:gd name="connsiteY8" fmla="*/ -122 h 89815"/>
                <a:gd name="connsiteX9" fmla="*/ 31380 w 80527"/>
                <a:gd name="connsiteY9" fmla="*/ 89694 h 89815"/>
                <a:gd name="connsiteX10" fmla="*/ 52999 w 80527"/>
                <a:gd name="connsiteY10" fmla="*/ 89694 h 89815"/>
                <a:gd name="connsiteX11" fmla="*/ 41051 w 80527"/>
                <a:gd name="connsiteY11" fmla="*/ 56236 h 89815"/>
                <a:gd name="connsiteX12" fmla="*/ 65130 w 80527"/>
                <a:gd name="connsiteY12" fmla="*/ 64633 h 89815"/>
                <a:gd name="connsiteX13" fmla="*/ 79840 w 80527"/>
                <a:gd name="connsiteY13" fmla="*/ 50892 h 89815"/>
                <a:gd name="connsiteX14" fmla="*/ 76364 w 80527"/>
                <a:gd name="connsiteY14" fmla="*/ 38425 h 89815"/>
                <a:gd name="connsiteX15" fmla="*/ 62644 w 80527"/>
                <a:gd name="connsiteY15" fmla="*/ -122 h 8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527" h="89815">
                  <a:moveTo>
                    <a:pt x="62644" y="-122"/>
                  </a:moveTo>
                  <a:lnTo>
                    <a:pt x="41024" y="-122"/>
                  </a:lnTo>
                  <a:lnTo>
                    <a:pt x="54534" y="37534"/>
                  </a:lnTo>
                  <a:cubicBezTo>
                    <a:pt x="55586" y="40460"/>
                    <a:pt x="57301" y="44913"/>
                    <a:pt x="57558" y="47840"/>
                  </a:cubicBezTo>
                  <a:cubicBezTo>
                    <a:pt x="57981" y="52672"/>
                    <a:pt x="54645" y="53946"/>
                    <a:pt x="51461" y="53946"/>
                  </a:cubicBezTo>
                  <a:cubicBezTo>
                    <a:pt x="47614" y="53946"/>
                    <a:pt x="43480" y="52164"/>
                    <a:pt x="40594" y="49493"/>
                  </a:cubicBezTo>
                  <a:cubicBezTo>
                    <a:pt x="37706" y="46821"/>
                    <a:pt x="36831" y="44404"/>
                    <a:pt x="34739" y="38679"/>
                  </a:cubicBezTo>
                  <a:lnTo>
                    <a:pt x="20866" y="-122"/>
                  </a:lnTo>
                  <a:lnTo>
                    <a:pt x="-620" y="-122"/>
                  </a:lnTo>
                  <a:lnTo>
                    <a:pt x="31380" y="89694"/>
                  </a:lnTo>
                  <a:lnTo>
                    <a:pt x="52999" y="89694"/>
                  </a:lnTo>
                  <a:lnTo>
                    <a:pt x="41051" y="56236"/>
                  </a:lnTo>
                  <a:cubicBezTo>
                    <a:pt x="46115" y="59543"/>
                    <a:pt x="53989" y="64633"/>
                    <a:pt x="65130" y="64633"/>
                  </a:cubicBezTo>
                  <a:cubicBezTo>
                    <a:pt x="74413" y="64633"/>
                    <a:pt x="80632" y="59924"/>
                    <a:pt x="79840" y="50892"/>
                  </a:cubicBezTo>
                  <a:cubicBezTo>
                    <a:pt x="79509" y="47075"/>
                    <a:pt x="77758" y="42243"/>
                    <a:pt x="76364" y="38425"/>
                  </a:cubicBezTo>
                  <a:lnTo>
                    <a:pt x="62644" y="-122"/>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7" name="Freeform: Shape 86">
              <a:extLst>
                <a:ext uri="{FF2B5EF4-FFF2-40B4-BE49-F238E27FC236}">
                  <a16:creationId xmlns:a16="http://schemas.microsoft.com/office/drawing/2014/main" id="{81798EEE-B2A5-4B4C-8BDA-8995FE647D37}"/>
                </a:ext>
                <a:ext uri="{C183D7F6-B498-43B3-948B-1728B52AA6E4}">
                  <adec:decorative xmlns:adec="http://schemas.microsoft.com/office/drawing/2017/decorative" val="1"/>
                </a:ext>
              </a:extLst>
            </p:cNvPr>
            <p:cNvSpPr/>
            <p:nvPr/>
          </p:nvSpPr>
          <p:spPr>
            <a:xfrm flipV="1">
              <a:off x="21474511" y="5386259"/>
              <a:ext cx="92721" cy="92713"/>
            </a:xfrm>
            <a:custGeom>
              <a:avLst/>
              <a:gdLst>
                <a:gd name="connsiteX0" fmla="*/ 62808 w 92721"/>
                <a:gd name="connsiteY0" fmla="*/ -126 h 92713"/>
                <a:gd name="connsiteX1" fmla="*/ -852 w 92721"/>
                <a:gd name="connsiteY1" fmla="*/ -126 h 92713"/>
                <a:gd name="connsiteX2" fmla="*/ 32316 w 92721"/>
                <a:gd name="connsiteY2" fmla="*/ 92588 h 92713"/>
                <a:gd name="connsiteX3" fmla="*/ 91870 w 92721"/>
                <a:gd name="connsiteY3" fmla="*/ 92588 h 92713"/>
                <a:gd name="connsiteX4" fmla="*/ 86624 w 92721"/>
                <a:gd name="connsiteY4" fmla="*/ 78012 h 92713"/>
                <a:gd name="connsiteX5" fmla="*/ 51851 w 92721"/>
                <a:gd name="connsiteY5" fmla="*/ 78012 h 92713"/>
                <a:gd name="connsiteX6" fmla="*/ 43701 w 92721"/>
                <a:gd name="connsiteY6" fmla="*/ 55293 h 92713"/>
                <a:gd name="connsiteX7" fmla="*/ 76695 w 92721"/>
                <a:gd name="connsiteY7" fmla="*/ 55293 h 92713"/>
                <a:gd name="connsiteX8" fmla="*/ 71449 w 92721"/>
                <a:gd name="connsiteY8" fmla="*/ 40715 h 92713"/>
                <a:gd name="connsiteX9" fmla="*/ 38592 w 92721"/>
                <a:gd name="connsiteY9" fmla="*/ 40715 h 92713"/>
                <a:gd name="connsiteX10" fmla="*/ 29172 w 92721"/>
                <a:gd name="connsiteY10" fmla="*/ 14450 h 92713"/>
                <a:gd name="connsiteX11" fmla="*/ 67919 w 92721"/>
                <a:gd name="connsiteY11" fmla="*/ 14450 h 92713"/>
                <a:gd name="connsiteX12" fmla="*/ 62808 w 92721"/>
                <a:gd name="connsiteY12" fmla="*/ -126 h 9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21" h="92713">
                  <a:moveTo>
                    <a:pt x="62808" y="-126"/>
                  </a:moveTo>
                  <a:lnTo>
                    <a:pt x="-852" y="-126"/>
                  </a:lnTo>
                  <a:lnTo>
                    <a:pt x="32316" y="92588"/>
                  </a:lnTo>
                  <a:lnTo>
                    <a:pt x="91870" y="92588"/>
                  </a:lnTo>
                  <a:lnTo>
                    <a:pt x="86624" y="78012"/>
                  </a:lnTo>
                  <a:lnTo>
                    <a:pt x="51851" y="78012"/>
                  </a:lnTo>
                  <a:lnTo>
                    <a:pt x="43701" y="55293"/>
                  </a:lnTo>
                  <a:lnTo>
                    <a:pt x="76695" y="55293"/>
                  </a:lnTo>
                  <a:lnTo>
                    <a:pt x="71449" y="40715"/>
                  </a:lnTo>
                  <a:lnTo>
                    <a:pt x="38592" y="40715"/>
                  </a:lnTo>
                  <a:lnTo>
                    <a:pt x="29172" y="14450"/>
                  </a:lnTo>
                  <a:lnTo>
                    <a:pt x="67919" y="14450"/>
                  </a:lnTo>
                  <a:lnTo>
                    <a:pt x="62808" y="-12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9" name="Freeform: Shape 88">
              <a:extLst>
                <a:ext uri="{FF2B5EF4-FFF2-40B4-BE49-F238E27FC236}">
                  <a16:creationId xmlns:a16="http://schemas.microsoft.com/office/drawing/2014/main" id="{75D64119-AC40-460B-8003-D69FC3FCC4B4}"/>
                </a:ext>
                <a:ext uri="{C183D7F6-B498-43B3-948B-1728B52AA6E4}">
                  <adec:decorative xmlns:adec="http://schemas.microsoft.com/office/drawing/2017/decorative" val="1"/>
                </a:ext>
              </a:extLst>
            </p:cNvPr>
            <p:cNvSpPr/>
            <p:nvPr/>
          </p:nvSpPr>
          <p:spPr>
            <a:xfrm flipV="1">
              <a:off x="21557525" y="5414218"/>
              <a:ext cx="119272" cy="64754"/>
            </a:xfrm>
            <a:custGeom>
              <a:avLst/>
              <a:gdLst>
                <a:gd name="connsiteX0" fmla="*/ 100907 w 119272"/>
                <a:gd name="connsiteY0" fmla="*/ -87 h 64754"/>
                <a:gd name="connsiteX1" fmla="*/ 79288 w 119272"/>
                <a:gd name="connsiteY1" fmla="*/ -87 h 64754"/>
                <a:gd name="connsiteX2" fmla="*/ 93682 w 119272"/>
                <a:gd name="connsiteY2" fmla="*/ 40113 h 64754"/>
                <a:gd name="connsiteX3" fmla="*/ 95806 w 119272"/>
                <a:gd name="connsiteY3" fmla="*/ 47748 h 64754"/>
                <a:gd name="connsiteX4" fmla="*/ 89833 w 119272"/>
                <a:gd name="connsiteY4" fmla="*/ 53727 h 64754"/>
                <a:gd name="connsiteX5" fmla="*/ 80612 w 119272"/>
                <a:gd name="connsiteY5" fmla="*/ 49909 h 64754"/>
                <a:gd name="connsiteX6" fmla="*/ 74627 w 119272"/>
                <a:gd name="connsiteY6" fmla="*/ 39095 h 64754"/>
                <a:gd name="connsiteX7" fmla="*/ 60719 w 119272"/>
                <a:gd name="connsiteY7" fmla="*/ -87 h 64754"/>
                <a:gd name="connsiteX8" fmla="*/ 39100 w 119272"/>
                <a:gd name="connsiteY8" fmla="*/ -87 h 64754"/>
                <a:gd name="connsiteX9" fmla="*/ 53319 w 119272"/>
                <a:gd name="connsiteY9" fmla="*/ 39605 h 64754"/>
                <a:gd name="connsiteX10" fmla="*/ 55767 w 119272"/>
                <a:gd name="connsiteY10" fmla="*/ 47875 h 64754"/>
                <a:gd name="connsiteX11" fmla="*/ 49921 w 119272"/>
                <a:gd name="connsiteY11" fmla="*/ 53854 h 64754"/>
                <a:gd name="connsiteX12" fmla="*/ 40726 w 119272"/>
                <a:gd name="connsiteY12" fmla="*/ 50290 h 64754"/>
                <a:gd name="connsiteX13" fmla="*/ 34440 w 119272"/>
                <a:gd name="connsiteY13" fmla="*/ 39095 h 64754"/>
                <a:gd name="connsiteX14" fmla="*/ 20531 w 119272"/>
                <a:gd name="connsiteY14" fmla="*/ -87 h 64754"/>
                <a:gd name="connsiteX15" fmla="*/ -1088 w 119272"/>
                <a:gd name="connsiteY15" fmla="*/ -87 h 64754"/>
                <a:gd name="connsiteX16" fmla="*/ 21725 w 119272"/>
                <a:gd name="connsiteY16" fmla="*/ 63521 h 64754"/>
                <a:gd name="connsiteX17" fmla="*/ 43209 w 119272"/>
                <a:gd name="connsiteY17" fmla="*/ 63521 h 64754"/>
                <a:gd name="connsiteX18" fmla="*/ 40550 w 119272"/>
                <a:gd name="connsiteY18" fmla="*/ 55888 h 64754"/>
                <a:gd name="connsiteX19" fmla="*/ 63734 w 119272"/>
                <a:gd name="connsiteY19" fmla="*/ 64667 h 64754"/>
                <a:gd name="connsiteX20" fmla="*/ 77941 w 119272"/>
                <a:gd name="connsiteY20" fmla="*/ 54235 h 64754"/>
                <a:gd name="connsiteX21" fmla="*/ 87507 w 119272"/>
                <a:gd name="connsiteY21" fmla="*/ 60469 h 64754"/>
                <a:gd name="connsiteX22" fmla="*/ 103658 w 119272"/>
                <a:gd name="connsiteY22" fmla="*/ 64667 h 64754"/>
                <a:gd name="connsiteX23" fmla="*/ 118113 w 119272"/>
                <a:gd name="connsiteY23" fmla="*/ 51054 h 64754"/>
                <a:gd name="connsiteX24" fmla="*/ 114589 w 119272"/>
                <a:gd name="connsiteY24" fmla="*/ 38079 h 64754"/>
                <a:gd name="connsiteX25" fmla="*/ 100907 w 119272"/>
                <a:gd name="connsiteY25" fmla="*/ -87 h 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9272" h="64754">
                  <a:moveTo>
                    <a:pt x="100907" y="-87"/>
                  </a:moveTo>
                  <a:lnTo>
                    <a:pt x="79288" y="-87"/>
                  </a:lnTo>
                  <a:lnTo>
                    <a:pt x="93682" y="40113"/>
                  </a:lnTo>
                  <a:cubicBezTo>
                    <a:pt x="94543" y="42404"/>
                    <a:pt x="95619" y="45584"/>
                    <a:pt x="95806" y="47748"/>
                  </a:cubicBezTo>
                  <a:cubicBezTo>
                    <a:pt x="96043" y="50417"/>
                    <a:pt x="94872" y="53727"/>
                    <a:pt x="89833" y="53727"/>
                  </a:cubicBezTo>
                  <a:cubicBezTo>
                    <a:pt x="86650" y="53727"/>
                    <a:pt x="83068" y="52199"/>
                    <a:pt x="80612" y="49909"/>
                  </a:cubicBezTo>
                  <a:cubicBezTo>
                    <a:pt x="77884" y="47491"/>
                    <a:pt x="76873" y="45075"/>
                    <a:pt x="74627" y="39095"/>
                  </a:cubicBezTo>
                  <a:lnTo>
                    <a:pt x="60719" y="-87"/>
                  </a:lnTo>
                  <a:lnTo>
                    <a:pt x="39100" y="-87"/>
                  </a:lnTo>
                  <a:lnTo>
                    <a:pt x="53319" y="39605"/>
                  </a:lnTo>
                  <a:cubicBezTo>
                    <a:pt x="54700" y="43294"/>
                    <a:pt x="55611" y="46092"/>
                    <a:pt x="55767" y="47875"/>
                  </a:cubicBezTo>
                  <a:cubicBezTo>
                    <a:pt x="56001" y="50546"/>
                    <a:pt x="54964" y="53854"/>
                    <a:pt x="49921" y="53854"/>
                  </a:cubicBezTo>
                  <a:cubicBezTo>
                    <a:pt x="46875" y="53854"/>
                    <a:pt x="43290" y="52326"/>
                    <a:pt x="40726" y="50290"/>
                  </a:cubicBezTo>
                  <a:cubicBezTo>
                    <a:pt x="37585" y="47748"/>
                    <a:pt x="36689" y="45075"/>
                    <a:pt x="34440" y="39095"/>
                  </a:cubicBezTo>
                  <a:lnTo>
                    <a:pt x="20531" y="-87"/>
                  </a:lnTo>
                  <a:lnTo>
                    <a:pt x="-1088" y="-87"/>
                  </a:lnTo>
                  <a:lnTo>
                    <a:pt x="21725" y="63521"/>
                  </a:lnTo>
                  <a:lnTo>
                    <a:pt x="43209" y="63521"/>
                  </a:lnTo>
                  <a:lnTo>
                    <a:pt x="40550" y="55888"/>
                  </a:lnTo>
                  <a:cubicBezTo>
                    <a:pt x="49477" y="62376"/>
                    <a:pt x="57367" y="64667"/>
                    <a:pt x="63734" y="64667"/>
                  </a:cubicBezTo>
                  <a:cubicBezTo>
                    <a:pt x="71161" y="64667"/>
                    <a:pt x="77137" y="61741"/>
                    <a:pt x="77941" y="54235"/>
                  </a:cubicBezTo>
                  <a:cubicBezTo>
                    <a:pt x="80088" y="56016"/>
                    <a:pt x="82938" y="58305"/>
                    <a:pt x="87507" y="60469"/>
                  </a:cubicBezTo>
                  <a:cubicBezTo>
                    <a:pt x="92921" y="63267"/>
                    <a:pt x="98882" y="64667"/>
                    <a:pt x="103658" y="64667"/>
                  </a:cubicBezTo>
                  <a:cubicBezTo>
                    <a:pt x="107239" y="64667"/>
                    <a:pt x="119215" y="63648"/>
                    <a:pt x="118113" y="51054"/>
                  </a:cubicBezTo>
                  <a:cubicBezTo>
                    <a:pt x="117815" y="47618"/>
                    <a:pt x="116541" y="43676"/>
                    <a:pt x="114589" y="38079"/>
                  </a:cubicBezTo>
                  <a:lnTo>
                    <a:pt x="100907" y="-8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0" name="Freeform: Shape 89">
              <a:extLst>
                <a:ext uri="{FF2B5EF4-FFF2-40B4-BE49-F238E27FC236}">
                  <a16:creationId xmlns:a16="http://schemas.microsoft.com/office/drawing/2014/main" id="{828FF7CD-6F29-4CF3-A30B-5E49C323A6F0}"/>
                </a:ext>
                <a:ext uri="{C183D7F6-B498-43B3-948B-1728B52AA6E4}">
                  <adec:decorative xmlns:adec="http://schemas.microsoft.com/office/drawing/2017/decorative" val="1"/>
                </a:ext>
              </a:extLst>
            </p:cNvPr>
            <p:cNvSpPr/>
            <p:nvPr/>
          </p:nvSpPr>
          <p:spPr>
            <a:xfrm flipV="1">
              <a:off x="21670887" y="5414218"/>
              <a:ext cx="89660" cy="90961"/>
            </a:xfrm>
            <a:custGeom>
              <a:avLst/>
              <a:gdLst>
                <a:gd name="connsiteX0" fmla="*/ 20420 w 89660"/>
                <a:gd name="connsiteY0" fmla="*/ -51 h 90961"/>
                <a:gd name="connsiteX1" fmla="*/ -1329 w 89660"/>
                <a:gd name="connsiteY1" fmla="*/ -51 h 90961"/>
                <a:gd name="connsiteX2" fmla="*/ 30804 w 89660"/>
                <a:gd name="connsiteY2" fmla="*/ 89764 h 90961"/>
                <a:gd name="connsiteX3" fmla="*/ 52557 w 89660"/>
                <a:gd name="connsiteY3" fmla="*/ 89764 h 90961"/>
                <a:gd name="connsiteX4" fmla="*/ 49787 w 89660"/>
                <a:gd name="connsiteY4" fmla="*/ 82387 h 90961"/>
                <a:gd name="connsiteX5" fmla="*/ 72553 w 89660"/>
                <a:gd name="connsiteY5" fmla="*/ 90911 h 90961"/>
                <a:gd name="connsiteX6" fmla="*/ 84629 w 89660"/>
                <a:gd name="connsiteY6" fmla="*/ 86458 h 90961"/>
                <a:gd name="connsiteX7" fmla="*/ 88187 w 89660"/>
                <a:gd name="connsiteY7" fmla="*/ 72591 h 90961"/>
                <a:gd name="connsiteX8" fmla="*/ 80998 w 89660"/>
                <a:gd name="connsiteY8" fmla="*/ 48038 h 90961"/>
                <a:gd name="connsiteX9" fmla="*/ 49542 w 89660"/>
                <a:gd name="connsiteY9" fmla="*/ 25012 h 90961"/>
                <a:gd name="connsiteX10" fmla="*/ 32369 w 89660"/>
                <a:gd name="connsiteY10" fmla="*/ 33407 h 90961"/>
                <a:gd name="connsiteX11" fmla="*/ 20420 w 89660"/>
                <a:gd name="connsiteY11" fmla="*/ -51 h 90961"/>
                <a:gd name="connsiteX12" fmla="*/ 38151 w 89660"/>
                <a:gd name="connsiteY12" fmla="*/ 49437 h 90961"/>
                <a:gd name="connsiteX13" fmla="*/ 36077 w 89660"/>
                <a:gd name="connsiteY13" fmla="*/ 42441 h 90961"/>
                <a:gd name="connsiteX14" fmla="*/ 43802 w 89660"/>
                <a:gd name="connsiteY14" fmla="*/ 35190 h 90961"/>
                <a:gd name="connsiteX15" fmla="*/ 56934 w 89660"/>
                <a:gd name="connsiteY15" fmla="*/ 44348 h 90961"/>
                <a:gd name="connsiteX16" fmla="*/ 66756 w 89660"/>
                <a:gd name="connsiteY16" fmla="*/ 71700 h 90961"/>
                <a:gd name="connsiteX17" fmla="*/ 60129 w 89660"/>
                <a:gd name="connsiteY17" fmla="*/ 80861 h 90961"/>
                <a:gd name="connsiteX18" fmla="*/ 48459 w 89660"/>
                <a:gd name="connsiteY18" fmla="*/ 74754 h 90961"/>
                <a:gd name="connsiteX19" fmla="*/ 46431 w 89660"/>
                <a:gd name="connsiteY19" fmla="*/ 72845 h 90961"/>
                <a:gd name="connsiteX20" fmla="*/ 38151 w 89660"/>
                <a:gd name="connsiteY20" fmla="*/ 49437 h 9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660" h="90961">
                  <a:moveTo>
                    <a:pt x="20420" y="-51"/>
                  </a:moveTo>
                  <a:lnTo>
                    <a:pt x="-1329" y="-51"/>
                  </a:lnTo>
                  <a:lnTo>
                    <a:pt x="30804" y="89764"/>
                  </a:lnTo>
                  <a:lnTo>
                    <a:pt x="52557" y="89764"/>
                  </a:lnTo>
                  <a:lnTo>
                    <a:pt x="49787" y="82387"/>
                  </a:lnTo>
                  <a:cubicBezTo>
                    <a:pt x="53467" y="85060"/>
                    <a:pt x="61545" y="90911"/>
                    <a:pt x="72553" y="90911"/>
                  </a:cubicBezTo>
                  <a:cubicBezTo>
                    <a:pt x="77191" y="90911"/>
                    <a:pt x="81468" y="89764"/>
                    <a:pt x="84629" y="86458"/>
                  </a:cubicBezTo>
                  <a:cubicBezTo>
                    <a:pt x="88735" y="81877"/>
                    <a:pt x="88478" y="75899"/>
                    <a:pt x="88187" y="72591"/>
                  </a:cubicBezTo>
                  <a:cubicBezTo>
                    <a:pt x="87541" y="65212"/>
                    <a:pt x="85073" y="56689"/>
                    <a:pt x="80998" y="48038"/>
                  </a:cubicBezTo>
                  <a:cubicBezTo>
                    <a:pt x="77745" y="41169"/>
                    <a:pt x="69565" y="25012"/>
                    <a:pt x="49542" y="25012"/>
                  </a:cubicBezTo>
                  <a:cubicBezTo>
                    <a:pt x="37868" y="25012"/>
                    <a:pt x="34118" y="30609"/>
                    <a:pt x="32369" y="33407"/>
                  </a:cubicBezTo>
                  <a:lnTo>
                    <a:pt x="20420" y="-51"/>
                  </a:lnTo>
                  <a:close/>
                  <a:moveTo>
                    <a:pt x="38151" y="49437"/>
                  </a:moveTo>
                  <a:cubicBezTo>
                    <a:pt x="36743" y="45493"/>
                    <a:pt x="36211" y="43967"/>
                    <a:pt x="36077" y="42441"/>
                  </a:cubicBezTo>
                  <a:cubicBezTo>
                    <a:pt x="35599" y="36970"/>
                    <a:pt x="40485" y="35190"/>
                    <a:pt x="43802" y="35190"/>
                  </a:cubicBezTo>
                  <a:cubicBezTo>
                    <a:pt x="51359" y="35190"/>
                    <a:pt x="55530" y="41931"/>
                    <a:pt x="56934" y="44348"/>
                  </a:cubicBezTo>
                  <a:cubicBezTo>
                    <a:pt x="62344" y="53126"/>
                    <a:pt x="66312" y="66611"/>
                    <a:pt x="66756" y="71700"/>
                  </a:cubicBezTo>
                  <a:cubicBezTo>
                    <a:pt x="67537" y="80605"/>
                    <a:pt x="61457" y="80861"/>
                    <a:pt x="60129" y="80861"/>
                  </a:cubicBezTo>
                  <a:cubicBezTo>
                    <a:pt x="58407" y="80861"/>
                    <a:pt x="54520" y="80351"/>
                    <a:pt x="48459" y="74754"/>
                  </a:cubicBezTo>
                  <a:cubicBezTo>
                    <a:pt x="47736" y="74119"/>
                    <a:pt x="47154" y="73480"/>
                    <a:pt x="46431" y="72845"/>
                  </a:cubicBezTo>
                  <a:lnTo>
                    <a:pt x="38151" y="4943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1" name="Freeform: Shape 90">
              <a:extLst>
                <a:ext uri="{FF2B5EF4-FFF2-40B4-BE49-F238E27FC236}">
                  <a16:creationId xmlns:a16="http://schemas.microsoft.com/office/drawing/2014/main" id="{E1ACD303-647E-49F4-9EA5-433115B13556}"/>
                </a:ext>
                <a:ext uri="{C183D7F6-B498-43B3-948B-1728B52AA6E4}">
                  <adec:decorative xmlns:adec="http://schemas.microsoft.com/office/drawing/2017/decorative" val="1"/>
                </a:ext>
              </a:extLst>
            </p:cNvPr>
            <p:cNvSpPr/>
            <p:nvPr/>
          </p:nvSpPr>
          <p:spPr>
            <a:xfrm flipV="1">
              <a:off x="21770699" y="5413837"/>
              <a:ext cx="72580" cy="66661"/>
            </a:xfrm>
            <a:custGeom>
              <a:avLst/>
              <a:gdLst>
                <a:gd name="connsiteX0" fmla="*/ 25466 w 72580"/>
                <a:gd name="connsiteY0" fmla="*/ -86 h 66661"/>
                <a:gd name="connsiteX1" fmla="*/ -1429 w 72580"/>
                <a:gd name="connsiteY1" fmla="*/ 22941 h 66661"/>
                <a:gd name="connsiteX2" fmla="*/ 15958 w 72580"/>
                <a:gd name="connsiteY2" fmla="*/ 57925 h 66661"/>
                <a:gd name="connsiteX3" fmla="*/ 44701 w 72580"/>
                <a:gd name="connsiteY3" fmla="*/ 66576 h 66661"/>
                <a:gd name="connsiteX4" fmla="*/ 68023 w 72580"/>
                <a:gd name="connsiteY4" fmla="*/ 57288 h 66661"/>
                <a:gd name="connsiteX5" fmla="*/ 70911 w 72580"/>
                <a:gd name="connsiteY5" fmla="*/ 43294 h 66661"/>
                <a:gd name="connsiteX6" fmla="*/ 68482 w 72580"/>
                <a:gd name="connsiteY6" fmla="*/ 32227 h 66661"/>
                <a:gd name="connsiteX7" fmla="*/ 25466 w 72580"/>
                <a:gd name="connsiteY7" fmla="*/ -86 h 66661"/>
                <a:gd name="connsiteX8" fmla="*/ 50521 w 72580"/>
                <a:gd name="connsiteY8" fmla="*/ 46730 h 66661"/>
                <a:gd name="connsiteX9" fmla="*/ 42260 w 72580"/>
                <a:gd name="connsiteY9" fmla="*/ 56907 h 66661"/>
                <a:gd name="connsiteX10" fmla="*/ 30429 w 72580"/>
                <a:gd name="connsiteY10" fmla="*/ 50546 h 66661"/>
                <a:gd name="connsiteX11" fmla="*/ 19425 w 72580"/>
                <a:gd name="connsiteY11" fmla="*/ 20270 h 66661"/>
                <a:gd name="connsiteX12" fmla="*/ 27785 w 72580"/>
                <a:gd name="connsiteY12" fmla="*/ 9709 h 66661"/>
                <a:gd name="connsiteX13" fmla="*/ 47640 w 72580"/>
                <a:gd name="connsiteY13" fmla="*/ 35026 h 66661"/>
                <a:gd name="connsiteX14" fmla="*/ 50521 w 72580"/>
                <a:gd name="connsiteY14" fmla="*/ 46730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80" h="66661">
                  <a:moveTo>
                    <a:pt x="25466" y="-86"/>
                  </a:moveTo>
                  <a:cubicBezTo>
                    <a:pt x="8095" y="-86"/>
                    <a:pt x="-2852" y="6657"/>
                    <a:pt x="-1429" y="22941"/>
                  </a:cubicBezTo>
                  <a:cubicBezTo>
                    <a:pt x="-449" y="34136"/>
                    <a:pt x="5409" y="49530"/>
                    <a:pt x="15958" y="57925"/>
                  </a:cubicBezTo>
                  <a:cubicBezTo>
                    <a:pt x="26220" y="66068"/>
                    <a:pt x="39000" y="66576"/>
                    <a:pt x="44701" y="66576"/>
                  </a:cubicBezTo>
                  <a:cubicBezTo>
                    <a:pt x="53984" y="66576"/>
                    <a:pt x="63343" y="64412"/>
                    <a:pt x="68023" y="57288"/>
                  </a:cubicBezTo>
                  <a:cubicBezTo>
                    <a:pt x="70609" y="53473"/>
                    <a:pt x="71344" y="48256"/>
                    <a:pt x="70911" y="43294"/>
                  </a:cubicBezTo>
                  <a:cubicBezTo>
                    <a:pt x="70586" y="39606"/>
                    <a:pt x="69603" y="35916"/>
                    <a:pt x="68482" y="32227"/>
                  </a:cubicBezTo>
                  <a:cubicBezTo>
                    <a:pt x="60898" y="9201"/>
                    <a:pt x="47751" y="-86"/>
                    <a:pt x="25466" y="-86"/>
                  </a:cubicBezTo>
                  <a:close/>
                  <a:moveTo>
                    <a:pt x="50521" y="46730"/>
                  </a:moveTo>
                  <a:cubicBezTo>
                    <a:pt x="50976" y="51945"/>
                    <a:pt x="49029" y="56907"/>
                    <a:pt x="42260" y="56907"/>
                  </a:cubicBezTo>
                  <a:cubicBezTo>
                    <a:pt x="35897" y="56907"/>
                    <a:pt x="32055" y="52454"/>
                    <a:pt x="30429" y="50546"/>
                  </a:cubicBezTo>
                  <a:cubicBezTo>
                    <a:pt x="24315" y="42786"/>
                    <a:pt x="19861" y="25229"/>
                    <a:pt x="19425" y="20270"/>
                  </a:cubicBezTo>
                  <a:cubicBezTo>
                    <a:pt x="18904" y="14288"/>
                    <a:pt x="21552" y="9709"/>
                    <a:pt x="27785" y="9709"/>
                  </a:cubicBezTo>
                  <a:cubicBezTo>
                    <a:pt x="37466" y="9709"/>
                    <a:pt x="42956" y="20904"/>
                    <a:pt x="47640" y="35026"/>
                  </a:cubicBezTo>
                  <a:cubicBezTo>
                    <a:pt x="48374" y="37315"/>
                    <a:pt x="50157" y="42532"/>
                    <a:pt x="50521" y="46730"/>
                  </a:cubicBez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2" name="Freeform: Shape 91">
              <a:extLst>
                <a:ext uri="{FF2B5EF4-FFF2-40B4-BE49-F238E27FC236}">
                  <a16:creationId xmlns:a16="http://schemas.microsoft.com/office/drawing/2014/main" id="{63632864-256F-4CA0-9688-A95B455B23D1}"/>
                </a:ext>
                <a:ext uri="{C183D7F6-B498-43B3-948B-1728B52AA6E4}">
                  <adec:decorative xmlns:adec="http://schemas.microsoft.com/office/drawing/2017/decorative" val="1"/>
                </a:ext>
              </a:extLst>
            </p:cNvPr>
            <p:cNvSpPr/>
            <p:nvPr/>
          </p:nvSpPr>
          <p:spPr>
            <a:xfrm flipV="1">
              <a:off x="21856081" y="5415364"/>
              <a:ext cx="108357" cy="63607"/>
            </a:xfrm>
            <a:custGeom>
              <a:avLst/>
              <a:gdLst>
                <a:gd name="connsiteX0" fmla="*/ 66896 w 108357"/>
                <a:gd name="connsiteY0" fmla="*/ -86 h 63607"/>
                <a:gd name="connsiteX1" fmla="*/ 43153 w 108357"/>
                <a:gd name="connsiteY1" fmla="*/ -86 h 63607"/>
                <a:gd name="connsiteX2" fmla="*/ 45927 w 108357"/>
                <a:gd name="connsiteY2" fmla="*/ 31592 h 63607"/>
                <a:gd name="connsiteX3" fmla="*/ 47079 w 108357"/>
                <a:gd name="connsiteY3" fmla="*/ 40242 h 63607"/>
                <a:gd name="connsiteX4" fmla="*/ 42070 w 108357"/>
                <a:gd name="connsiteY4" fmla="*/ 31465 h 63607"/>
                <a:gd name="connsiteX5" fmla="*/ 22066 w 108357"/>
                <a:gd name="connsiteY5" fmla="*/ -86 h 63607"/>
                <a:gd name="connsiteX6" fmla="*/ -1806 w 108357"/>
                <a:gd name="connsiteY6" fmla="*/ -86 h 63607"/>
                <a:gd name="connsiteX7" fmla="*/ 3761 w 108357"/>
                <a:gd name="connsiteY7" fmla="*/ 63522 h 63607"/>
                <a:gd name="connsiteX8" fmla="*/ 24982 w 108357"/>
                <a:gd name="connsiteY8" fmla="*/ 63522 h 63607"/>
                <a:gd name="connsiteX9" fmla="*/ 20050 w 108357"/>
                <a:gd name="connsiteY9" fmla="*/ 25356 h 63607"/>
                <a:gd name="connsiteX10" fmla="*/ 18772 w 108357"/>
                <a:gd name="connsiteY10" fmla="*/ 16834 h 63607"/>
                <a:gd name="connsiteX11" fmla="*/ 22399 w 108357"/>
                <a:gd name="connsiteY11" fmla="*/ 23449 h 63607"/>
                <a:gd name="connsiteX12" fmla="*/ 46735 w 108357"/>
                <a:gd name="connsiteY12" fmla="*/ 63522 h 63607"/>
                <a:gd name="connsiteX13" fmla="*/ 65036 w 108357"/>
                <a:gd name="connsiteY13" fmla="*/ 63522 h 63607"/>
                <a:gd name="connsiteX14" fmla="*/ 61256 w 108357"/>
                <a:gd name="connsiteY14" fmla="*/ 26376 h 63607"/>
                <a:gd name="connsiteX15" fmla="*/ 59897 w 108357"/>
                <a:gd name="connsiteY15" fmla="*/ 16961 h 63607"/>
                <a:gd name="connsiteX16" fmla="*/ 63903 w 108357"/>
                <a:gd name="connsiteY16" fmla="*/ 24850 h 63607"/>
                <a:gd name="connsiteX17" fmla="*/ 85993 w 108357"/>
                <a:gd name="connsiteY17" fmla="*/ 63522 h 63607"/>
                <a:gd name="connsiteX18" fmla="*/ 106552 w 108357"/>
                <a:gd name="connsiteY18" fmla="*/ 63522 h 63607"/>
                <a:gd name="connsiteX19" fmla="*/ 66896 w 108357"/>
                <a:gd name="connsiteY19" fmla="*/ -86 h 6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357" h="63607">
                  <a:moveTo>
                    <a:pt x="66896" y="-86"/>
                  </a:moveTo>
                  <a:lnTo>
                    <a:pt x="43153" y="-86"/>
                  </a:lnTo>
                  <a:lnTo>
                    <a:pt x="45927" y="31592"/>
                  </a:lnTo>
                  <a:cubicBezTo>
                    <a:pt x="46429" y="35789"/>
                    <a:pt x="46459" y="36170"/>
                    <a:pt x="47079" y="40242"/>
                  </a:cubicBezTo>
                  <a:cubicBezTo>
                    <a:pt x="45017" y="36299"/>
                    <a:pt x="44397" y="35281"/>
                    <a:pt x="42070" y="31465"/>
                  </a:cubicBezTo>
                  <a:lnTo>
                    <a:pt x="22066" y="-86"/>
                  </a:lnTo>
                  <a:lnTo>
                    <a:pt x="-1806" y="-86"/>
                  </a:lnTo>
                  <a:lnTo>
                    <a:pt x="3761" y="63522"/>
                  </a:lnTo>
                  <a:lnTo>
                    <a:pt x="24982" y="63522"/>
                  </a:lnTo>
                  <a:lnTo>
                    <a:pt x="20050" y="25356"/>
                  </a:lnTo>
                  <a:cubicBezTo>
                    <a:pt x="19583" y="21542"/>
                    <a:pt x="19518" y="20779"/>
                    <a:pt x="18772" y="16834"/>
                  </a:cubicBezTo>
                  <a:cubicBezTo>
                    <a:pt x="20368" y="19886"/>
                    <a:pt x="20368" y="19886"/>
                    <a:pt x="22399" y="23449"/>
                  </a:cubicBezTo>
                  <a:lnTo>
                    <a:pt x="46735" y="63522"/>
                  </a:lnTo>
                  <a:lnTo>
                    <a:pt x="65036" y="63522"/>
                  </a:lnTo>
                  <a:lnTo>
                    <a:pt x="61256" y="26376"/>
                  </a:lnTo>
                  <a:cubicBezTo>
                    <a:pt x="60743" y="22050"/>
                    <a:pt x="60651" y="21033"/>
                    <a:pt x="59897" y="16961"/>
                  </a:cubicBezTo>
                  <a:cubicBezTo>
                    <a:pt x="61550" y="20652"/>
                    <a:pt x="61872" y="21287"/>
                    <a:pt x="63903" y="24850"/>
                  </a:cubicBezTo>
                  <a:lnTo>
                    <a:pt x="85993" y="63522"/>
                  </a:lnTo>
                  <a:lnTo>
                    <a:pt x="106552" y="63522"/>
                  </a:lnTo>
                  <a:lnTo>
                    <a:pt x="66896" y="-86"/>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3" name="Freeform: Shape 92">
              <a:extLst>
                <a:ext uri="{FF2B5EF4-FFF2-40B4-BE49-F238E27FC236}">
                  <a16:creationId xmlns:a16="http://schemas.microsoft.com/office/drawing/2014/main" id="{31F20463-D510-47C3-8872-1FFC2D7D51D1}"/>
                </a:ext>
                <a:ext uri="{C183D7F6-B498-43B3-948B-1728B52AA6E4}">
                  <adec:decorative xmlns:adec="http://schemas.microsoft.com/office/drawing/2017/decorative" val="1"/>
                </a:ext>
              </a:extLst>
            </p:cNvPr>
            <p:cNvSpPr/>
            <p:nvPr/>
          </p:nvSpPr>
          <p:spPr>
            <a:xfrm flipV="1">
              <a:off x="21960506" y="5413837"/>
              <a:ext cx="71937" cy="66661"/>
            </a:xfrm>
            <a:custGeom>
              <a:avLst/>
              <a:gdLst>
                <a:gd name="connsiteX0" fmla="*/ 63493 w 71937"/>
                <a:gd name="connsiteY0" fmla="*/ 21542 h 66661"/>
                <a:gd name="connsiteX1" fmla="*/ 54443 w 71937"/>
                <a:gd name="connsiteY1" fmla="*/ 9074 h 66661"/>
                <a:gd name="connsiteX2" fmla="*/ 24732 w 71937"/>
                <a:gd name="connsiteY2" fmla="*/ -86 h 66661"/>
                <a:gd name="connsiteX3" fmla="*/ -1903 w 71937"/>
                <a:gd name="connsiteY3" fmla="*/ 21412 h 66661"/>
                <a:gd name="connsiteX4" fmla="*/ 6721 w 71937"/>
                <a:gd name="connsiteY4" fmla="*/ 47238 h 66661"/>
                <a:gd name="connsiteX5" fmla="*/ 43163 w 71937"/>
                <a:gd name="connsiteY5" fmla="*/ 66576 h 66661"/>
                <a:gd name="connsiteX6" fmla="*/ 69810 w 71937"/>
                <a:gd name="connsiteY6" fmla="*/ 45204 h 66661"/>
                <a:gd name="connsiteX7" fmla="*/ 66351 w 71937"/>
                <a:gd name="connsiteY7" fmla="*/ 31464 h 66661"/>
                <a:gd name="connsiteX8" fmla="*/ 21258 w 71937"/>
                <a:gd name="connsiteY8" fmla="*/ 31464 h 66661"/>
                <a:gd name="connsiteX9" fmla="*/ 18243 w 71937"/>
                <a:gd name="connsiteY9" fmla="*/ 19759 h 66661"/>
                <a:gd name="connsiteX10" fmla="*/ 27299 w 71937"/>
                <a:gd name="connsiteY10" fmla="*/ 9582 h 66661"/>
                <a:gd name="connsiteX11" fmla="*/ 42406 w 71937"/>
                <a:gd name="connsiteY11" fmla="*/ 21542 h 66661"/>
                <a:gd name="connsiteX12" fmla="*/ 63493 w 71937"/>
                <a:gd name="connsiteY12" fmla="*/ 21542 h 66661"/>
                <a:gd name="connsiteX13" fmla="*/ 48168 w 71937"/>
                <a:gd name="connsiteY13" fmla="*/ 40369 h 66661"/>
                <a:gd name="connsiteX14" fmla="*/ 50181 w 71937"/>
                <a:gd name="connsiteY14" fmla="*/ 48256 h 66661"/>
                <a:gd name="connsiteX15" fmla="*/ 42077 w 71937"/>
                <a:gd name="connsiteY15" fmla="*/ 57161 h 66661"/>
                <a:gd name="connsiteX16" fmla="*/ 24690 w 71937"/>
                <a:gd name="connsiteY16" fmla="*/ 40369 h 66661"/>
                <a:gd name="connsiteX17" fmla="*/ 48168 w 71937"/>
                <a:gd name="connsiteY17" fmla="*/ 40369 h 6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937" h="66661">
                  <a:moveTo>
                    <a:pt x="63493" y="21542"/>
                  </a:moveTo>
                  <a:cubicBezTo>
                    <a:pt x="61989" y="17979"/>
                    <a:pt x="60160" y="13780"/>
                    <a:pt x="54443" y="9074"/>
                  </a:cubicBezTo>
                  <a:cubicBezTo>
                    <a:pt x="49867" y="5258"/>
                    <a:pt x="40780" y="-86"/>
                    <a:pt x="24732" y="-86"/>
                  </a:cubicBezTo>
                  <a:cubicBezTo>
                    <a:pt x="7621" y="-86"/>
                    <a:pt x="-3261" y="5893"/>
                    <a:pt x="-1903" y="21412"/>
                  </a:cubicBezTo>
                  <a:cubicBezTo>
                    <a:pt x="-1249" y="28920"/>
                    <a:pt x="2375" y="39988"/>
                    <a:pt x="6721" y="47238"/>
                  </a:cubicBezTo>
                  <a:cubicBezTo>
                    <a:pt x="11891" y="56272"/>
                    <a:pt x="21147" y="66576"/>
                    <a:pt x="43163" y="66576"/>
                  </a:cubicBezTo>
                  <a:cubicBezTo>
                    <a:pt x="56161" y="66576"/>
                    <a:pt x="71367" y="63013"/>
                    <a:pt x="69810" y="45204"/>
                  </a:cubicBezTo>
                  <a:cubicBezTo>
                    <a:pt x="69385" y="40369"/>
                    <a:pt x="68076" y="36043"/>
                    <a:pt x="66351" y="31464"/>
                  </a:cubicBezTo>
                  <a:lnTo>
                    <a:pt x="21258" y="31464"/>
                  </a:lnTo>
                  <a:cubicBezTo>
                    <a:pt x="19995" y="27648"/>
                    <a:pt x="18598" y="23831"/>
                    <a:pt x="18243" y="19759"/>
                  </a:cubicBezTo>
                  <a:cubicBezTo>
                    <a:pt x="17642" y="12890"/>
                    <a:pt x="21464" y="9582"/>
                    <a:pt x="27299" y="9582"/>
                  </a:cubicBezTo>
                  <a:cubicBezTo>
                    <a:pt x="37646" y="9582"/>
                    <a:pt x="40875" y="17725"/>
                    <a:pt x="42406" y="21542"/>
                  </a:cubicBezTo>
                  <a:lnTo>
                    <a:pt x="63493" y="21542"/>
                  </a:lnTo>
                  <a:close/>
                  <a:moveTo>
                    <a:pt x="48168" y="40369"/>
                  </a:moveTo>
                  <a:cubicBezTo>
                    <a:pt x="48673" y="41641"/>
                    <a:pt x="49901" y="45077"/>
                    <a:pt x="50181" y="48256"/>
                  </a:cubicBezTo>
                  <a:cubicBezTo>
                    <a:pt x="50651" y="53600"/>
                    <a:pt x="47778" y="57161"/>
                    <a:pt x="42077" y="57161"/>
                  </a:cubicBezTo>
                  <a:cubicBezTo>
                    <a:pt x="32128" y="57161"/>
                    <a:pt x="27736" y="47875"/>
                    <a:pt x="24690" y="40369"/>
                  </a:cubicBezTo>
                  <a:lnTo>
                    <a:pt x="48168" y="40369"/>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4" name="Freeform: Shape 93">
              <a:extLst>
                <a:ext uri="{FF2B5EF4-FFF2-40B4-BE49-F238E27FC236}">
                  <a16:creationId xmlns:a16="http://schemas.microsoft.com/office/drawing/2014/main" id="{F0D6680E-A9D4-420C-990C-943A1A1E46B7}"/>
                </a:ext>
                <a:ext uri="{C183D7F6-B498-43B3-948B-1728B52AA6E4}">
                  <adec:decorative xmlns:adec="http://schemas.microsoft.com/office/drawing/2017/decorative" val="1"/>
                </a:ext>
              </a:extLst>
            </p:cNvPr>
            <p:cNvSpPr/>
            <p:nvPr/>
          </p:nvSpPr>
          <p:spPr>
            <a:xfrm flipV="1">
              <a:off x="22035665" y="5414218"/>
              <a:ext cx="65648" cy="64754"/>
            </a:xfrm>
            <a:custGeom>
              <a:avLst/>
              <a:gdLst>
                <a:gd name="connsiteX0" fmla="*/ 19421 w 65648"/>
                <a:gd name="connsiteY0" fmla="*/ -87 h 64754"/>
                <a:gd name="connsiteX1" fmla="*/ -2194 w 65648"/>
                <a:gd name="connsiteY1" fmla="*/ -87 h 64754"/>
                <a:gd name="connsiteX2" fmla="*/ 20481 w 65648"/>
                <a:gd name="connsiteY2" fmla="*/ 63521 h 64754"/>
                <a:gd name="connsiteX3" fmla="*/ 42100 w 65648"/>
                <a:gd name="connsiteY3" fmla="*/ 63521 h 64754"/>
                <a:gd name="connsiteX4" fmla="*/ 37416 w 65648"/>
                <a:gd name="connsiteY4" fmla="*/ 50927 h 64754"/>
                <a:gd name="connsiteX5" fmla="*/ 58251 w 65648"/>
                <a:gd name="connsiteY5" fmla="*/ 64667 h 64754"/>
                <a:gd name="connsiteX6" fmla="*/ 63455 w 65648"/>
                <a:gd name="connsiteY6" fmla="*/ 63521 h 64754"/>
                <a:gd name="connsiteX7" fmla="*/ 57397 w 65648"/>
                <a:gd name="connsiteY7" fmla="*/ 47364 h 64754"/>
                <a:gd name="connsiteX8" fmla="*/ 49385 w 65648"/>
                <a:gd name="connsiteY8" fmla="*/ 49782 h 64754"/>
                <a:gd name="connsiteX9" fmla="*/ 30510 w 65648"/>
                <a:gd name="connsiteY9" fmla="*/ 31082 h 64754"/>
                <a:gd name="connsiteX10" fmla="*/ 19421 w 65648"/>
                <a:gd name="connsiteY10" fmla="*/ -87 h 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648" h="64754">
                  <a:moveTo>
                    <a:pt x="19421" y="-87"/>
                  </a:moveTo>
                  <a:lnTo>
                    <a:pt x="-2194" y="-87"/>
                  </a:lnTo>
                  <a:lnTo>
                    <a:pt x="20481" y="63521"/>
                  </a:lnTo>
                  <a:lnTo>
                    <a:pt x="42100" y="63521"/>
                  </a:lnTo>
                  <a:lnTo>
                    <a:pt x="37416" y="50927"/>
                  </a:lnTo>
                  <a:cubicBezTo>
                    <a:pt x="42196" y="57032"/>
                    <a:pt x="48168" y="64667"/>
                    <a:pt x="58251" y="64667"/>
                  </a:cubicBezTo>
                  <a:cubicBezTo>
                    <a:pt x="60768" y="64667"/>
                    <a:pt x="62050" y="64156"/>
                    <a:pt x="63455" y="63521"/>
                  </a:cubicBezTo>
                  <a:lnTo>
                    <a:pt x="57397" y="47364"/>
                  </a:lnTo>
                  <a:cubicBezTo>
                    <a:pt x="55496" y="48383"/>
                    <a:pt x="53231" y="49782"/>
                    <a:pt x="49385" y="49782"/>
                  </a:cubicBezTo>
                  <a:cubicBezTo>
                    <a:pt x="37187" y="49782"/>
                    <a:pt x="32798" y="37569"/>
                    <a:pt x="30510" y="31082"/>
                  </a:cubicBezTo>
                  <a:lnTo>
                    <a:pt x="19421" y="-87"/>
                  </a:lnTo>
                </a:path>
              </a:pathLst>
            </a:custGeom>
            <a:grpFill/>
            <a:ln w="3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6" name="Content Placeholder 15">
            <a:extLst>
              <a:ext uri="{FF2B5EF4-FFF2-40B4-BE49-F238E27FC236}">
                <a16:creationId xmlns:a16="http://schemas.microsoft.com/office/drawing/2014/main" id="{B2F2541E-86E3-40AD-B52D-A38443EF034B}"/>
              </a:ext>
            </a:extLst>
          </p:cNvPr>
          <p:cNvSpPr>
            <a:spLocks noGrp="1"/>
          </p:cNvSpPr>
          <p:nvPr>
            <p:ph sz="quarter" idx="20"/>
          </p:nvPr>
        </p:nvSpPr>
        <p:spPr>
          <a:xfrm>
            <a:off x="8839141" y="3836857"/>
            <a:ext cx="2433994" cy="960263"/>
          </a:xfrm>
        </p:spPr>
        <p:txBody>
          <a:bodyPr/>
          <a:lstStyle/>
          <a:p>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&gt;40%</a:t>
            </a:r>
            <a:endParaRPr lang="en-GB" dirty="0"/>
          </a:p>
        </p:txBody>
      </p:sp>
      <p:sp>
        <p:nvSpPr>
          <p:cNvPr id="17" name="Content Placeholder 16">
            <a:extLst>
              <a:ext uri="{FF2B5EF4-FFF2-40B4-BE49-F238E27FC236}">
                <a16:creationId xmlns:a16="http://schemas.microsoft.com/office/drawing/2014/main" id="{E4C6404C-B8FD-464F-840D-8B3EE296B7C1}"/>
              </a:ext>
            </a:extLst>
          </p:cNvPr>
          <p:cNvSpPr>
            <a:spLocks noGrp="1"/>
          </p:cNvSpPr>
          <p:nvPr>
            <p:ph sz="quarter" idx="21"/>
          </p:nvPr>
        </p:nvSpPr>
        <p:spPr>
          <a:xfrm>
            <a:off x="8839144" y="4754757"/>
            <a:ext cx="2514600" cy="760067"/>
          </a:xfrm>
        </p:spPr>
        <p:txBody>
          <a:bodyPr/>
          <a:lstStyle/>
          <a:p>
            <a:pPr marL="0" lvl="1" indent="0" fontAlgn="base">
              <a:spcBef>
                <a:spcPts val="0"/>
              </a:spcBef>
              <a:spcAft>
                <a:spcPts val="1500"/>
              </a:spcAft>
              <a:buSzTx/>
              <a:buNone/>
              <a:defRPr/>
            </a:pPr>
            <a:r>
              <a:rPr lang="en-US" sz="1400" dirty="0">
                <a:solidFill>
                  <a:srgbClr val="000000"/>
                </a:solidFill>
                <a:latin typeface="Segoe UI Semibold"/>
                <a:cs typeface="Segoe UI Semibold" panose="020B0702040204020203" pitchFamily="34" charset="0"/>
              </a:rPr>
              <a:t>New to .NET are students</a:t>
            </a:r>
          </a:p>
          <a:p>
            <a:pPr marL="0" lvl="1" indent="0" fontAlgn="base">
              <a:spcBef>
                <a:spcPts val="0"/>
              </a:spcBef>
              <a:spcAft>
                <a:spcPct val="0"/>
              </a:spcAft>
              <a:buSzTx/>
              <a:buNone/>
              <a:defRPr/>
            </a:pPr>
            <a:r>
              <a:rPr lang="en-US" sz="1400" dirty="0">
                <a:solidFill>
                  <a:srgbClr val="000000"/>
                </a:solidFill>
                <a:latin typeface="Segoe UI Semibold"/>
                <a:cs typeface="Segoe UI Semibold" panose="020B0702040204020203" pitchFamily="34" charset="0"/>
                <a:sym typeface="Wingdings" panose="05000000000000000000" pitchFamily="2" charset="2"/>
              </a:rPr>
              <a:t>dot.net download survey</a:t>
            </a:r>
            <a:endParaRPr lang="en-GB" dirty="0"/>
          </a:p>
        </p:txBody>
      </p:sp>
      <p:sp>
        <p:nvSpPr>
          <p:cNvPr id="18" name="Content Placeholder 17">
            <a:extLst>
              <a:ext uri="{FF2B5EF4-FFF2-40B4-BE49-F238E27FC236}">
                <a16:creationId xmlns:a16="http://schemas.microsoft.com/office/drawing/2014/main" id="{973047F7-4FB9-4EDA-AF91-182B173724AF}"/>
              </a:ext>
            </a:extLst>
          </p:cNvPr>
          <p:cNvSpPr>
            <a:spLocks noGrp="1"/>
          </p:cNvSpPr>
          <p:nvPr>
            <p:ph sz="quarter" idx="22"/>
          </p:nvPr>
        </p:nvSpPr>
        <p:spPr>
          <a:xfrm>
            <a:off x="437528" y="6076746"/>
            <a:ext cx="9144000" cy="492443"/>
          </a:xfrm>
        </p:spPr>
        <p:txBody>
          <a:bodyPr/>
          <a:lstStyle/>
          <a:p>
            <a:pPr lvl="0" indent="-287370" defTabSz="914225">
              <a:lnSpc>
                <a:spcPct val="100000"/>
              </a:lnSpc>
              <a:spcBef>
                <a:spcPts val="0"/>
              </a:spcBef>
              <a:buSzTx/>
              <a:defRPr/>
            </a:pPr>
            <a:r>
              <a:rPr lang="en-US" sz="1000" dirty="0">
                <a:solidFill>
                  <a:srgbClr val="000000"/>
                </a:solidFill>
                <a:latin typeface="Segoe UI Semibold"/>
                <a:cs typeface="+mn-cs"/>
              </a:rPr>
              <a:t>Sources:</a:t>
            </a:r>
            <a:r>
              <a:rPr lang="en-US" sz="1000" u="sng" kern="0" dirty="0">
                <a:solidFill>
                  <a:srgbClr val="000000"/>
                </a:solidFill>
                <a:latin typeface="Segoe UI Semibold"/>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4">
                  <a:extLst>
                    <a:ext uri="{A12FA001-AC4F-418D-AE19-62706E023703}">
                      <ahyp:hlinkClr xmlns:ahyp="http://schemas.microsoft.com/office/drawing/2018/hyperlinkcolor" val="tx"/>
                    </a:ext>
                  </a:extLst>
                </a:hlinkClick>
              </a:rPr>
              <a:t>insights.stackoverflow.com/survey/2019#most-loved-dreaded-and-wanted</a:t>
            </a:r>
            <a:r>
              <a:rPr lang="en-US" sz="1000" kern="0" dirty="0">
                <a:solidFill>
                  <a:srgbClr val="000000"/>
                </a:solidFill>
                <a:latin typeface="Segoe UI"/>
                <a:cs typeface="Segoe UI Semibold" panose="020B0702040204020203" pitchFamily="34" charset="0"/>
              </a:rPr>
              <a:t> &amp; </a:t>
            </a:r>
            <a:r>
              <a:rPr lang="en-US" sz="1000" kern="0" dirty="0">
                <a:solidFill>
                  <a:srgbClr val="000000"/>
                </a:solidFill>
                <a:latin typeface="Segoe UI"/>
                <a:cs typeface="Segoe UI Semibold" panose="020B0702040204020203" pitchFamily="34" charset="0"/>
                <a:hlinkClick r:id="rId5">
                  <a:extLst>
                    <a:ext uri="{A12FA001-AC4F-418D-AE19-62706E023703}">
                      <ahyp:hlinkClr xmlns:ahyp="http://schemas.microsoft.com/office/drawing/2018/hyperlinkcolor" val="tx"/>
                    </a:ext>
                  </a:extLst>
                </a:hlinkClick>
              </a:rPr>
              <a:t>insights.stackoverflow.com/survey/2020#most-loved-dreaded-and-wanted</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github.com/</a:t>
            </a:r>
            <a:r>
              <a:rPr lang="en-US" sz="1000" kern="0" dirty="0" err="1">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cncf</a:t>
            </a:r>
            <a:r>
              <a:rPr lang="en-US" sz="1000" kern="0" dirty="0">
                <a:solidFill>
                  <a:srgbClr val="000000"/>
                </a:solidFill>
                <a:latin typeface="Segoe UI"/>
                <a:cs typeface="Segoe UI Semibold" panose="020B0702040204020203" pitchFamily="34" charset="0"/>
                <a:hlinkClick r:id="rId6">
                  <a:extLst>
                    <a:ext uri="{A12FA001-AC4F-418D-AE19-62706E023703}">
                      <ahyp:hlinkClr xmlns:ahyp="http://schemas.microsoft.com/office/drawing/2018/hyperlinkcolor" val="tx"/>
                    </a:ext>
                  </a:extLst>
                </a:hlinkClick>
              </a:rPr>
              <a:t>/velocity/</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7">
                  <a:extLst>
                    <a:ext uri="{A12FA001-AC4F-418D-AE19-62706E023703}">
                      <ahyp:hlinkClr xmlns:ahyp="http://schemas.microsoft.com/office/drawing/2018/hyperlinkcolor" val="tx"/>
                    </a:ext>
                  </a:extLst>
                </a:hlinkClick>
              </a:rPr>
              <a:t>octoverse.github.com/</a:t>
            </a:r>
            <a:r>
              <a:rPr lang="en-US" sz="1000" kern="0" dirty="0">
                <a:solidFill>
                  <a:srgbClr val="000000"/>
                </a:solidFill>
                <a:latin typeface="Segoe UI"/>
                <a:cs typeface="Segoe UI Semibold" panose="020B0702040204020203" pitchFamily="34" charset="0"/>
              </a:rPr>
              <a:t> </a:t>
            </a:r>
            <a:r>
              <a:rPr lang="en-US" sz="1000" kern="0" dirty="0">
                <a:solidFill>
                  <a:srgbClr val="000000"/>
                </a:solidFill>
                <a:latin typeface="Segoe UI"/>
                <a:cs typeface="Segoe UI Semibold" panose="020B0702040204020203" pitchFamily="34" charset="0"/>
                <a:hlinkClick r:id="rId8">
                  <a:extLst>
                    <a:ext uri="{A12FA001-AC4F-418D-AE19-62706E023703}">
                      <ahyp:hlinkClr xmlns:ahyp="http://schemas.microsoft.com/office/drawing/2018/hyperlinkcolor" val="tx"/>
                    </a:ext>
                  </a:extLst>
                </a:hlinkClick>
              </a:rPr>
              <a:t>https://www.techempower.com/benchmarks/#section=data-r20&amp;hw=ph&amp;test=plaintext</a:t>
            </a:r>
            <a:r>
              <a:rPr lang="en-US" sz="1000" kern="0" dirty="0">
                <a:solidFill>
                  <a:srgbClr val="000000"/>
                </a:solidFill>
                <a:latin typeface="Segoe UI"/>
                <a:cs typeface="Segoe UI Semibold" panose="020B0702040204020203" pitchFamily="34" charset="0"/>
              </a:rPr>
              <a:t> </a:t>
            </a:r>
          </a:p>
        </p:txBody>
      </p:sp>
    </p:spTree>
    <p:extLst>
      <p:ext uri="{BB962C8B-B14F-4D97-AF65-F5344CB8AC3E}">
        <p14:creationId xmlns:p14="http://schemas.microsoft.com/office/powerpoint/2010/main" val="40365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1.25E-6 2.96296E-6 L 1.25E-6 0.03541 " pathEditMode="relative" rAng="0" ptsTypes="AA">
                                      <p:cBhvr>
                                        <p:cTn id="9" dur="5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75E-6 -4.44444E-6 L 3.75E-6 0.03542 " pathEditMode="relative" rAng="0" ptsTypes="AA">
                                      <p:cBhvr>
                                        <p:cTn id="14" dur="5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
                                  </p:stCondLst>
                                  <p:childTnLst>
                                    <p:animMotion origin="layout" path="M -2.70833E-6 2.96296E-6 L -2.70833E-6 0.03541 " pathEditMode="relative" rAng="0" ptsTypes="AA">
                                      <p:cBhvr>
                                        <p:cTn id="19" dur="5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100"/>
                                  </p:stCondLst>
                                  <p:childTnLst>
                                    <p:animMotion origin="layout" path="M 8.33333E-7 2.22222E-6 L 8.33333E-7 0.03541 " pathEditMode="relative" rAng="0" ptsTypes="AA">
                                      <p:cBhvr>
                                        <p:cTn id="24" dur="500" spd="-100000" fill="hold"/>
                                        <p:tgtEl>
                                          <p:spTgt spid="8"/>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42" presetClass="path" presetSubtype="0" decel="100000" fill="hold" nodeType="withEffect">
                                  <p:stCondLst>
                                    <p:cond delay="100"/>
                                  </p:stCondLst>
                                  <p:childTnLst>
                                    <p:animMotion origin="layout" path="M -6.25E-7 4.44444E-6 L -6.25E-7 0.03541 " pathEditMode="relative" rAng="0" ptsTypes="AA">
                                      <p:cBhvr>
                                        <p:cTn id="29" dur="500" spd="-100000" fill="hold"/>
                                        <p:tgtEl>
                                          <p:spTgt spid="52"/>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100"/>
                                  </p:stCondLst>
                                  <p:childTnLst>
                                    <p:animMotion origin="layout" path="M 3.95833E-6 -1.48148E-6 L 3.95833E-6 0.03542 " pathEditMode="relative" rAng="0" ptsTypes="AA">
                                      <p:cBhvr>
                                        <p:cTn id="34" dur="5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100"/>
                                  </p:stCondLst>
                                  <p:childTnLst>
                                    <p:animMotion origin="layout" path="M 4.16667E-7 3.33333E-6 L 4.16667E-7 0.03541 " pathEditMode="relative" rAng="0" ptsTypes="AA">
                                      <p:cBhvr>
                                        <p:cTn id="39" dur="500" spd="-100000" fill="hold"/>
                                        <p:tgtEl>
                                          <p:spTgt spid="10"/>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500"/>
                                        <p:tgtEl>
                                          <p:spTgt spid="95"/>
                                        </p:tgtEl>
                                      </p:cBhvr>
                                    </p:animEffect>
                                  </p:childTnLst>
                                </p:cTn>
                              </p:par>
                              <p:par>
                                <p:cTn id="43" presetID="42" presetClass="path" presetSubtype="0" decel="100000" fill="hold" nodeType="withEffect">
                                  <p:stCondLst>
                                    <p:cond delay="200"/>
                                  </p:stCondLst>
                                  <p:childTnLst>
                                    <p:animMotion origin="layout" path="M -2.08333E-7 -4.07407E-6 L -2.08333E-7 0.03542 " pathEditMode="relative" rAng="0" ptsTypes="AA">
                                      <p:cBhvr>
                                        <p:cTn id="44" dur="500" spd="-100000" fill="hold"/>
                                        <p:tgtEl>
                                          <p:spTgt spid="95"/>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200"/>
                                  </p:stCondLst>
                                  <p:childTnLst>
                                    <p:animMotion origin="layout" path="M -3.33333E-6 -3.33333E-6 L -3.33333E-6 0.03542 " pathEditMode="relative" rAng="0" ptsTypes="AA">
                                      <p:cBhvr>
                                        <p:cTn id="49" dur="500" spd="-100000" fill="hold"/>
                                        <p:tgtEl>
                                          <p:spTgt spid="11"/>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4.16667E-7 1.11022E-16 L -4.16667E-7 0.03542 " pathEditMode="relative" rAng="0" ptsTypes="AA">
                                      <p:cBhvr>
                                        <p:cTn id="54" dur="5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42" presetClass="path" presetSubtype="0" decel="100000" fill="hold" grpId="1" nodeType="withEffect">
                                  <p:stCondLst>
                                    <p:cond delay="200"/>
                                  </p:stCondLst>
                                  <p:childTnLst>
                                    <p:animMotion origin="layout" path="M 2.08333E-7 7.40741E-7 L 2.08333E-7 0.03542 " pathEditMode="relative" rAng="0" ptsTypes="AA">
                                      <p:cBhvr>
                                        <p:cTn id="59" dur="500" spd="-100000" fill="hold"/>
                                        <p:tgtEl>
                                          <p:spTgt spid="14"/>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grpId="1" nodeType="withEffect">
                                  <p:stCondLst>
                                    <p:cond delay="200"/>
                                  </p:stCondLst>
                                  <p:childTnLst>
                                    <p:animMotion origin="layout" path="M 3.125E-6 -4.07407E-6 L 3.125E-6 0.03542 " pathEditMode="relative" rAng="0" ptsTypes="AA">
                                      <p:cBhvr>
                                        <p:cTn id="64" dur="500" spd="-100000" fill="hold"/>
                                        <p:tgtEl>
                                          <p:spTgt spid="15"/>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42" presetClass="path" presetSubtype="0" decel="100000" fill="hold" nodeType="withEffect">
                                  <p:stCondLst>
                                    <p:cond delay="200"/>
                                  </p:stCondLst>
                                  <p:childTnLst>
                                    <p:animMotion origin="layout" path="M 3.125E-6 -4.07407E-6 L 3.125E-6 0.03542 " pathEditMode="relative" rAng="0" ptsTypes="AA">
                                      <p:cBhvr>
                                        <p:cTn id="69" dur="500" spd="-100000" fill="hold"/>
                                        <p:tgtEl>
                                          <p:spTgt spid="59"/>
                                        </p:tgtEl>
                                        <p:attrNameLst>
                                          <p:attrName>ppt_x</p:attrName>
                                          <p:attrName>ppt_y</p:attrName>
                                        </p:attrNameLst>
                                      </p:cBhvr>
                                      <p:rCtr x="0" y="1759"/>
                                    </p:animMotion>
                                  </p:childTnLst>
                                </p:cTn>
                              </p:par>
                              <p:par>
                                <p:cTn id="70" presetID="10" presetClass="entr" presetSubtype="0" fill="hold" grpId="0" nodeType="withEffect">
                                  <p:stCondLst>
                                    <p:cond delay="20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42" presetClass="path" presetSubtype="0" decel="100000" fill="hold" grpId="1" nodeType="withEffect">
                                  <p:stCondLst>
                                    <p:cond delay="200"/>
                                  </p:stCondLst>
                                  <p:childTnLst>
                                    <p:animMotion origin="layout" path="M 3.95833E-6 1.11111E-6 L 3.95833E-6 0.03542 " pathEditMode="relative" rAng="0" ptsTypes="AA">
                                      <p:cBhvr>
                                        <p:cTn id="74" dur="500" spd="-100000" fill="hold"/>
                                        <p:tgtEl>
                                          <p:spTgt spid="16"/>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42" presetClass="path" presetSubtype="0" decel="100000" fill="hold" grpId="1" nodeType="withEffect">
                                  <p:stCondLst>
                                    <p:cond delay="200"/>
                                  </p:stCondLst>
                                  <p:childTnLst>
                                    <p:animMotion origin="layout" path="M 4.16667E-7 1.85185E-6 L 4.16667E-7 0.03541 " pathEditMode="relative" rAng="0" ptsTypes="AA">
                                      <p:cBhvr>
                                        <p:cTn id="79" dur="500" spd="-100000" fill="hold"/>
                                        <p:tgtEl>
                                          <p:spTgt spid="17"/>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42" presetClass="path" presetSubtype="0" decel="100000" fill="hold" grpId="1" nodeType="withEffect">
                                  <p:stCondLst>
                                    <p:cond delay="200"/>
                                  </p:stCondLst>
                                  <p:childTnLst>
                                    <p:animMotion origin="layout" path="M 2.5E-6 -7.40741E-7 L 2.5E-6 0.03542 " pathEditMode="relative" rAng="0" ptsTypes="AA">
                                      <p:cBhvr>
                                        <p:cTn id="84" dur="5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7" grpId="0"/>
      <p:bldP spid="7" grpId="1"/>
      <p:bldP spid="8" grpId="0"/>
      <p:bldP spid="8" grpId="1"/>
      <p:bldP spid="9" grpId="0"/>
      <p:bldP spid="9" grpId="1"/>
      <p:bldP spid="10" grpId="0"/>
      <p:bldP spid="10" grpId="1"/>
      <p:bldP spid="11" grpId="0"/>
      <p:bldP spid="11"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6D698-3581-4D72-B799-230CF7D672AB}"/>
              </a:ext>
            </a:extLst>
          </p:cNvPr>
          <p:cNvSpPr>
            <a:spLocks noGrp="1"/>
          </p:cNvSpPr>
          <p:nvPr>
            <p:ph type="title"/>
          </p:nvPr>
        </p:nvSpPr>
        <p:spPr>
          <a:xfrm>
            <a:off x="508379" y="428555"/>
            <a:ext cx="10042940" cy="639393"/>
          </a:xfrm>
        </p:spPr>
        <p:txBody>
          <a:bodyPr/>
          <a:lstStyle/>
          <a:p>
            <a:r>
              <a:rPr lang="en-US" dirty="0"/>
              <a:t>Users are adopting .NET 5 for better performance</a:t>
            </a:r>
            <a:endParaRPr lang="en-GB" dirty="0"/>
          </a:p>
        </p:txBody>
      </p:sp>
      <p:sp>
        <p:nvSpPr>
          <p:cNvPr id="35" name="Content Placeholder 34">
            <a:extLst>
              <a:ext uri="{FF2B5EF4-FFF2-40B4-BE49-F238E27FC236}">
                <a16:creationId xmlns:a16="http://schemas.microsoft.com/office/drawing/2014/main" id="{93CBFC3D-BDF0-4C6E-A169-EA21A64779AE}"/>
              </a:ext>
            </a:extLst>
          </p:cNvPr>
          <p:cNvSpPr>
            <a:spLocks noGrp="1"/>
          </p:cNvSpPr>
          <p:nvPr>
            <p:ph sz="quarter" idx="11"/>
          </p:nvPr>
        </p:nvSpPr>
        <p:spPr>
          <a:xfrm>
            <a:off x="1299939" y="5219377"/>
            <a:ext cx="3912615" cy="627865"/>
          </a:xfrm>
        </p:spPr>
        <p:txBody>
          <a:bodyPr/>
          <a:lstStyle/>
          <a:p>
            <a:pPr lvl="0" algn="ctr">
              <a:lnSpc>
                <a:spcPct val="100000"/>
              </a:lnSpc>
              <a:spcBef>
                <a:spcPts val="0"/>
              </a:spcBef>
              <a:buSzTx/>
              <a:defRPr/>
            </a:pPr>
            <a:r>
              <a:rPr lang="en-US" sz="2000" dirty="0">
                <a:solidFill>
                  <a:srgbClr val="000000"/>
                </a:solidFill>
                <a:latin typeface="Segoe UI"/>
                <a:cs typeface="+mn-cs"/>
              </a:rPr>
              <a:t>ASP.NET Core web framework</a:t>
            </a:r>
          </a:p>
        </p:txBody>
      </p:sp>
      <p:sp>
        <p:nvSpPr>
          <p:cNvPr id="106" name="Text Placeholder 11">
            <a:extLst>
              <a:ext uri="{FF2B5EF4-FFF2-40B4-BE49-F238E27FC236}">
                <a16:creationId xmlns:a16="http://schemas.microsoft.com/office/drawing/2014/main" id="{D04EBA18-FAEB-4815-8B6E-421E1EB5C118}"/>
              </a:ext>
            </a:extLst>
          </p:cNvPr>
          <p:cNvSpPr>
            <a:spLocks noGrp="1"/>
          </p:cNvSpPr>
          <p:nvPr>
            <p:ph type="body" sz="quarter" idx="17"/>
          </p:nvPr>
        </p:nvSpPr>
        <p:spPr>
          <a:xfrm>
            <a:off x="38729" y="3856379"/>
            <a:ext cx="2339975" cy="406265"/>
          </a:xfrm>
        </p:spPr>
        <p:txBody>
          <a:bodyPr/>
          <a:lstStyle/>
          <a:p>
            <a:pPr marL="0" lvl="0" indent="0" algn="ctr">
              <a:buNone/>
            </a:pPr>
            <a:r>
              <a:rPr lang="en-US" sz="1500" dirty="0"/>
              <a:t>Java Servlet</a:t>
            </a:r>
          </a:p>
        </p:txBody>
      </p:sp>
      <p:grpSp>
        <p:nvGrpSpPr>
          <p:cNvPr id="2" name="Group 1" descr="Meter showing 2.17M requests per second.">
            <a:extLst>
              <a:ext uri="{FF2B5EF4-FFF2-40B4-BE49-F238E27FC236}">
                <a16:creationId xmlns:a16="http://schemas.microsoft.com/office/drawing/2014/main" id="{D6CB948C-F188-4114-8025-D019A8DEF770}"/>
              </a:ext>
            </a:extLst>
          </p:cNvPr>
          <p:cNvGrpSpPr/>
          <p:nvPr/>
        </p:nvGrpSpPr>
        <p:grpSpPr>
          <a:xfrm>
            <a:off x="546706" y="2186565"/>
            <a:ext cx="1461529" cy="1466138"/>
            <a:chOff x="546706" y="2186565"/>
            <a:chExt cx="1461529" cy="1466138"/>
          </a:xfrm>
        </p:grpSpPr>
        <p:sp>
          <p:nvSpPr>
            <p:cNvPr id="121" name="Freeform: Shape 120">
              <a:extLst>
                <a:ext uri="{FF2B5EF4-FFF2-40B4-BE49-F238E27FC236}">
                  <a16:creationId xmlns:a16="http://schemas.microsoft.com/office/drawing/2014/main" id="{FBF0F041-89F2-4D40-AAF9-C012022DD341}"/>
                </a:ext>
                <a:ext uri="{C183D7F6-B498-43B3-948B-1728B52AA6E4}">
                  <adec:decorative xmlns:adec="http://schemas.microsoft.com/office/drawing/2017/decorative" val="1"/>
                </a:ext>
              </a:extLst>
            </p:cNvPr>
            <p:cNvSpPr/>
            <p:nvPr/>
          </p:nvSpPr>
          <p:spPr>
            <a:xfrm>
              <a:off x="546706" y="2186565"/>
              <a:ext cx="1461529" cy="1466138"/>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E71553C-7994-4DD3-B522-1F319A16A5A9}"/>
                </a:ext>
                <a:ext uri="{C183D7F6-B498-43B3-948B-1728B52AA6E4}">
                  <adec:decorative xmlns:adec="http://schemas.microsoft.com/office/drawing/2017/decorative" val="1"/>
                </a:ext>
              </a:extLst>
            </p:cNvPr>
            <p:cNvSpPr/>
            <p:nvPr/>
          </p:nvSpPr>
          <p:spPr>
            <a:xfrm>
              <a:off x="764021" y="2407954"/>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4" name="Graphic 3">
              <a:extLst>
                <a:ext uri="{FF2B5EF4-FFF2-40B4-BE49-F238E27FC236}">
                  <a16:creationId xmlns:a16="http://schemas.microsoft.com/office/drawing/2014/main" id="{5D496283-8951-4AA7-87DC-2544CC904544}"/>
                </a:ext>
              </a:extLst>
            </p:cNvPr>
            <p:cNvGrpSpPr/>
            <p:nvPr/>
          </p:nvGrpSpPr>
          <p:grpSpPr>
            <a:xfrm>
              <a:off x="859730" y="3131986"/>
              <a:ext cx="854622" cy="324177"/>
              <a:chOff x="3607016" y="3632256"/>
              <a:chExt cx="964085" cy="364549"/>
            </a:xfrm>
            <a:solidFill>
              <a:srgbClr val="FFFFFF"/>
            </a:solidFill>
          </p:grpSpPr>
          <p:sp>
            <p:nvSpPr>
              <p:cNvPr id="177" name="Freeform: Shape 176">
                <a:extLst>
                  <a:ext uri="{FF2B5EF4-FFF2-40B4-BE49-F238E27FC236}">
                    <a16:creationId xmlns:a16="http://schemas.microsoft.com/office/drawing/2014/main" id="{90072E15-3179-43D7-ABF9-54711AF30036}"/>
                  </a:ext>
                  <a:ext uri="{C183D7F6-B498-43B3-948B-1728B52AA6E4}">
                    <adec:decorative xmlns:adec="http://schemas.microsoft.com/office/drawing/2017/decorative" val="1"/>
                  </a:ext>
                </a:extLst>
              </p:cNvPr>
              <p:cNvSpPr/>
              <p:nvPr/>
            </p:nvSpPr>
            <p:spPr>
              <a:xfrm>
                <a:off x="379881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25D89A03-9E7D-413B-A1CE-08463F348530}"/>
                  </a:ext>
                  <a:ext uri="{C183D7F6-B498-43B3-948B-1728B52AA6E4}">
                    <adec:decorative xmlns:adec="http://schemas.microsoft.com/office/drawing/2017/decorative" val="1"/>
                  </a:ext>
                </a:extLst>
              </p:cNvPr>
              <p:cNvSpPr/>
              <p:nvPr/>
            </p:nvSpPr>
            <p:spPr>
              <a:xfrm>
                <a:off x="391948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38F7FFCC-2855-4E17-8B57-5823831AD3A2}"/>
                  </a:ext>
                  <a:ext uri="{C183D7F6-B498-43B3-948B-1728B52AA6E4}">
                    <adec:decorative xmlns:adec="http://schemas.microsoft.com/office/drawing/2017/decorative" val="1"/>
                  </a:ext>
                </a:extLst>
              </p:cNvPr>
              <p:cNvSpPr/>
              <p:nvPr/>
            </p:nvSpPr>
            <p:spPr>
              <a:xfrm>
                <a:off x="397791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239E1229-CBD6-4246-B232-3635285B2C2A}"/>
                  </a:ext>
                  <a:ext uri="{C183D7F6-B498-43B3-948B-1728B52AA6E4}">
                    <adec:decorative xmlns:adec="http://schemas.microsoft.com/office/drawing/2017/decorative" val="1"/>
                  </a:ext>
                </a:extLst>
              </p:cNvPr>
              <p:cNvSpPr/>
              <p:nvPr/>
            </p:nvSpPr>
            <p:spPr>
              <a:xfrm>
                <a:off x="408588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C7D9A99A-AE2C-4111-9F66-C6D85DF1F4B2}"/>
                  </a:ext>
                  <a:ext uri="{C183D7F6-B498-43B3-948B-1728B52AA6E4}">
                    <adec:decorative xmlns:adec="http://schemas.microsoft.com/office/drawing/2017/decorative" val="1"/>
                  </a:ext>
                </a:extLst>
              </p:cNvPr>
              <p:cNvSpPr/>
              <p:nvPr/>
            </p:nvSpPr>
            <p:spPr>
              <a:xfrm>
                <a:off x="421290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C1EB6B60-F40F-42AE-8A28-72A5D106FCAB}"/>
                  </a:ext>
                  <a:ext uri="{C183D7F6-B498-43B3-948B-1728B52AA6E4}">
                    <adec:decorative xmlns:adec="http://schemas.microsoft.com/office/drawing/2017/decorative" val="1"/>
                  </a:ext>
                </a:extLst>
              </p:cNvPr>
              <p:cNvSpPr/>
              <p:nvPr/>
            </p:nvSpPr>
            <p:spPr>
              <a:xfrm>
                <a:off x="360701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DA235F5E-1A53-4E48-AB70-0C99FD6422EB}"/>
                  </a:ext>
                  <a:ext uri="{C183D7F6-B498-43B3-948B-1728B52AA6E4}">
                    <adec:decorative xmlns:adec="http://schemas.microsoft.com/office/drawing/2017/decorative" val="1"/>
                  </a:ext>
                </a:extLst>
              </p:cNvPr>
              <p:cNvSpPr/>
              <p:nvPr/>
            </p:nvSpPr>
            <p:spPr>
              <a:xfrm>
                <a:off x="366544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E9660D6E-D6BC-4D9E-A6E5-1BC1CFFCFCCC}"/>
                  </a:ext>
                  <a:ext uri="{C183D7F6-B498-43B3-948B-1728B52AA6E4}">
                    <adec:decorative xmlns:adec="http://schemas.microsoft.com/office/drawing/2017/decorative" val="1"/>
                  </a:ext>
                </a:extLst>
              </p:cNvPr>
              <p:cNvSpPr/>
              <p:nvPr/>
            </p:nvSpPr>
            <p:spPr>
              <a:xfrm>
                <a:off x="3750549" y="3877406"/>
                <a:ext cx="72402"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09F19B63-A5A0-4FD9-A3DA-42D4EB594F3C}"/>
                  </a:ext>
                  <a:ext uri="{C183D7F6-B498-43B3-948B-1728B52AA6E4}">
                    <adec:decorative xmlns:adec="http://schemas.microsoft.com/office/drawing/2017/decorative" val="1"/>
                  </a:ext>
                </a:extLst>
              </p:cNvPr>
              <p:cNvSpPr/>
              <p:nvPr/>
            </p:nvSpPr>
            <p:spPr>
              <a:xfrm>
                <a:off x="384708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3C3E761A-1448-48FD-9328-AA4B4D5D1686}"/>
                  </a:ext>
                  <a:ext uri="{C183D7F6-B498-43B3-948B-1728B52AA6E4}">
                    <adec:decorative xmlns:adec="http://schemas.microsoft.com/office/drawing/2017/decorative" val="1"/>
                  </a:ext>
                </a:extLst>
              </p:cNvPr>
              <p:cNvSpPr/>
              <p:nvPr/>
            </p:nvSpPr>
            <p:spPr>
              <a:xfrm>
                <a:off x="393726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DD212B58-E9EE-4C02-9BAA-D532A2955AD1}"/>
                  </a:ext>
                  <a:ext uri="{C183D7F6-B498-43B3-948B-1728B52AA6E4}">
                    <adec:decorative xmlns:adec="http://schemas.microsoft.com/office/drawing/2017/decorative" val="1"/>
                  </a:ext>
                </a:extLst>
              </p:cNvPr>
              <p:cNvSpPr/>
              <p:nvPr/>
            </p:nvSpPr>
            <p:spPr>
              <a:xfrm>
                <a:off x="401856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B74A1138-A5F0-40CB-8437-931824B81FD5}"/>
                  </a:ext>
                  <a:ext uri="{C183D7F6-B498-43B3-948B-1728B52AA6E4}">
                    <adec:decorative xmlns:adec="http://schemas.microsoft.com/office/drawing/2017/decorative" val="1"/>
                  </a:ext>
                </a:extLst>
              </p:cNvPr>
              <p:cNvSpPr/>
              <p:nvPr/>
            </p:nvSpPr>
            <p:spPr>
              <a:xfrm>
                <a:off x="4087153" y="3858353"/>
                <a:ext cx="49538"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96913B1B-0B9A-4CFB-AB0F-904751129D22}"/>
                  </a:ext>
                  <a:ext uri="{C183D7F6-B498-43B3-948B-1728B52AA6E4}">
                    <adec:decorative xmlns:adec="http://schemas.microsoft.com/office/drawing/2017/decorative" val="1"/>
                  </a:ext>
                </a:extLst>
              </p:cNvPr>
              <p:cNvSpPr/>
              <p:nvPr/>
            </p:nvSpPr>
            <p:spPr>
              <a:xfrm>
                <a:off x="414558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49FCB845-58D1-49B9-B805-9F8CE6F150D3}"/>
                  </a:ext>
                  <a:ext uri="{C183D7F6-B498-43B3-948B-1728B52AA6E4}">
                    <adec:decorative xmlns:adec="http://schemas.microsoft.com/office/drawing/2017/decorative" val="1"/>
                  </a:ext>
                </a:extLst>
              </p:cNvPr>
              <p:cNvSpPr/>
              <p:nvPr/>
            </p:nvSpPr>
            <p:spPr>
              <a:xfrm>
                <a:off x="4252280" y="3852002"/>
                <a:ext cx="53348" cy="109238"/>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E6D1F00B-A5A8-49FF-876F-11F4ECF71418}"/>
                  </a:ext>
                  <a:ext uri="{C183D7F6-B498-43B3-948B-1728B52AA6E4}">
                    <adec:decorative xmlns:adec="http://schemas.microsoft.com/office/drawing/2017/decorative" val="1"/>
                  </a:ext>
                </a:extLst>
              </p:cNvPr>
              <p:cNvSpPr/>
              <p:nvPr/>
            </p:nvSpPr>
            <p:spPr>
              <a:xfrm>
                <a:off x="435262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A79ECB31-B195-407C-BD49-84B5AED3FFB7}"/>
                  </a:ext>
                  <a:ext uri="{C183D7F6-B498-43B3-948B-1728B52AA6E4}">
                    <adec:decorative xmlns:adec="http://schemas.microsoft.com/office/drawing/2017/decorative" val="1"/>
                  </a:ext>
                </a:extLst>
              </p:cNvPr>
              <p:cNvSpPr/>
              <p:nvPr/>
            </p:nvSpPr>
            <p:spPr>
              <a:xfrm>
                <a:off x="442883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090AC066-0002-49C6-A030-AC6FD59C9C05}"/>
                  </a:ext>
                  <a:ext uri="{C183D7F6-B498-43B3-948B-1728B52AA6E4}">
                    <adec:decorative xmlns:adec="http://schemas.microsoft.com/office/drawing/2017/decorative" val="1"/>
                  </a:ext>
                </a:extLst>
              </p:cNvPr>
              <p:cNvSpPr/>
              <p:nvPr/>
            </p:nvSpPr>
            <p:spPr>
              <a:xfrm>
                <a:off x="451267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Freeform: Shape 136">
              <a:extLst>
                <a:ext uri="{FF2B5EF4-FFF2-40B4-BE49-F238E27FC236}">
                  <a16:creationId xmlns:a16="http://schemas.microsoft.com/office/drawing/2014/main" id="{A756F32C-3642-4225-8DEA-020505AE26B7}"/>
                </a:ext>
                <a:ext uri="{C183D7F6-B498-43B3-948B-1728B52AA6E4}">
                  <adec:decorative xmlns:adec="http://schemas.microsoft.com/office/drawing/2017/decorative" val="1"/>
                </a:ext>
              </a:extLst>
            </p:cNvPr>
            <p:cNvSpPr/>
            <p:nvPr/>
          </p:nvSpPr>
          <p:spPr>
            <a:xfrm>
              <a:off x="764021" y="2563830"/>
              <a:ext cx="263480" cy="50716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3289E749-B6CB-4E9F-A903-A464C2BA9235}"/>
                </a:ext>
                <a:ext uri="{C183D7F6-B498-43B3-948B-1728B52AA6E4}">
                  <adec:decorative xmlns:adec="http://schemas.microsoft.com/office/drawing/2017/decorative" val="1"/>
                </a:ext>
              </a:extLst>
            </p:cNvPr>
            <p:cNvSpPr/>
            <p:nvPr/>
          </p:nvSpPr>
          <p:spPr>
            <a:xfrm>
              <a:off x="926163" y="2675654"/>
              <a:ext cx="463229" cy="360343"/>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0D50AF4E-709E-4DD5-A915-A06D433CAFF7}"/>
                </a:ext>
                <a:ext uri="{C183D7F6-B498-43B3-948B-1728B52AA6E4}">
                  <adec:decorative xmlns:adec="http://schemas.microsoft.com/office/drawing/2017/decorative" val="1"/>
                </a:ext>
              </a:extLst>
            </p:cNvPr>
            <p:cNvSpPr/>
            <p:nvPr/>
          </p:nvSpPr>
          <p:spPr>
            <a:xfrm>
              <a:off x="1226919" y="2875176"/>
              <a:ext cx="100500" cy="101341"/>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Text Placeholder 13">
            <a:extLst>
              <a:ext uri="{FF2B5EF4-FFF2-40B4-BE49-F238E27FC236}">
                <a16:creationId xmlns:a16="http://schemas.microsoft.com/office/drawing/2014/main" id="{67312332-A08E-4631-A8CC-EB5426FF6207}"/>
              </a:ext>
            </a:extLst>
          </p:cNvPr>
          <p:cNvSpPr>
            <a:spLocks noGrp="1"/>
          </p:cNvSpPr>
          <p:nvPr>
            <p:ph type="body" sz="quarter" idx="18"/>
          </p:nvPr>
        </p:nvSpPr>
        <p:spPr>
          <a:xfrm>
            <a:off x="2850694" y="3848231"/>
            <a:ext cx="719174" cy="392415"/>
          </a:xfrm>
        </p:spPr>
        <p:txBody>
          <a:bodyPr/>
          <a:lstStyle/>
          <a:p>
            <a:pPr marL="0" lvl="0" indent="0" algn="ctr">
              <a:buNone/>
            </a:pPr>
            <a:r>
              <a:rPr lang="en-US" sz="1500" dirty="0"/>
              <a:t>.NET</a:t>
            </a:r>
          </a:p>
        </p:txBody>
      </p:sp>
      <p:grpSp>
        <p:nvGrpSpPr>
          <p:cNvPr id="3" name="Group 2" descr="Meter showing 7.01M requests per second.">
            <a:extLst>
              <a:ext uri="{FF2B5EF4-FFF2-40B4-BE49-F238E27FC236}">
                <a16:creationId xmlns:a16="http://schemas.microsoft.com/office/drawing/2014/main" id="{E3B7FE2C-16CA-4AAD-AB12-78A144D47298}"/>
              </a:ext>
            </a:extLst>
          </p:cNvPr>
          <p:cNvGrpSpPr/>
          <p:nvPr/>
        </p:nvGrpSpPr>
        <p:grpSpPr>
          <a:xfrm>
            <a:off x="2194023" y="1821725"/>
            <a:ext cx="2029026" cy="2035424"/>
            <a:chOff x="2194023" y="1821725"/>
            <a:chExt cx="2029026" cy="2035424"/>
          </a:xfrm>
        </p:grpSpPr>
        <p:sp>
          <p:nvSpPr>
            <p:cNvPr id="119" name="Freeform: Shape 118">
              <a:extLst>
                <a:ext uri="{FF2B5EF4-FFF2-40B4-BE49-F238E27FC236}">
                  <a16:creationId xmlns:a16="http://schemas.microsoft.com/office/drawing/2014/main" id="{A5BAB5E8-DA3F-4E92-87D2-D3C2599C9BDC}"/>
                </a:ext>
                <a:ext uri="{C183D7F6-B498-43B3-948B-1728B52AA6E4}">
                  <adec:decorative xmlns:adec="http://schemas.microsoft.com/office/drawing/2017/decorative" val="1"/>
                </a:ext>
              </a:extLst>
            </p:cNvPr>
            <p:cNvSpPr/>
            <p:nvPr/>
          </p:nvSpPr>
          <p:spPr>
            <a:xfrm>
              <a:off x="2194023" y="1821725"/>
              <a:ext cx="2029026" cy="2035424"/>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9652AB0-F501-4597-916C-CF80D9D8F6E2}"/>
                </a:ext>
                <a:ext uri="{C183D7F6-B498-43B3-948B-1728B52AA6E4}">
                  <adec:decorative xmlns:adec="http://schemas.microsoft.com/office/drawing/2017/decorative" val="1"/>
                </a:ext>
              </a:extLst>
            </p:cNvPr>
            <p:cNvSpPr/>
            <p:nvPr/>
          </p:nvSpPr>
          <p:spPr>
            <a:xfrm>
              <a:off x="2457504" y="2086037"/>
              <a:ext cx="1502064" cy="969141"/>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D0D69-D48E-4692-9766-674F7DA2774F}"/>
                </a:ext>
                <a:ext uri="{C183D7F6-B498-43B3-948B-1728B52AA6E4}">
                  <adec:decorative xmlns:adec="http://schemas.microsoft.com/office/drawing/2017/decorative" val="1"/>
                </a:ext>
              </a:extLst>
            </p:cNvPr>
            <p:cNvSpPr/>
            <p:nvPr/>
          </p:nvSpPr>
          <p:spPr>
            <a:xfrm>
              <a:off x="3684827" y="2566089"/>
              <a:ext cx="274740" cy="489089"/>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6A47413-49C2-4A34-95A0-95B8087F51DA}"/>
                </a:ext>
                <a:ext uri="{C183D7F6-B498-43B3-948B-1728B52AA6E4}">
                  <adec:decorative xmlns:adec="http://schemas.microsoft.com/office/drawing/2017/decorative" val="1"/>
                </a:ext>
              </a:extLst>
            </p:cNvPr>
            <p:cNvSpPr/>
            <p:nvPr/>
          </p:nvSpPr>
          <p:spPr>
            <a:xfrm>
              <a:off x="3037386" y="2429415"/>
              <a:ext cx="678969" cy="562509"/>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0F911C77-4AAE-4640-A472-CE5179ED086C}"/>
                </a:ext>
                <a:ext uri="{C183D7F6-B498-43B3-948B-1728B52AA6E4}">
                  <adec:decorative xmlns:adec="http://schemas.microsoft.com/office/drawing/2017/decorative" val="1"/>
                </a:ext>
              </a:extLst>
            </p:cNvPr>
            <p:cNvSpPr/>
            <p:nvPr/>
          </p:nvSpPr>
          <p:spPr>
            <a:xfrm>
              <a:off x="3131969" y="2747945"/>
              <a:ext cx="150882" cy="15135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6" name="Graphic 3">
              <a:extLst>
                <a:ext uri="{FF2B5EF4-FFF2-40B4-BE49-F238E27FC236}">
                  <a16:creationId xmlns:a16="http://schemas.microsoft.com/office/drawing/2014/main" id="{5E3100B9-508B-4264-9E00-95AFDFF74F30}"/>
                </a:ext>
              </a:extLst>
            </p:cNvPr>
            <p:cNvGrpSpPr/>
            <p:nvPr/>
          </p:nvGrpSpPr>
          <p:grpSpPr>
            <a:xfrm>
              <a:off x="2768275" y="3098100"/>
              <a:ext cx="855749" cy="390820"/>
              <a:chOff x="5760013" y="3594150"/>
              <a:chExt cx="965356" cy="439491"/>
            </a:xfrm>
            <a:solidFill>
              <a:srgbClr val="FFFFFF"/>
            </a:solidFill>
          </p:grpSpPr>
          <p:sp>
            <p:nvSpPr>
              <p:cNvPr id="143" name="Freeform: Shape 142">
                <a:extLst>
                  <a:ext uri="{FF2B5EF4-FFF2-40B4-BE49-F238E27FC236}">
                    <a16:creationId xmlns:a16="http://schemas.microsoft.com/office/drawing/2014/main" id="{838ADA99-10A2-4EBF-B0BE-01C26766FE18}"/>
                  </a:ext>
                  <a:ext uri="{C183D7F6-B498-43B3-948B-1728B52AA6E4}">
                    <adec:decorative xmlns:adec="http://schemas.microsoft.com/office/drawing/2017/decorative" val="1"/>
                  </a:ext>
                </a:extLst>
              </p:cNvPr>
              <p:cNvSpPr/>
              <p:nvPr/>
            </p:nvSpPr>
            <p:spPr>
              <a:xfrm>
                <a:off x="580701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8CB14332-0B77-4C5A-8781-5C2568298038}"/>
                  </a:ext>
                  <a:ext uri="{C183D7F6-B498-43B3-948B-1728B52AA6E4}">
                    <adec:decorative xmlns:adec="http://schemas.microsoft.com/office/drawing/2017/decorative" val="1"/>
                  </a:ext>
                </a:extLst>
              </p:cNvPr>
              <p:cNvSpPr/>
              <p:nvPr/>
            </p:nvSpPr>
            <p:spPr>
              <a:xfrm>
                <a:off x="598992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BDD620DB-109E-4905-A794-AAEEBE0C0440}"/>
                  </a:ext>
                  <a:ext uri="{C183D7F6-B498-43B3-948B-1728B52AA6E4}">
                    <adec:decorative xmlns:adec="http://schemas.microsoft.com/office/drawing/2017/decorative" val="1"/>
                  </a:ext>
                </a:extLst>
              </p:cNvPr>
              <p:cNvSpPr/>
              <p:nvPr/>
            </p:nvSpPr>
            <p:spPr>
              <a:xfrm>
                <a:off x="6067403" y="3594150"/>
                <a:ext cx="147343" cy="223557"/>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8213E42-F12B-49EA-ABD1-E8D74613B515}"/>
                  </a:ext>
                  <a:ext uri="{C183D7F6-B498-43B3-948B-1728B52AA6E4}">
                    <adec:decorative xmlns:adec="http://schemas.microsoft.com/office/drawing/2017/decorative" val="1"/>
                  </a:ext>
                </a:extLst>
              </p:cNvPr>
              <p:cNvSpPr/>
              <p:nvPr/>
            </p:nvSpPr>
            <p:spPr>
              <a:xfrm>
                <a:off x="625031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3A79CB6-284A-41C1-9BB0-9B344A583A69}"/>
                  </a:ext>
                  <a:ext uri="{C183D7F6-B498-43B3-948B-1728B52AA6E4}">
                    <adec:decorative xmlns:adec="http://schemas.microsoft.com/office/drawing/2017/decorative" val="1"/>
                  </a:ext>
                </a:extLst>
              </p:cNvPr>
              <p:cNvSpPr/>
              <p:nvPr/>
            </p:nvSpPr>
            <p:spPr>
              <a:xfrm>
                <a:off x="643068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378ACA3F-4729-47DC-A291-909E815CA2A7}"/>
                  </a:ext>
                  <a:ext uri="{C183D7F6-B498-43B3-948B-1728B52AA6E4}">
                    <adec:decorative xmlns:adec="http://schemas.microsoft.com/office/drawing/2017/decorative" val="1"/>
                  </a:ext>
                </a:extLst>
              </p:cNvPr>
              <p:cNvSpPr/>
              <p:nvPr/>
            </p:nvSpPr>
            <p:spPr>
              <a:xfrm>
                <a:off x="576001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CBDBD50-7471-42E1-BD82-B32C20F3CC1A}"/>
                  </a:ext>
                  <a:ext uri="{C183D7F6-B498-43B3-948B-1728B52AA6E4}">
                    <adec:decorative xmlns:adec="http://schemas.microsoft.com/office/drawing/2017/decorative" val="1"/>
                  </a:ext>
                </a:extLst>
              </p:cNvPr>
              <p:cNvSpPr/>
              <p:nvPr/>
            </p:nvSpPr>
            <p:spPr>
              <a:xfrm>
                <a:off x="581844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2F25D16-9CC1-479B-A676-658A38F6779A}"/>
                  </a:ext>
                  <a:ext uri="{C183D7F6-B498-43B3-948B-1728B52AA6E4}">
                    <adec:decorative xmlns:adec="http://schemas.microsoft.com/office/drawing/2017/decorative" val="1"/>
                  </a:ext>
                </a:extLst>
              </p:cNvPr>
              <p:cNvSpPr/>
              <p:nvPr/>
            </p:nvSpPr>
            <p:spPr>
              <a:xfrm>
                <a:off x="590354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3F99DCB-093D-4768-B4AA-BA7048B33BFB}"/>
                  </a:ext>
                  <a:ext uri="{C183D7F6-B498-43B3-948B-1728B52AA6E4}">
                    <adec:decorative xmlns:adec="http://schemas.microsoft.com/office/drawing/2017/decorative" val="1"/>
                  </a:ext>
                </a:extLst>
              </p:cNvPr>
              <p:cNvSpPr/>
              <p:nvPr/>
            </p:nvSpPr>
            <p:spPr>
              <a:xfrm>
                <a:off x="600135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4F7C977F-283A-43C9-92F2-33F059A1351D}"/>
                  </a:ext>
                  <a:ext uri="{C183D7F6-B498-43B3-948B-1728B52AA6E4}">
                    <adec:decorative xmlns:adec="http://schemas.microsoft.com/office/drawing/2017/decorative" val="1"/>
                  </a:ext>
                </a:extLst>
              </p:cNvPr>
              <p:cNvSpPr/>
              <p:nvPr/>
            </p:nvSpPr>
            <p:spPr>
              <a:xfrm>
                <a:off x="609026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3FCC7775-9310-403A-980A-2973C3FDE3E9}"/>
                  </a:ext>
                  <a:ext uri="{C183D7F6-B498-43B3-948B-1728B52AA6E4}">
                    <adec:decorative xmlns:adec="http://schemas.microsoft.com/office/drawing/2017/decorative" val="1"/>
                  </a:ext>
                </a:extLst>
              </p:cNvPr>
              <p:cNvSpPr/>
              <p:nvPr/>
            </p:nvSpPr>
            <p:spPr>
              <a:xfrm>
                <a:off x="6172831"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149F9435-BDF5-4955-ABCB-8E5B1C4AE1EB}"/>
                  </a:ext>
                  <a:ext uri="{C183D7F6-B498-43B3-948B-1728B52AA6E4}">
                    <adec:decorative xmlns:adec="http://schemas.microsoft.com/office/drawing/2017/decorative" val="1"/>
                  </a:ext>
                </a:extLst>
              </p:cNvPr>
              <p:cNvSpPr/>
              <p:nvPr/>
            </p:nvSpPr>
            <p:spPr>
              <a:xfrm>
                <a:off x="6241421" y="3895189"/>
                <a:ext cx="49538"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33DF2E-D57F-405D-835E-A09D53453A77}"/>
                  </a:ext>
                  <a:ext uri="{C183D7F6-B498-43B3-948B-1728B52AA6E4}">
                    <adec:decorative xmlns:adec="http://schemas.microsoft.com/office/drawing/2017/decorative" val="1"/>
                  </a:ext>
                </a:extLst>
              </p:cNvPr>
              <p:cNvSpPr/>
              <p:nvPr/>
            </p:nvSpPr>
            <p:spPr>
              <a:xfrm>
                <a:off x="629985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4409C8B-0DEE-49F2-BFC2-1F627A18922D}"/>
                  </a:ext>
                  <a:ext uri="{C183D7F6-B498-43B3-948B-1728B52AA6E4}">
                    <adec:decorative xmlns:adec="http://schemas.microsoft.com/office/drawing/2017/decorative" val="1"/>
                  </a:ext>
                </a:extLst>
              </p:cNvPr>
              <p:cNvSpPr/>
              <p:nvPr/>
            </p:nvSpPr>
            <p:spPr>
              <a:xfrm>
                <a:off x="640654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A7BA5FC4-C62D-4D23-997D-9D25BB7B0218}"/>
                  </a:ext>
                  <a:ext uri="{C183D7F6-B498-43B3-948B-1728B52AA6E4}">
                    <adec:decorative xmlns:adec="http://schemas.microsoft.com/office/drawing/2017/decorative" val="1"/>
                  </a:ext>
                </a:extLst>
              </p:cNvPr>
              <p:cNvSpPr/>
              <p:nvPr/>
            </p:nvSpPr>
            <p:spPr>
              <a:xfrm>
                <a:off x="650689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8B904DFD-843C-49D2-871B-2CF6A41C3DD9}"/>
                  </a:ext>
                  <a:ext uri="{C183D7F6-B498-43B3-948B-1728B52AA6E4}">
                    <adec:decorative xmlns:adec="http://schemas.microsoft.com/office/drawing/2017/decorative" val="1"/>
                  </a:ext>
                </a:extLst>
              </p:cNvPr>
              <p:cNvSpPr/>
              <p:nvPr/>
            </p:nvSpPr>
            <p:spPr>
              <a:xfrm>
                <a:off x="658310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1C392BE-B6E8-4E9A-9E21-C05D1314420C}"/>
                  </a:ext>
                  <a:ext uri="{C183D7F6-B498-43B3-948B-1728B52AA6E4}">
                    <adec:decorative xmlns:adec="http://schemas.microsoft.com/office/drawing/2017/decorative" val="1"/>
                  </a:ext>
                </a:extLst>
              </p:cNvPr>
              <p:cNvSpPr/>
              <p:nvPr/>
            </p:nvSpPr>
            <p:spPr>
              <a:xfrm>
                <a:off x="666694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8" name="Text Placeholder 15">
            <a:extLst>
              <a:ext uri="{FF2B5EF4-FFF2-40B4-BE49-F238E27FC236}">
                <a16:creationId xmlns:a16="http://schemas.microsoft.com/office/drawing/2014/main" id="{18CB8D66-270E-40BA-B806-98556437A435}"/>
              </a:ext>
            </a:extLst>
          </p:cNvPr>
          <p:cNvSpPr>
            <a:spLocks noGrp="1"/>
          </p:cNvSpPr>
          <p:nvPr>
            <p:ph type="body" sz="quarter" idx="19"/>
          </p:nvPr>
        </p:nvSpPr>
        <p:spPr>
          <a:xfrm>
            <a:off x="4351325" y="3856379"/>
            <a:ext cx="1371034" cy="406265"/>
          </a:xfrm>
        </p:spPr>
        <p:txBody>
          <a:bodyPr/>
          <a:lstStyle/>
          <a:p>
            <a:pPr marL="0" lvl="0" indent="0" algn="ctr">
              <a:buNone/>
            </a:pPr>
            <a:r>
              <a:rPr lang="en-US" sz="1500" dirty="0"/>
              <a:t>Node.js</a:t>
            </a:r>
          </a:p>
        </p:txBody>
      </p:sp>
      <p:grpSp>
        <p:nvGrpSpPr>
          <p:cNvPr id="7" name="Group 6" descr="Meter showing 0.66M requests per second.">
            <a:extLst>
              <a:ext uri="{FF2B5EF4-FFF2-40B4-BE49-F238E27FC236}">
                <a16:creationId xmlns:a16="http://schemas.microsoft.com/office/drawing/2014/main" id="{0729F5AF-7897-4F7D-8B27-512C376D2D8A}"/>
              </a:ext>
            </a:extLst>
          </p:cNvPr>
          <p:cNvGrpSpPr/>
          <p:nvPr/>
        </p:nvGrpSpPr>
        <p:grpSpPr>
          <a:xfrm>
            <a:off x="4288776" y="2189953"/>
            <a:ext cx="1461528" cy="1466138"/>
            <a:chOff x="4288776" y="2189953"/>
            <a:chExt cx="1461528" cy="1466138"/>
          </a:xfrm>
        </p:grpSpPr>
        <p:sp>
          <p:nvSpPr>
            <p:cNvPr id="269" name="Freeform: Shape 268">
              <a:extLst>
                <a:ext uri="{FF2B5EF4-FFF2-40B4-BE49-F238E27FC236}">
                  <a16:creationId xmlns:a16="http://schemas.microsoft.com/office/drawing/2014/main" id="{D44D27FE-9ACE-4F8F-B8B2-174605216658}"/>
                </a:ext>
                <a:ext uri="{C183D7F6-B498-43B3-948B-1728B52AA6E4}">
                  <adec:decorative xmlns:adec="http://schemas.microsoft.com/office/drawing/2017/decorative" val="1"/>
                </a:ext>
              </a:extLst>
            </p:cNvPr>
            <p:cNvSpPr/>
            <p:nvPr/>
          </p:nvSpPr>
          <p:spPr>
            <a:xfrm>
              <a:off x="4288776" y="2189953"/>
              <a:ext cx="1461528" cy="1466138"/>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CEBCE7AA-A204-4DA3-BB30-B3D7DCCBE138}"/>
                </a:ext>
                <a:ext uri="{C183D7F6-B498-43B3-948B-1728B52AA6E4}">
                  <adec:decorative xmlns:adec="http://schemas.microsoft.com/office/drawing/2017/decorative" val="1"/>
                </a:ext>
              </a:extLst>
            </p:cNvPr>
            <p:cNvSpPr/>
            <p:nvPr/>
          </p:nvSpPr>
          <p:spPr>
            <a:xfrm>
              <a:off x="4506091" y="2406825"/>
              <a:ext cx="1024646" cy="661908"/>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78" name="Graphic 3">
              <a:extLst>
                <a:ext uri="{FF2B5EF4-FFF2-40B4-BE49-F238E27FC236}">
                  <a16:creationId xmlns:a16="http://schemas.microsoft.com/office/drawing/2014/main" id="{8BA23A76-6033-4A94-A828-52FC0DDABA84}"/>
                </a:ext>
                <a:ext uri="{C183D7F6-B498-43B3-948B-1728B52AA6E4}">
                  <adec:decorative xmlns:adec="http://schemas.microsoft.com/office/drawing/2017/decorative" val="1"/>
                </a:ext>
              </a:extLst>
            </p:cNvPr>
            <p:cNvGrpSpPr/>
            <p:nvPr/>
          </p:nvGrpSpPr>
          <p:grpSpPr>
            <a:xfrm>
              <a:off x="4605178" y="3128598"/>
              <a:ext cx="854622" cy="326436"/>
              <a:chOff x="7847588" y="3628446"/>
              <a:chExt cx="964085" cy="367089"/>
            </a:xfrm>
            <a:solidFill>
              <a:srgbClr val="FFFFFF"/>
            </a:solidFill>
          </p:grpSpPr>
          <p:sp>
            <p:nvSpPr>
              <p:cNvPr id="303" name="Freeform: Shape 302">
                <a:extLst>
                  <a:ext uri="{FF2B5EF4-FFF2-40B4-BE49-F238E27FC236}">
                    <a16:creationId xmlns:a16="http://schemas.microsoft.com/office/drawing/2014/main" id="{34B9BAAB-6794-4FE5-922D-747A1E15AFA0}"/>
                  </a:ext>
                  <a:ext uri="{C183D7F6-B498-43B3-948B-1728B52AA6E4}">
                    <adec:decorative xmlns:adec="http://schemas.microsoft.com/office/drawing/2017/decorative" val="1"/>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C9E2D977-5C17-455A-8696-652E3A88FD23}"/>
                  </a:ext>
                  <a:ext uri="{C183D7F6-B498-43B3-948B-1728B52AA6E4}">
                    <adec:decorative xmlns:adec="http://schemas.microsoft.com/office/drawing/2017/decorative" val="1"/>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D8D1BDA0-2B7A-44E1-970B-162B287F0923}"/>
                  </a:ext>
                  <a:ext uri="{C183D7F6-B498-43B3-948B-1728B52AA6E4}">
                    <adec:decorative xmlns:adec="http://schemas.microsoft.com/office/drawing/2017/decorative" val="1"/>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310C878B-F65E-42A1-A2CE-C3CC8B4FD0B6}"/>
                  </a:ext>
                  <a:ext uri="{C183D7F6-B498-43B3-948B-1728B52AA6E4}">
                    <adec:decorative xmlns:adec="http://schemas.microsoft.com/office/drawing/2017/decorative" val="1"/>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5D0DA3EE-D316-43A1-A264-FD99E5D26FD5}"/>
                  </a:ext>
                  <a:ext uri="{C183D7F6-B498-43B3-948B-1728B52AA6E4}">
                    <adec:decorative xmlns:adec="http://schemas.microsoft.com/office/drawing/2017/decorative" val="1"/>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7B852D3F-8BE9-4DE5-90CC-7B1040FDF252}"/>
                  </a:ext>
                  <a:ext uri="{C183D7F6-B498-43B3-948B-1728B52AA6E4}">
                    <adec:decorative xmlns:adec="http://schemas.microsoft.com/office/drawing/2017/decorative" val="1"/>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AE4BD75-6B81-4078-B3CF-B90C29EA4D32}"/>
                  </a:ext>
                  <a:ext uri="{C183D7F6-B498-43B3-948B-1728B52AA6E4}">
                    <adec:decorative xmlns:adec="http://schemas.microsoft.com/office/drawing/2017/decorative" val="1"/>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9B2FDCD0-555C-420B-A173-81E67C481A1A}"/>
                  </a:ext>
                  <a:ext uri="{C183D7F6-B498-43B3-948B-1728B52AA6E4}">
                    <adec:decorative xmlns:adec="http://schemas.microsoft.com/office/drawing/2017/decorative" val="1"/>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3998974D-63B2-4A7E-9643-168E18A214A1}"/>
                  </a:ext>
                  <a:ext uri="{C183D7F6-B498-43B3-948B-1728B52AA6E4}">
                    <adec:decorative xmlns:adec="http://schemas.microsoft.com/office/drawing/2017/decorative" val="1"/>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4188F895-6BEA-45B3-AC5A-A7F742226A81}"/>
                  </a:ext>
                  <a:ext uri="{C183D7F6-B498-43B3-948B-1728B52AA6E4}">
                    <adec:decorative xmlns:adec="http://schemas.microsoft.com/office/drawing/2017/decorative" val="1"/>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72634A49-776F-4BCE-B9BB-896E82AFB015}"/>
                  </a:ext>
                  <a:ext uri="{C183D7F6-B498-43B3-948B-1728B52AA6E4}">
                    <adec:decorative xmlns:adec="http://schemas.microsoft.com/office/drawing/2017/decorative" val="1"/>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BFC2114B-9CAB-4C76-87BF-51B474EA1531}"/>
                  </a:ext>
                  <a:ext uri="{C183D7F6-B498-43B3-948B-1728B52AA6E4}">
                    <adec:decorative xmlns:adec="http://schemas.microsoft.com/office/drawing/2017/decorative" val="1"/>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7CABA640-BCAD-4BF1-AC4A-6AE799F062C6}"/>
                  </a:ext>
                  <a:ext uri="{C183D7F6-B498-43B3-948B-1728B52AA6E4}">
                    <adec:decorative xmlns:adec="http://schemas.microsoft.com/office/drawing/2017/decorative" val="1"/>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C5A4F1AB-0F10-4435-8C23-0FB2720B246D}"/>
                  </a:ext>
                  <a:ext uri="{C183D7F6-B498-43B3-948B-1728B52AA6E4}">
                    <adec:decorative xmlns:adec="http://schemas.microsoft.com/office/drawing/2017/decorative" val="1"/>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7333ED2B-7F9E-4D03-BF4A-8120E968CB03}"/>
                  </a:ext>
                  <a:ext uri="{C183D7F6-B498-43B3-948B-1728B52AA6E4}">
                    <adec:decorative xmlns:adec="http://schemas.microsoft.com/office/drawing/2017/decorative" val="1"/>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FD393900-F745-4755-B9AC-D667B2EC105E}"/>
                  </a:ext>
                  <a:ext uri="{C183D7F6-B498-43B3-948B-1728B52AA6E4}">
                    <adec:decorative xmlns:adec="http://schemas.microsoft.com/office/drawing/2017/decorative" val="1"/>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Shape 318">
                <a:extLst>
                  <a:ext uri="{FF2B5EF4-FFF2-40B4-BE49-F238E27FC236}">
                    <a16:creationId xmlns:a16="http://schemas.microsoft.com/office/drawing/2014/main" id="{56D8F52B-2636-4DD2-9D27-F10C33DDC4EC}"/>
                  </a:ext>
                  <a:ext uri="{C183D7F6-B498-43B3-948B-1728B52AA6E4}">
                    <adec:decorative xmlns:adec="http://schemas.microsoft.com/office/drawing/2017/decorative" val="1"/>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3" name="Freeform: Shape 282">
              <a:extLst>
                <a:ext uri="{FF2B5EF4-FFF2-40B4-BE49-F238E27FC236}">
                  <a16:creationId xmlns:a16="http://schemas.microsoft.com/office/drawing/2014/main" id="{C90067FA-0C37-425F-A23A-C14A0EAA4C8F}"/>
                </a:ext>
                <a:ext uri="{C183D7F6-B498-43B3-948B-1728B52AA6E4}">
                  <adec:decorative xmlns:adec="http://schemas.microsoft.com/office/drawing/2017/decorative" val="1"/>
                </a:ext>
              </a:extLst>
            </p:cNvPr>
            <p:cNvSpPr/>
            <p:nvPr/>
          </p:nvSpPr>
          <p:spPr>
            <a:xfrm>
              <a:off x="4506091" y="2695985"/>
              <a:ext cx="199299" cy="37161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5A19D1ED-760C-42F7-ABE7-E3671393D1CF}"/>
                </a:ext>
                <a:ext uri="{C183D7F6-B498-43B3-948B-1728B52AA6E4}">
                  <adec:decorative xmlns:adec="http://schemas.microsoft.com/office/drawing/2017/decorative" val="1"/>
                </a:ext>
              </a:extLst>
            </p:cNvPr>
            <p:cNvSpPr/>
            <p:nvPr/>
          </p:nvSpPr>
          <p:spPr>
            <a:xfrm>
              <a:off x="4591666" y="2804421"/>
              <a:ext cx="533884" cy="224416"/>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8B62B8AF-54ED-42E4-B49A-721AF0020F47}"/>
                </a:ext>
                <a:ext uri="{C183D7F6-B498-43B3-948B-1728B52AA6E4}">
                  <adec:decorative xmlns:adec="http://schemas.microsoft.com/office/drawing/2017/decorative" val="1"/>
                </a:ext>
              </a:extLst>
            </p:cNvPr>
            <p:cNvSpPr/>
            <p:nvPr/>
          </p:nvSpPr>
          <p:spPr>
            <a:xfrm>
              <a:off x="4963699" y="2865692"/>
              <a:ext cx="100711" cy="101107"/>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Content Placeholder 4">
            <a:extLst>
              <a:ext uri="{FF2B5EF4-FFF2-40B4-BE49-F238E27FC236}">
                <a16:creationId xmlns:a16="http://schemas.microsoft.com/office/drawing/2014/main" id="{9BEC4FEB-0826-469E-9E80-96DD8C54675A}"/>
              </a:ext>
            </a:extLst>
          </p:cNvPr>
          <p:cNvSpPr>
            <a:spLocks noGrp="1"/>
          </p:cNvSpPr>
          <p:nvPr>
            <p:ph sz="quarter" idx="10"/>
          </p:nvPr>
        </p:nvSpPr>
        <p:spPr>
          <a:xfrm>
            <a:off x="835598" y="4390755"/>
            <a:ext cx="4865115" cy="920838"/>
          </a:xfrm>
        </p:spPr>
        <p:txBody>
          <a:bodyPr/>
          <a:lstStyle/>
          <a:p>
            <a:pPr lvl="0" defTabSz="797999" fontAlgn="base">
              <a:spcBef>
                <a:spcPct val="0"/>
              </a:spcBef>
              <a:spcAft>
                <a:spcPct val="0"/>
              </a:spcAft>
              <a:buSzTx/>
              <a:tabLst>
                <a:tab pos="920876" algn="l"/>
              </a:tabLst>
              <a:defRPr/>
            </a:pPr>
            <a:r>
              <a:rPr lang="en-US" sz="60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&gt;10X </a:t>
            </a:r>
            <a:r>
              <a:rPr lang="en-US" sz="24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faster than Node.js</a:t>
            </a:r>
          </a:p>
        </p:txBody>
      </p:sp>
      <p:sp>
        <p:nvSpPr>
          <p:cNvPr id="109" name="Content Placeholder 108">
            <a:extLst>
              <a:ext uri="{FF2B5EF4-FFF2-40B4-BE49-F238E27FC236}">
                <a16:creationId xmlns:a16="http://schemas.microsoft.com/office/drawing/2014/main" id="{D3F097E9-21B4-42CE-BA70-CCCAF7F8425B}"/>
              </a:ext>
            </a:extLst>
          </p:cNvPr>
          <p:cNvSpPr>
            <a:spLocks noGrp="1"/>
          </p:cNvSpPr>
          <p:nvPr>
            <p:ph sz="quarter" idx="13"/>
          </p:nvPr>
        </p:nvSpPr>
        <p:spPr>
          <a:xfrm>
            <a:off x="7222821" y="5250332"/>
            <a:ext cx="3737575" cy="361259"/>
          </a:xfrm>
        </p:spPr>
        <p:txBody>
          <a:bodyPr/>
          <a:lstStyle/>
          <a:p>
            <a:r>
              <a:rPr lang="en-US" sz="2000" dirty="0">
                <a:solidFill>
                  <a:srgbClr val="000000"/>
                </a:solidFill>
                <a:latin typeface="Segoe UI"/>
                <a:cs typeface="+mn-cs"/>
              </a:rPr>
              <a:t>.NET </a:t>
            </a:r>
            <a:r>
              <a:rPr lang="en-US" sz="2000" dirty="0" err="1">
                <a:solidFill>
                  <a:srgbClr val="000000"/>
                </a:solidFill>
                <a:latin typeface="Segoe UI"/>
                <a:cs typeface="+mn-cs"/>
              </a:rPr>
              <a:t>gRPC</a:t>
            </a:r>
            <a:r>
              <a:rPr lang="en-US" sz="2000" dirty="0">
                <a:solidFill>
                  <a:srgbClr val="000000"/>
                </a:solidFill>
                <a:latin typeface="Segoe UI"/>
                <a:cs typeface="+mn-cs"/>
              </a:rPr>
              <a:t> server performance</a:t>
            </a:r>
            <a:endParaRPr lang="en-GB" dirty="0"/>
          </a:p>
        </p:txBody>
      </p:sp>
      <p:graphicFrame>
        <p:nvGraphicFramePr>
          <p:cNvPr id="219" name="Chart 218" descr="Bar graph showing number of users adopting various programming languages among which Rust is the highest followed by .NET, GO, C++, and Java being the lowest.">
            <a:extLst>
              <a:ext uri="{FF2B5EF4-FFF2-40B4-BE49-F238E27FC236}">
                <a16:creationId xmlns:a16="http://schemas.microsoft.com/office/drawing/2014/main" id="{03E0AECC-D174-46E0-9813-132BDBF87268}"/>
              </a:ext>
            </a:extLst>
          </p:cNvPr>
          <p:cNvGraphicFramePr>
            <a:graphicFrameLocks/>
          </p:cNvGraphicFramePr>
          <p:nvPr>
            <p:extLst>
              <p:ext uri="{D42A27DB-BD31-4B8C-83A1-F6EECF244321}">
                <p14:modId xmlns:p14="http://schemas.microsoft.com/office/powerpoint/2010/main" val="968964520"/>
              </p:ext>
            </p:extLst>
          </p:nvPr>
        </p:nvGraphicFramePr>
        <p:xfrm>
          <a:off x="6441696" y="1401773"/>
          <a:ext cx="5257522" cy="2854706"/>
        </p:xfrm>
        <a:graphic>
          <a:graphicData uri="http://schemas.openxmlformats.org/drawingml/2006/chart">
            <c:chart xmlns:c="http://schemas.openxmlformats.org/drawingml/2006/chart" xmlns:r="http://schemas.openxmlformats.org/officeDocument/2006/relationships" r:id="rId4"/>
          </a:graphicData>
        </a:graphic>
      </p:graphicFrame>
      <p:sp>
        <p:nvSpPr>
          <p:cNvPr id="104" name="Content Placeholder 103">
            <a:extLst>
              <a:ext uri="{FF2B5EF4-FFF2-40B4-BE49-F238E27FC236}">
                <a16:creationId xmlns:a16="http://schemas.microsoft.com/office/drawing/2014/main" id="{D5FC2F18-0242-4813-971C-EBF2E71011DB}"/>
              </a:ext>
            </a:extLst>
          </p:cNvPr>
          <p:cNvSpPr>
            <a:spLocks noGrp="1"/>
          </p:cNvSpPr>
          <p:nvPr>
            <p:ph sz="quarter" idx="12"/>
          </p:nvPr>
        </p:nvSpPr>
        <p:spPr>
          <a:xfrm>
            <a:off x="7058022" y="4799938"/>
            <a:ext cx="4324350" cy="511655"/>
          </a:xfrm>
        </p:spPr>
        <p:txBody>
          <a:bodyPr/>
          <a:lstStyle/>
          <a:p>
            <a:pPr lvl="0" defTabSz="797999" fontAlgn="base">
              <a:spcBef>
                <a:spcPct val="0"/>
              </a:spcBef>
              <a:spcAft>
                <a:spcPct val="0"/>
              </a:spcAft>
              <a:buSzTx/>
              <a:tabLst>
                <a:tab pos="920876" algn="l"/>
              </a:tabLst>
              <a:defRPr/>
            </a:pPr>
            <a:r>
              <a:rPr lang="en-US" sz="2400" spc="-50" dirty="0">
                <a:ln w="3175">
                  <a:noFill/>
                </a:ln>
                <a:gradFill flip="none" rotWithShape="1">
                  <a:gsLst>
                    <a:gs pos="100000">
                      <a:srgbClr val="0078D4"/>
                    </a:gs>
                    <a:gs pos="0">
                      <a:srgbClr val="50E6FF"/>
                    </a:gs>
                  </a:gsLst>
                  <a:lin ang="18900000" scaled="1"/>
                  <a:tileRect/>
                </a:gradFill>
                <a:latin typeface="Segoe UI Semibold"/>
                <a:cs typeface="Segoe UI Semibold" panose="020B0702040204020203" pitchFamily="34" charset="0"/>
              </a:rPr>
              <a:t>Faster than Go, C++ and Java</a:t>
            </a:r>
            <a:endParaRPr lang="en-GB" dirty="0"/>
          </a:p>
        </p:txBody>
      </p:sp>
      <p:sp>
        <p:nvSpPr>
          <p:cNvPr id="110" name="Content Placeholder 109">
            <a:extLst>
              <a:ext uri="{FF2B5EF4-FFF2-40B4-BE49-F238E27FC236}">
                <a16:creationId xmlns:a16="http://schemas.microsoft.com/office/drawing/2014/main" id="{732451CD-3094-4227-9913-573DC8D00803}"/>
              </a:ext>
            </a:extLst>
          </p:cNvPr>
          <p:cNvSpPr>
            <a:spLocks noGrp="1"/>
          </p:cNvSpPr>
          <p:nvPr>
            <p:ph sz="quarter" idx="14"/>
          </p:nvPr>
        </p:nvSpPr>
        <p:spPr>
          <a:xfrm>
            <a:off x="412225" y="5894866"/>
            <a:ext cx="6960615" cy="369332"/>
          </a:xfrm>
        </p:spPr>
        <p:txBody>
          <a:bodyPr/>
          <a:lstStyle/>
          <a:p>
            <a:pPr lvl="0">
              <a:lnSpc>
                <a:spcPct val="100000"/>
              </a:lnSpc>
              <a:spcBef>
                <a:spcPts val="0"/>
              </a:spcBef>
              <a:buSzTx/>
              <a:defRPr/>
            </a:pPr>
            <a:r>
              <a:rPr lang="en-US" sz="1200" kern="0" dirty="0">
                <a:solidFill>
                  <a:srgbClr val="6C6C6C"/>
                </a:solidFill>
                <a:latin typeface="Segoe UI"/>
                <a:cs typeface="Segoe UI Semibold" panose="020B0702040204020203" pitchFamily="34" charset="0"/>
                <a:hlinkClick r:id="rId5">
                  <a:extLst>
                    <a:ext uri="{A12FA001-AC4F-418D-AE19-62706E023703}">
                      <ahyp:hlinkClr xmlns:ahyp="http://schemas.microsoft.com/office/drawing/2018/hyperlinkcolor" val="tx"/>
                    </a:ext>
                  </a:extLst>
                </a:hlinkClick>
              </a:rPr>
              <a:t>https://www.techempower.com/benchmarks/#section=data-r20&amp;hw=ph&amp;test=plaintext</a:t>
            </a:r>
            <a:endParaRPr lang="en-US" sz="1200" dirty="0">
              <a:solidFill>
                <a:srgbClr val="6C6C6C"/>
              </a:solidFill>
              <a:latin typeface="Segoe UI"/>
              <a:cs typeface="+mn-cs"/>
            </a:endParaRPr>
          </a:p>
        </p:txBody>
      </p:sp>
      <p:sp>
        <p:nvSpPr>
          <p:cNvPr id="111" name="Content Placeholder 110">
            <a:extLst>
              <a:ext uri="{FF2B5EF4-FFF2-40B4-BE49-F238E27FC236}">
                <a16:creationId xmlns:a16="http://schemas.microsoft.com/office/drawing/2014/main" id="{C3B1466E-EDF4-41C6-B751-D79F81C5BE53}"/>
              </a:ext>
            </a:extLst>
          </p:cNvPr>
          <p:cNvSpPr>
            <a:spLocks noGrp="1"/>
          </p:cNvSpPr>
          <p:nvPr>
            <p:ph sz="quarter" idx="15"/>
          </p:nvPr>
        </p:nvSpPr>
        <p:spPr>
          <a:xfrm>
            <a:off x="411732" y="6187368"/>
            <a:ext cx="6027165" cy="350865"/>
          </a:xfrm>
        </p:spPr>
        <p:txBody>
          <a:bodyPr/>
          <a:lstStyle/>
          <a:p>
            <a:r>
              <a:rPr lang="en-US" sz="1200" dirty="0">
                <a:solidFill>
                  <a:srgbClr val="6C6C6C"/>
                </a:solidFill>
                <a:latin typeface="Segoe UI"/>
                <a:cs typeface="+mn-cs"/>
                <a:hlinkClick r:id="rId6">
                  <a:extLst>
                    <a:ext uri="{A12FA001-AC4F-418D-AE19-62706E023703}">
                      <ahyp:hlinkClr xmlns:ahyp="http://schemas.microsoft.com/office/drawing/2018/hyperlinkcolor" val="tx"/>
                    </a:ext>
                  </a:extLst>
                </a:hlinkClick>
              </a:rPr>
              <a:t>https://github.com/LesnyRumcajs/grpc_bench/wiki/2020-08-11-bench-results</a:t>
            </a:r>
            <a:endParaRPr lang="en-GB" dirty="0">
              <a:solidFill>
                <a:srgbClr val="6C6C6C"/>
              </a:solidFill>
            </a:endParaRPr>
          </a:p>
        </p:txBody>
      </p:sp>
    </p:spTree>
    <p:extLst>
      <p:ext uri="{BB962C8B-B14F-4D97-AF65-F5344CB8AC3E}">
        <p14:creationId xmlns:p14="http://schemas.microsoft.com/office/powerpoint/2010/main" val="2166147209"/>
      </p:ext>
    </p:extLst>
  </p:cSld>
  <p:clrMapOvr>
    <a:overrideClrMapping bg1="lt1" tx1="dk1" bg2="lt2" tx2="dk2" accent1="accent1" accent2="accent2" accent3="accent3" accent4="accent4" accent5="accent5" accent6="accent6" hlink="hlink" folHlink="folHlink"/>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dirty="0">
                <a:solidFill>
                  <a:schemeClr val="tx1"/>
                </a:solidFill>
                <a:ea typeface="Open Sans" panose="020B0606030504020204" pitchFamily="34" charset="0"/>
                <a:cs typeface="Open Sans" panose="020B0606030504020204" pitchFamily="34" charset="0"/>
              </a:rPr>
              <a:t>Why .NET 5?</a:t>
            </a:r>
          </a:p>
        </p:txBody>
      </p:sp>
      <p:sp>
        <p:nvSpPr>
          <p:cNvPr id="20" name="Rectangle 19">
            <a:extLst>
              <a:ext uri="{FF2B5EF4-FFF2-40B4-BE49-F238E27FC236}">
                <a16:creationId xmlns:a16="http://schemas.microsoft.com/office/drawing/2014/main" id="{3559B805-6730-4188-8D6C-E1A8E592B0F3}"/>
              </a:ext>
              <a:ext uri="{C183D7F6-B498-43B3-948B-1728B52AA6E4}">
                <adec:decorative xmlns:adec="http://schemas.microsoft.com/office/drawing/2017/decorative" val="1"/>
              </a:ext>
            </a:extLst>
          </p:cNvPr>
          <p:cNvSpPr/>
          <p:nvPr/>
        </p:nvSpPr>
        <p:spPr bwMode="auto">
          <a:xfrm>
            <a:off x="2210625" y="1191804"/>
            <a:ext cx="1541569" cy="13718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.NET Framework</a:t>
            </a:r>
          </a:p>
        </p:txBody>
      </p:sp>
      <p:sp>
        <p:nvSpPr>
          <p:cNvPr id="21" name="Rectangle 20">
            <a:extLst>
              <a:ext uri="{FF2B5EF4-FFF2-40B4-BE49-F238E27FC236}">
                <a16:creationId xmlns:a16="http://schemas.microsoft.com/office/drawing/2014/main" id="{4CDC218D-F5C1-41C5-9C34-37100F772DC4}"/>
              </a:ext>
              <a:ext uri="{C183D7F6-B498-43B3-948B-1728B52AA6E4}">
                <adec:decorative xmlns:adec="http://schemas.microsoft.com/office/drawing/2017/decorative" val="1"/>
              </a:ext>
            </a:extLst>
          </p:cNvPr>
          <p:cNvSpPr/>
          <p:nvPr/>
        </p:nvSpPr>
        <p:spPr bwMode="auto">
          <a:xfrm>
            <a:off x="2210625" y="4463929"/>
            <a:ext cx="1541569" cy="137181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Mono / Xamarin</a:t>
            </a:r>
          </a:p>
        </p:txBody>
      </p:sp>
      <p:sp>
        <p:nvSpPr>
          <p:cNvPr id="22" name="Rectangle 21">
            <a:extLst>
              <a:ext uri="{FF2B5EF4-FFF2-40B4-BE49-F238E27FC236}">
                <a16:creationId xmlns:a16="http://schemas.microsoft.com/office/drawing/2014/main" id="{981A1D6A-5F03-467E-9911-6A9D2A7BD1E3}"/>
              </a:ext>
              <a:ext uri="{C183D7F6-B498-43B3-948B-1728B52AA6E4}">
                <adec:decorative xmlns:adec="http://schemas.microsoft.com/office/drawing/2017/decorative" val="1"/>
              </a:ext>
            </a:extLst>
          </p:cNvPr>
          <p:cNvSpPr/>
          <p:nvPr/>
        </p:nvSpPr>
        <p:spPr bwMode="auto">
          <a:xfrm>
            <a:off x="2210627" y="2856146"/>
            <a:ext cx="1541569" cy="13718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Open Sans" panose="020B0606030504020204" pitchFamily="34" charset="0"/>
                <a:cs typeface="Segoe UI" pitchFamily="34" charset="0"/>
              </a:rPr>
              <a:t>.NET Core</a:t>
            </a:r>
          </a:p>
        </p:txBody>
      </p:sp>
      <p:sp>
        <p:nvSpPr>
          <p:cNvPr id="23" name="Rectangle 22" descr=".NET Framework and Mono/Xamarin merges together with .NET Core to form .NET.">
            <a:extLst>
              <a:ext uri="{FF2B5EF4-FFF2-40B4-BE49-F238E27FC236}">
                <a16:creationId xmlns:a16="http://schemas.microsoft.com/office/drawing/2014/main" id="{0838004F-6B89-4FA7-AC23-F70EC4B1498F}"/>
              </a:ext>
            </a:extLst>
          </p:cNvPr>
          <p:cNvSpPr/>
          <p:nvPr/>
        </p:nvSpPr>
        <p:spPr bwMode="auto">
          <a:xfrm>
            <a:off x="2199822" y="285614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.NET</a:t>
            </a:r>
          </a:p>
        </p:txBody>
      </p:sp>
      <p:sp>
        <p:nvSpPr>
          <p:cNvPr id="12" name="Content Placeholder 11">
            <a:extLst>
              <a:ext uri="{FF2B5EF4-FFF2-40B4-BE49-F238E27FC236}">
                <a16:creationId xmlns:a16="http://schemas.microsoft.com/office/drawing/2014/main" id="{B23DC399-7052-4075-9362-14CA912A09FE}"/>
              </a:ext>
            </a:extLst>
          </p:cNvPr>
          <p:cNvSpPr>
            <a:spLocks noGrp="1"/>
          </p:cNvSpPr>
          <p:nvPr>
            <p:ph sz="quarter" idx="14"/>
          </p:nvPr>
        </p:nvSpPr>
        <p:spPr>
          <a:xfrm>
            <a:off x="4648426" y="2412743"/>
            <a:ext cx="6427788" cy="2339102"/>
          </a:xfrm>
        </p:spPr>
        <p:txBody>
          <a:bodyPr/>
          <a:lstStyle/>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Flexible deployment</a:t>
            </a:r>
          </a:p>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Unparalleled performance</a:t>
            </a:r>
          </a:p>
          <a:p>
            <a:pPr lvl="0" defTabSz="914400">
              <a:lnSpc>
                <a:spcPct val="100000"/>
              </a:lnSpc>
              <a:spcBef>
                <a:spcPts val="0"/>
              </a:spcBef>
              <a:spcAft>
                <a:spcPts val="2400"/>
              </a:spcAft>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Reduced infrastructure &amp; hosting costs</a:t>
            </a:r>
          </a:p>
          <a:p>
            <a:pPr lvl="0" defTabSz="914400">
              <a:lnSpc>
                <a:spcPct val="100000"/>
              </a:lnSpc>
              <a:spcBef>
                <a:spcPts val="0"/>
              </a:spcBef>
              <a:buSzTx/>
              <a:defRPr/>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Modern, innovative languages and APIs</a:t>
            </a:r>
          </a:p>
        </p:txBody>
      </p:sp>
    </p:spTree>
    <p:extLst>
      <p:ext uri="{BB962C8B-B14F-4D97-AF65-F5344CB8AC3E}">
        <p14:creationId xmlns:p14="http://schemas.microsoft.com/office/powerpoint/2010/main" val="1586405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013 0.00116 L 0.00117 0.24375 " pathEditMode="relative" rAng="0" ptsTypes="AA">
                                      <p:cBhvr>
                                        <p:cTn id="6" dur="2000" fill="hold"/>
                                        <p:tgtEl>
                                          <p:spTgt spid="20"/>
                                        </p:tgtEl>
                                        <p:attrNameLst>
                                          <p:attrName>ppt_x</p:attrName>
                                          <p:attrName>ppt_y</p:attrName>
                                        </p:attrNameLst>
                                      </p:cBhvr>
                                      <p:rCtr x="52" y="12130"/>
                                    </p:animMotion>
                                  </p:childTnLst>
                                </p:cTn>
                              </p:par>
                              <p:par>
                                <p:cTn id="7" presetID="42" presetClass="path" presetSubtype="0" accel="50000" decel="50000" fill="hold" grpId="0" nodeType="withEffect">
                                  <p:stCondLst>
                                    <p:cond delay="0"/>
                                  </p:stCondLst>
                                  <p:childTnLst>
                                    <p:animMotion origin="layout" path="M -1.25E-6 -0.00695 L 0.00026 -0.23635 " pathEditMode="relative" rAng="0" ptsTypes="AA">
                                      <p:cBhvr>
                                        <p:cTn id="8" dur="2000" fill="hold"/>
                                        <p:tgtEl>
                                          <p:spTgt spid="21"/>
                                        </p:tgtEl>
                                        <p:attrNameLst>
                                          <p:attrName>ppt_x</p:attrName>
                                          <p:attrName>ppt_y</p:attrName>
                                        </p:attrNameLst>
                                      </p:cBhvr>
                                      <p:rCtr x="13" y="-11481"/>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2500"/>
                            </p:stCondLst>
                            <p:childTnLst>
                              <p:par>
                                <p:cTn id="14" presetID="10" presetClass="exit" presetSubtype="0" fill="hold" grpId="1" nodeType="after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12">
                                            <p:txEl>
                                              <p:pRg st="1" end="1"/>
                                            </p:txEl>
                                          </p:spTgt>
                                        </p:tgtEl>
                                        <p:attrNameLst>
                                          <p:attrName>style.visibility</p:attrName>
                                        </p:attrNameLst>
                                      </p:cBhvr>
                                      <p:to>
                                        <p:strVal val="visible"/>
                                      </p:to>
                                    </p:set>
                                    <p:animEffect transition="in" filter="fade">
                                      <p:cBhvr>
                                        <p:cTn id="30" dur="500"/>
                                        <p:tgtEl>
                                          <p:spTgt spid="12">
                                            <p:txEl>
                                              <p:pRg st="1" end="1"/>
                                            </p:tx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Effect transition="in" filter="fade">
                                      <p:cBhvr>
                                        <p:cTn id="34" dur="500"/>
                                        <p:tgtEl>
                                          <p:spTgt spid="12">
                                            <p:txEl>
                                              <p:pRg st="2" end="2"/>
                                            </p:txEl>
                                          </p:spTgt>
                                        </p:tgtEl>
                                      </p:cBhvr>
                                    </p:animEffect>
                                  </p:childTnLst>
                                </p:cTn>
                              </p:par>
                            </p:childTnLst>
                          </p:cTn>
                        </p:par>
                        <p:par>
                          <p:cTn id="35" fill="hold">
                            <p:stCondLst>
                              <p:cond delay="4500"/>
                            </p:stCondLst>
                            <p:childTnLst>
                              <p:par>
                                <p:cTn id="36" presetID="10" presetClass="entr" presetSubtype="0" fill="hold" grpId="0" nodeType="afterEffect">
                                  <p:stCondLst>
                                    <p:cond delay="0"/>
                                  </p:stCondLst>
                                  <p:childTnLst>
                                    <p:set>
                                      <p:cBhvr>
                                        <p:cTn id="37" dur="1" fill="hold">
                                          <p:stCondLst>
                                            <p:cond delay="0"/>
                                          </p:stCondLst>
                                        </p:cTn>
                                        <p:tgtEl>
                                          <p:spTgt spid="12">
                                            <p:txEl>
                                              <p:pRg st="3" end="3"/>
                                            </p:txEl>
                                          </p:spTgt>
                                        </p:tgtEl>
                                        <p:attrNameLst>
                                          <p:attrName>style.visibility</p:attrName>
                                        </p:attrNameLst>
                                      </p:cBhvr>
                                      <p:to>
                                        <p:strVal val="visible"/>
                                      </p:to>
                                    </p:set>
                                    <p:animEffect transition="in" filter="fade">
                                      <p:cBhvr>
                                        <p:cTn id="38"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3" grpId="0" uiExpand="1" animBg="1"/>
      <p:bldP spid="1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AA89DA-62C8-4DAE-BC8F-26E0DDE0FF63}"/>
              </a:ext>
            </a:extLst>
          </p:cNvPr>
          <p:cNvSpPr>
            <a:spLocks noGrp="1"/>
          </p:cNvSpPr>
          <p:nvPr>
            <p:ph type="title"/>
          </p:nvPr>
        </p:nvSpPr>
        <p:spPr>
          <a:xfrm>
            <a:off x="2080388" y="232639"/>
            <a:ext cx="8682231" cy="581284"/>
          </a:xfrm>
        </p:spPr>
        <p:txBody>
          <a:bodyPr/>
          <a:lstStyle/>
          <a:p>
            <a:pPr algn="ctr"/>
            <a:r>
              <a:rPr lang="en-US" b="0" i="0" dirty="0">
                <a:noFill/>
                <a:effectLst/>
                <a:latin typeface="Segoe UI Semibold" panose="020B0702040204020203" pitchFamily="34" charset="0"/>
              </a:rPr>
              <a:t>Digital transformation</a:t>
            </a:r>
            <a:endParaRPr lang="en-US" dirty="0">
              <a:noFill/>
            </a:endParaRPr>
          </a:p>
        </p:txBody>
      </p:sp>
      <p:sp>
        <p:nvSpPr>
          <p:cNvPr id="3" name="Content Placeholder 2">
            <a:extLst>
              <a:ext uri="{FF2B5EF4-FFF2-40B4-BE49-F238E27FC236}">
                <a16:creationId xmlns:a16="http://schemas.microsoft.com/office/drawing/2014/main" id="{44C92DFD-DE88-41C6-88D7-ECDD73FCCA4F}"/>
              </a:ext>
            </a:extLst>
          </p:cNvPr>
          <p:cNvSpPr>
            <a:spLocks noGrp="1"/>
          </p:cNvSpPr>
          <p:nvPr>
            <p:ph sz="quarter" idx="13"/>
          </p:nvPr>
        </p:nvSpPr>
        <p:spPr>
          <a:xfrm>
            <a:off x="956795" y="1054521"/>
            <a:ext cx="10278410" cy="722076"/>
          </a:xfrm>
        </p:spPr>
        <p:txBody>
          <a:bodyPr/>
          <a:lstStyle/>
          <a:p>
            <a:pPr lvl="0" algn="ctr" defTabSz="914016">
              <a:spcBef>
                <a:spcPct val="0"/>
              </a:spcBef>
              <a:defRPr/>
            </a:pPr>
            <a:r>
              <a:rPr lang="en-US" sz="3600" dirty="0">
                <a:solidFill>
                  <a:prstClr val="black"/>
                </a:solidFill>
                <a:latin typeface="Segoe UI Semibold"/>
                <a:ea typeface="+mj-ea"/>
                <a:cs typeface="+mj-cs"/>
              </a:rPr>
              <a:t>The question is no longer </a:t>
            </a:r>
            <a:r>
              <a:rPr lang="en-US" sz="3600" i="1" dirty="0">
                <a:solidFill>
                  <a:srgbClr val="0078D4">
                    <a:lumMod val="75000"/>
                  </a:srgbClr>
                </a:solidFill>
                <a:latin typeface="Segoe UI Semibold"/>
                <a:ea typeface="+mj-ea"/>
                <a:cs typeface="+mj-cs"/>
              </a:rPr>
              <a:t>“if or when”</a:t>
            </a:r>
            <a:r>
              <a:rPr lang="en-US" sz="3600" i="1" dirty="0">
                <a:solidFill>
                  <a:srgbClr val="000000"/>
                </a:solidFill>
                <a:latin typeface="Segoe UI Semibold"/>
                <a:ea typeface="+mj-ea"/>
                <a:cs typeface="+mj-cs"/>
              </a:rPr>
              <a:t>, </a:t>
            </a:r>
            <a:r>
              <a:rPr lang="en-US" sz="3600" dirty="0">
                <a:solidFill>
                  <a:srgbClr val="000000"/>
                </a:solidFill>
                <a:latin typeface="Segoe UI Semibold"/>
                <a:ea typeface="+mj-ea"/>
                <a:cs typeface="+mj-cs"/>
              </a:rPr>
              <a:t>it’s </a:t>
            </a:r>
            <a:r>
              <a:rPr lang="en-US" sz="3600" i="1" dirty="0">
                <a:solidFill>
                  <a:srgbClr val="0078D4">
                    <a:lumMod val="75000"/>
                  </a:srgbClr>
                </a:solidFill>
                <a:latin typeface="Segoe UI Semibold"/>
                <a:ea typeface="+mj-ea"/>
                <a:cs typeface="+mj-cs"/>
              </a:rPr>
              <a:t>“how”</a:t>
            </a:r>
            <a:endParaRPr kumimoji="0" lang="en-US" sz="2800" b="0" i="0" u="none" strike="noStrike" kern="1200" cap="none" spc="-50" normalizeH="0" baseline="0" noProof="0" dirty="0">
              <a:ln w="3175">
                <a:noFill/>
              </a:ln>
              <a:solidFill>
                <a:prstClr val="black"/>
              </a:solidFill>
              <a:effectLst/>
              <a:uLnTx/>
              <a:uFillTx/>
              <a:latin typeface="Segoe UI Semibold"/>
              <a:ea typeface="+mn-ea"/>
              <a:cs typeface="Segoe UI" pitchFamily="34" charset="0"/>
            </a:endParaRPr>
          </a:p>
        </p:txBody>
      </p:sp>
      <p:sp>
        <p:nvSpPr>
          <p:cNvPr id="46" name="Text Placeholder 3">
            <a:extLst>
              <a:ext uri="{FF2B5EF4-FFF2-40B4-BE49-F238E27FC236}">
                <a16:creationId xmlns:a16="http://schemas.microsoft.com/office/drawing/2014/main" id="{DBD38DAB-ACBE-4240-9A71-A69DE416F7FC}"/>
              </a:ext>
            </a:extLst>
          </p:cNvPr>
          <p:cNvSpPr>
            <a:spLocks noGrp="1"/>
          </p:cNvSpPr>
          <p:nvPr>
            <p:ph type="body" sz="quarter" idx="18"/>
          </p:nvPr>
        </p:nvSpPr>
        <p:spPr>
          <a:xfrm>
            <a:off x="2112509" y="1702394"/>
            <a:ext cx="8001000" cy="646482"/>
          </a:xfrm>
        </p:spPr>
        <p:txBody>
          <a:bodyPr/>
          <a:lstStyle/>
          <a:p>
            <a:pPr marL="0" lvl="0" indent="0" algn="ctr">
              <a:buNone/>
            </a:pPr>
            <a:r>
              <a:rPr kumimoji="0" lang="en-US" sz="2800" b="0" i="0" u="none" strike="noStrike" kern="1200" cap="none" spc="-50" normalizeH="0" baseline="0" noProof="0" dirty="0">
                <a:ln w="3175">
                  <a:noFill/>
                </a:ln>
                <a:solidFill>
                  <a:prstClr val="black"/>
                </a:solidFill>
                <a:effectLst/>
                <a:uLnTx/>
                <a:uFillTx/>
                <a:latin typeface="Segoe UI Semibold"/>
                <a:ea typeface="+mj-ea"/>
                <a:cs typeface="Segoe UI" pitchFamily="34" charset="0"/>
              </a:rPr>
              <a:t>Digital transformation is an economic imperative</a:t>
            </a:r>
            <a:endParaRPr lang="en-US" dirty="0"/>
          </a:p>
        </p:txBody>
      </p:sp>
      <p:sp>
        <p:nvSpPr>
          <p:cNvPr id="16" name="Oval 15">
            <a:extLst>
              <a:ext uri="{FF2B5EF4-FFF2-40B4-BE49-F238E27FC236}">
                <a16:creationId xmlns:a16="http://schemas.microsoft.com/office/drawing/2014/main" id="{3A8B845D-F288-495D-843E-0B557C349D10}"/>
              </a:ext>
              <a:ext uri="{C183D7F6-B498-43B3-948B-1728B52AA6E4}">
                <adec:decorative xmlns:adec="http://schemas.microsoft.com/office/drawing/2017/decorative" val="1"/>
              </a:ext>
            </a:extLst>
          </p:cNvPr>
          <p:cNvSpPr/>
          <p:nvPr/>
        </p:nvSpPr>
        <p:spPr bwMode="auto">
          <a:xfrm>
            <a:off x="1565052"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grpSp>
        <p:nvGrpSpPr>
          <p:cNvPr id="21" name="Group 149">
            <a:extLst>
              <a:ext uri="{FF2B5EF4-FFF2-40B4-BE49-F238E27FC236}">
                <a16:creationId xmlns:a16="http://schemas.microsoft.com/office/drawing/2014/main" id="{FD01D4EA-7EDB-46CF-8623-D97A7B97D17F}"/>
              </a:ext>
              <a:ext uri="{C183D7F6-B498-43B3-948B-1728B52AA6E4}">
                <adec:decorative xmlns:adec="http://schemas.microsoft.com/office/drawing/2017/decorative" val="1"/>
              </a:ext>
            </a:extLst>
          </p:cNvPr>
          <p:cNvGrpSpPr>
            <a:grpSpLocks noChangeAspect="1"/>
          </p:cNvGrpSpPr>
          <p:nvPr/>
        </p:nvGrpSpPr>
        <p:grpSpPr bwMode="auto">
          <a:xfrm>
            <a:off x="1898340" y="3172365"/>
            <a:ext cx="554136" cy="554136"/>
            <a:chOff x="410" y="2781"/>
            <a:chExt cx="312" cy="312"/>
          </a:xfrm>
        </p:grpSpPr>
        <p:sp>
          <p:nvSpPr>
            <p:cNvPr id="22" name="AutoShape 148">
              <a:extLst>
                <a:ext uri="{FF2B5EF4-FFF2-40B4-BE49-F238E27FC236}">
                  <a16:creationId xmlns:a16="http://schemas.microsoft.com/office/drawing/2014/main" id="{82A9FDC1-E36F-4207-B40D-7A46E06C1050}"/>
                </a:ext>
                <a:ext uri="{C183D7F6-B498-43B3-948B-1728B52AA6E4}">
                  <adec:decorative xmlns:adec="http://schemas.microsoft.com/office/drawing/2017/decorative" val="1"/>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0">
              <a:extLst>
                <a:ext uri="{FF2B5EF4-FFF2-40B4-BE49-F238E27FC236}">
                  <a16:creationId xmlns:a16="http://schemas.microsoft.com/office/drawing/2014/main" id="{B4862B6D-98F8-42B2-95E1-D7876E580E40}"/>
                </a:ext>
                <a:ext uri="{C183D7F6-B498-43B3-948B-1728B52AA6E4}">
                  <adec:decorative xmlns:adec="http://schemas.microsoft.com/office/drawing/2017/decorative" val="1"/>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1">
              <a:extLst>
                <a:ext uri="{FF2B5EF4-FFF2-40B4-BE49-F238E27FC236}">
                  <a16:creationId xmlns:a16="http://schemas.microsoft.com/office/drawing/2014/main" id="{59A3E928-B742-490D-B266-5E8965EBC64F}"/>
                </a:ext>
                <a:ext uri="{C183D7F6-B498-43B3-948B-1728B52AA6E4}">
                  <adec:decorative xmlns:adec="http://schemas.microsoft.com/office/drawing/2017/decorative" val="1"/>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2">
              <a:extLst>
                <a:ext uri="{FF2B5EF4-FFF2-40B4-BE49-F238E27FC236}">
                  <a16:creationId xmlns:a16="http://schemas.microsoft.com/office/drawing/2014/main" id="{3A8FC721-D74C-476B-ACA2-638AF0BD3316}"/>
                </a:ext>
                <a:ext uri="{C183D7F6-B498-43B3-948B-1728B52AA6E4}">
                  <adec:decorative xmlns:adec="http://schemas.microsoft.com/office/drawing/2017/decorative" val="1"/>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53">
              <a:extLst>
                <a:ext uri="{FF2B5EF4-FFF2-40B4-BE49-F238E27FC236}">
                  <a16:creationId xmlns:a16="http://schemas.microsoft.com/office/drawing/2014/main" id="{6BEACD3D-3460-4955-AC6A-C20D506E2450}"/>
                </a:ext>
                <a:ext uri="{C183D7F6-B498-43B3-948B-1728B52AA6E4}">
                  <adec:decorative xmlns:adec="http://schemas.microsoft.com/office/drawing/2017/decorative" val="1"/>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54">
              <a:extLst>
                <a:ext uri="{FF2B5EF4-FFF2-40B4-BE49-F238E27FC236}">
                  <a16:creationId xmlns:a16="http://schemas.microsoft.com/office/drawing/2014/main" id="{0DC8E995-D4CA-479C-A3E1-86827A3D8076}"/>
                </a:ext>
                <a:ext uri="{C183D7F6-B498-43B3-948B-1728B52AA6E4}">
                  <adec:decorative xmlns:adec="http://schemas.microsoft.com/office/drawing/2017/decorative" val="1"/>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5">
              <a:extLst>
                <a:ext uri="{FF2B5EF4-FFF2-40B4-BE49-F238E27FC236}">
                  <a16:creationId xmlns:a16="http://schemas.microsoft.com/office/drawing/2014/main" id="{525444E0-36E7-4DDA-AE4D-E045D303E761}"/>
                </a:ext>
                <a:ext uri="{C183D7F6-B498-43B3-948B-1728B52AA6E4}">
                  <adec:decorative xmlns:adec="http://schemas.microsoft.com/office/drawing/2017/decorative" val="1"/>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56">
              <a:extLst>
                <a:ext uri="{FF2B5EF4-FFF2-40B4-BE49-F238E27FC236}">
                  <a16:creationId xmlns:a16="http://schemas.microsoft.com/office/drawing/2014/main" id="{0C3C7578-8DEB-473D-9C6B-09935EF3B52C}"/>
                </a:ext>
                <a:ext uri="{C183D7F6-B498-43B3-948B-1728B52AA6E4}">
                  <adec:decorative xmlns:adec="http://schemas.microsoft.com/office/drawing/2017/decorative" val="1"/>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57">
              <a:extLst>
                <a:ext uri="{FF2B5EF4-FFF2-40B4-BE49-F238E27FC236}">
                  <a16:creationId xmlns:a16="http://schemas.microsoft.com/office/drawing/2014/main" id="{C267E368-351E-4623-90DE-810E7E1BAE86}"/>
                </a:ext>
                <a:ext uri="{C183D7F6-B498-43B3-948B-1728B52AA6E4}">
                  <adec:decorative xmlns:adec="http://schemas.microsoft.com/office/drawing/2017/decorative" val="1"/>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58">
              <a:extLst>
                <a:ext uri="{FF2B5EF4-FFF2-40B4-BE49-F238E27FC236}">
                  <a16:creationId xmlns:a16="http://schemas.microsoft.com/office/drawing/2014/main" id="{85336B1D-69BB-4A31-909E-38A2E85EADC2}"/>
                </a:ext>
                <a:ext uri="{C183D7F6-B498-43B3-948B-1728B52AA6E4}">
                  <adec:decorative xmlns:adec="http://schemas.microsoft.com/office/drawing/2017/decorative" val="1"/>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59">
              <a:extLst>
                <a:ext uri="{FF2B5EF4-FFF2-40B4-BE49-F238E27FC236}">
                  <a16:creationId xmlns:a16="http://schemas.microsoft.com/office/drawing/2014/main" id="{C6CD9145-3102-4B6C-AE01-5A0E55EEF3A8}"/>
                </a:ext>
                <a:ext uri="{C183D7F6-B498-43B3-948B-1728B52AA6E4}">
                  <adec:decorative xmlns:adec="http://schemas.microsoft.com/office/drawing/2017/decorative" val="1"/>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60">
              <a:extLst>
                <a:ext uri="{FF2B5EF4-FFF2-40B4-BE49-F238E27FC236}">
                  <a16:creationId xmlns:a16="http://schemas.microsoft.com/office/drawing/2014/main" id="{598BAD2B-52EA-4B5F-900B-64A885E15A16}"/>
                </a:ext>
                <a:ext uri="{C183D7F6-B498-43B3-948B-1728B52AA6E4}">
                  <adec:decorative xmlns:adec="http://schemas.microsoft.com/office/drawing/2017/decorative" val="1"/>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61">
              <a:extLst>
                <a:ext uri="{FF2B5EF4-FFF2-40B4-BE49-F238E27FC236}">
                  <a16:creationId xmlns:a16="http://schemas.microsoft.com/office/drawing/2014/main" id="{9951565A-27E3-45E3-A80D-514D2B23E3DC}"/>
                </a:ext>
                <a:ext uri="{C183D7F6-B498-43B3-948B-1728B52AA6E4}">
                  <adec:decorative xmlns:adec="http://schemas.microsoft.com/office/drawing/2017/decorative" val="1"/>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62">
              <a:extLst>
                <a:ext uri="{FF2B5EF4-FFF2-40B4-BE49-F238E27FC236}">
                  <a16:creationId xmlns:a16="http://schemas.microsoft.com/office/drawing/2014/main" id="{A5256BD7-98DE-4D51-B972-4F34A89D5857}"/>
                </a:ext>
                <a:ext uri="{C183D7F6-B498-43B3-948B-1728B52AA6E4}">
                  <adec:decorative xmlns:adec="http://schemas.microsoft.com/office/drawing/2017/decorative" val="1"/>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63">
              <a:extLst>
                <a:ext uri="{FF2B5EF4-FFF2-40B4-BE49-F238E27FC236}">
                  <a16:creationId xmlns:a16="http://schemas.microsoft.com/office/drawing/2014/main" id="{1A6D7051-8377-4571-B989-55B293F32E8F}"/>
                </a:ext>
                <a:ext uri="{C183D7F6-B498-43B3-948B-1728B52AA6E4}">
                  <adec:decorative xmlns:adec="http://schemas.microsoft.com/office/drawing/2017/decorative" val="1"/>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64">
              <a:extLst>
                <a:ext uri="{FF2B5EF4-FFF2-40B4-BE49-F238E27FC236}">
                  <a16:creationId xmlns:a16="http://schemas.microsoft.com/office/drawing/2014/main" id="{E68F7553-D697-4357-86D6-B2593FEE77D7}"/>
                </a:ext>
                <a:ext uri="{C183D7F6-B498-43B3-948B-1728B52AA6E4}">
                  <adec:decorative xmlns:adec="http://schemas.microsoft.com/office/drawing/2017/decorative" val="1"/>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65">
              <a:extLst>
                <a:ext uri="{FF2B5EF4-FFF2-40B4-BE49-F238E27FC236}">
                  <a16:creationId xmlns:a16="http://schemas.microsoft.com/office/drawing/2014/main" id="{1C0F0EC3-8DF1-42FE-9392-C9E3F23DA7E9}"/>
                </a:ext>
                <a:ext uri="{C183D7F6-B498-43B3-948B-1728B52AA6E4}">
                  <adec:decorative xmlns:adec="http://schemas.microsoft.com/office/drawing/2017/decorative" val="1"/>
                </a:ext>
              </a:extLst>
            </p:cNvPr>
            <p:cNvSpPr>
              <a:spLocks noChangeArrowheads="1"/>
            </p:cNvSpPr>
            <p:nvPr/>
          </p:nvSpPr>
          <p:spPr bwMode="auto">
            <a:xfrm>
              <a:off x="605" y="2830"/>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6">
              <a:extLst>
                <a:ext uri="{FF2B5EF4-FFF2-40B4-BE49-F238E27FC236}">
                  <a16:creationId xmlns:a16="http://schemas.microsoft.com/office/drawing/2014/main" id="{C2B19364-BCAF-4A3C-B74B-CD8AF1411606}"/>
                </a:ext>
                <a:ext uri="{C183D7F6-B498-43B3-948B-1728B52AA6E4}">
                  <adec:decorative xmlns:adec="http://schemas.microsoft.com/office/drawing/2017/decorative" val="1"/>
                </a:ext>
              </a:extLst>
            </p:cNvPr>
            <p:cNvSpPr>
              <a:spLocks/>
            </p:cNvSpPr>
            <p:nvPr/>
          </p:nvSpPr>
          <p:spPr bwMode="auto">
            <a:xfrm>
              <a:off x="595" y="2866"/>
              <a:ext cx="98" cy="22"/>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67">
              <a:extLst>
                <a:ext uri="{FF2B5EF4-FFF2-40B4-BE49-F238E27FC236}">
                  <a16:creationId xmlns:a16="http://schemas.microsoft.com/office/drawing/2014/main" id="{FC7FAB09-451B-4E45-98CF-894D07C77514}"/>
                </a:ext>
                <a:ext uri="{C183D7F6-B498-43B3-948B-1728B52AA6E4}">
                  <adec:decorative xmlns:adec="http://schemas.microsoft.com/office/drawing/2017/decorative" val="1"/>
                </a:ext>
              </a:extLst>
            </p:cNvPr>
            <p:cNvSpPr>
              <a:spLocks noChangeArrowheads="1"/>
            </p:cNvSpPr>
            <p:nvPr/>
          </p:nvSpPr>
          <p:spPr bwMode="auto">
            <a:xfrm>
              <a:off x="644" y="2840"/>
              <a:ext cx="39" cy="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3">
            <a:extLst>
              <a:ext uri="{FF2B5EF4-FFF2-40B4-BE49-F238E27FC236}">
                <a16:creationId xmlns:a16="http://schemas.microsoft.com/office/drawing/2014/main" id="{536DE48A-26F0-4931-A2DA-3A288D668FC7}"/>
              </a:ext>
            </a:extLst>
          </p:cNvPr>
          <p:cNvSpPr>
            <a:spLocks noGrp="1"/>
          </p:cNvSpPr>
          <p:nvPr>
            <p:ph sz="quarter" idx="14"/>
          </p:nvPr>
        </p:nvSpPr>
        <p:spPr>
          <a:xfrm>
            <a:off x="620438" y="4230182"/>
            <a:ext cx="3204023" cy="1503586"/>
          </a:xfrm>
        </p:spPr>
        <p:txBody>
          <a:bodyPr/>
          <a:lstStyle/>
          <a:p>
            <a:pPr marL="0" marR="0" lvl="0" indent="0" algn="ctr"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90% of organizations will use an integrated IaaS and PaaS provider by 2022</a:t>
            </a:r>
            <a:r>
              <a:rPr kumimoji="0" lang="en-US" sz="2400" b="0" i="0" u="none" strike="noStrike" kern="1200" cap="none" spc="0" normalizeH="0" baseline="30000" noProof="0" dirty="0">
                <a:ln>
                  <a:noFill/>
                </a:ln>
                <a:solidFill>
                  <a:srgbClr val="000000"/>
                </a:solidFill>
                <a:effectLst/>
                <a:uLnTx/>
                <a:uFillTx/>
                <a:latin typeface="Segoe UI Semibold"/>
                <a:ea typeface="+mn-ea"/>
                <a:cs typeface="+mn-cs"/>
              </a:rPr>
              <a:t>1</a:t>
            </a:r>
            <a:endParaRPr kumimoji="0" lang="en-US" sz="2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5" name="Oval 14">
            <a:extLst>
              <a:ext uri="{FF2B5EF4-FFF2-40B4-BE49-F238E27FC236}">
                <a16:creationId xmlns:a16="http://schemas.microsoft.com/office/drawing/2014/main" id="{674916B5-7E26-4552-8BDF-823EB46F48A4}"/>
              </a:ext>
              <a:ext uri="{C183D7F6-B498-43B3-948B-1728B52AA6E4}">
                <adec:decorative xmlns:adec="http://schemas.microsoft.com/office/drawing/2017/decorative" val="1"/>
              </a:ext>
            </a:extLst>
          </p:cNvPr>
          <p:cNvSpPr/>
          <p:nvPr/>
        </p:nvSpPr>
        <p:spPr bwMode="auto">
          <a:xfrm>
            <a:off x="5486592"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grpSp>
        <p:nvGrpSpPr>
          <p:cNvPr id="41" name="Group 40">
            <a:extLst>
              <a:ext uri="{FF2B5EF4-FFF2-40B4-BE49-F238E27FC236}">
                <a16:creationId xmlns:a16="http://schemas.microsoft.com/office/drawing/2014/main" id="{E7E03899-A3BC-424E-BE29-43059F5D8C18}"/>
              </a:ext>
              <a:ext uri="{C183D7F6-B498-43B3-948B-1728B52AA6E4}">
                <adec:decorative xmlns:adec="http://schemas.microsoft.com/office/drawing/2017/decorative" val="1"/>
              </a:ext>
            </a:extLst>
          </p:cNvPr>
          <p:cNvGrpSpPr>
            <a:grpSpLocks noChangeAspect="1"/>
          </p:cNvGrpSpPr>
          <p:nvPr/>
        </p:nvGrpSpPr>
        <p:grpSpPr>
          <a:xfrm>
            <a:off x="5855368" y="3151292"/>
            <a:ext cx="483161" cy="596283"/>
            <a:chOff x="1980078" y="253998"/>
            <a:chExt cx="3830386" cy="4727197"/>
          </a:xfrm>
          <a:solidFill>
            <a:srgbClr val="50E6FF"/>
          </a:solidFill>
        </p:grpSpPr>
        <p:sp>
          <p:nvSpPr>
            <p:cNvPr id="42" name="Rectangle 27">
              <a:extLst>
                <a:ext uri="{FF2B5EF4-FFF2-40B4-BE49-F238E27FC236}">
                  <a16:creationId xmlns:a16="http://schemas.microsoft.com/office/drawing/2014/main" id="{9D00F10F-367E-4191-A2ED-0C93C8A2DE0A}"/>
                </a:ext>
                <a:ext uri="{C183D7F6-B498-43B3-948B-1728B52AA6E4}">
                  <adec:decorative xmlns:adec="http://schemas.microsoft.com/office/drawing/2017/decorative" val="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29">
              <a:extLst>
                <a:ext uri="{FF2B5EF4-FFF2-40B4-BE49-F238E27FC236}">
                  <a16:creationId xmlns:a16="http://schemas.microsoft.com/office/drawing/2014/main" id="{BB61792F-89E7-44EC-9F37-5B58A770C8EE}"/>
                </a:ext>
                <a:ext uri="{C183D7F6-B498-43B3-948B-1728B52AA6E4}">
                  <adec:decorative xmlns:adec="http://schemas.microsoft.com/office/drawing/2017/decorative" val="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30">
              <a:extLst>
                <a:ext uri="{FF2B5EF4-FFF2-40B4-BE49-F238E27FC236}">
                  <a16:creationId xmlns:a16="http://schemas.microsoft.com/office/drawing/2014/main" id="{810ADC5D-FD99-43E5-B68C-264FB17A2F69}"/>
                </a:ext>
                <a:ext uri="{C183D7F6-B498-43B3-948B-1728B52AA6E4}">
                  <adec:decorative xmlns:adec="http://schemas.microsoft.com/office/drawing/2017/decorative" val="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Shape 44">
              <a:extLst>
                <a:ext uri="{FF2B5EF4-FFF2-40B4-BE49-F238E27FC236}">
                  <a16:creationId xmlns:a16="http://schemas.microsoft.com/office/drawing/2014/main" id="{1A6B0EF4-72D8-442E-BC43-5A9CCBB41472}"/>
                </a:ext>
                <a:ext uri="{C183D7F6-B498-43B3-948B-1728B52AA6E4}">
                  <adec:decorative xmlns:adec="http://schemas.microsoft.com/office/drawing/2017/decorative" val="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5" name="Content Placeholder 4">
            <a:extLst>
              <a:ext uri="{FF2B5EF4-FFF2-40B4-BE49-F238E27FC236}">
                <a16:creationId xmlns:a16="http://schemas.microsoft.com/office/drawing/2014/main" id="{5DDC6334-ECF1-4FDA-8A1F-EF7F0A761BBA}"/>
              </a:ext>
            </a:extLst>
          </p:cNvPr>
          <p:cNvSpPr>
            <a:spLocks noGrp="1"/>
          </p:cNvSpPr>
          <p:nvPr>
            <p:ph sz="quarter" idx="15"/>
          </p:nvPr>
        </p:nvSpPr>
        <p:spPr>
          <a:xfrm>
            <a:off x="4429427" y="4230182"/>
            <a:ext cx="3426396" cy="914270"/>
          </a:xfrm>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The cloud is the safest place for your business</a:t>
            </a:r>
          </a:p>
        </p:txBody>
      </p:sp>
      <p:sp>
        <p:nvSpPr>
          <p:cNvPr id="14" name="Oval 13">
            <a:extLst>
              <a:ext uri="{FF2B5EF4-FFF2-40B4-BE49-F238E27FC236}">
                <a16:creationId xmlns:a16="http://schemas.microsoft.com/office/drawing/2014/main" id="{A1D38CCF-AA45-47A6-A880-D2B507D42AEF}"/>
              </a:ext>
              <a:ext uri="{C183D7F6-B498-43B3-948B-1728B52AA6E4}">
                <adec:decorative xmlns:adec="http://schemas.microsoft.com/office/drawing/2017/decorative" val="1"/>
              </a:ext>
            </a:extLst>
          </p:cNvPr>
          <p:cNvSpPr/>
          <p:nvPr/>
        </p:nvSpPr>
        <p:spPr bwMode="auto">
          <a:xfrm>
            <a:off x="9441401" y="2839077"/>
            <a:ext cx="1220713" cy="1220713"/>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a:solidFill>
                <a:schemeClr val="tx1"/>
              </a:solidFill>
              <a:latin typeface="+mj-lt"/>
            </a:endParaRPr>
          </a:p>
        </p:txBody>
      </p:sp>
      <p:pic>
        <p:nvPicPr>
          <p:cNvPr id="20" name="Picture 19">
            <a:extLst>
              <a:ext uri="{FF2B5EF4-FFF2-40B4-BE49-F238E27FC236}">
                <a16:creationId xmlns:a16="http://schemas.microsoft.com/office/drawing/2014/main" id="{77FBF92E-2618-4D28-B905-D9880EBB8C3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699238" y="3096914"/>
            <a:ext cx="705038" cy="705038"/>
          </a:xfrm>
          <a:prstGeom prst="rect">
            <a:avLst/>
          </a:prstGeom>
        </p:spPr>
      </p:pic>
      <p:sp>
        <p:nvSpPr>
          <p:cNvPr id="6" name="Content Placeholder 5">
            <a:extLst>
              <a:ext uri="{FF2B5EF4-FFF2-40B4-BE49-F238E27FC236}">
                <a16:creationId xmlns:a16="http://schemas.microsoft.com/office/drawing/2014/main" id="{DD310A69-7F4D-4383-BDFB-40C3535CB41C}"/>
              </a:ext>
            </a:extLst>
          </p:cNvPr>
          <p:cNvSpPr>
            <a:spLocks noGrp="1"/>
          </p:cNvSpPr>
          <p:nvPr>
            <p:ph sz="quarter" idx="16"/>
          </p:nvPr>
        </p:nvSpPr>
        <p:spPr>
          <a:xfrm>
            <a:off x="8619045" y="4231234"/>
            <a:ext cx="2955651" cy="890995"/>
          </a:xfrm>
        </p:spPr>
        <p:txBody>
          <a:bodyPr/>
          <a:lstStyle/>
          <a:p>
            <a:pPr marL="0" marR="0" lvl="0" indent="0" algn="ctr"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Benefits of the cloud are proven</a:t>
            </a:r>
          </a:p>
        </p:txBody>
      </p:sp>
      <p:sp>
        <p:nvSpPr>
          <p:cNvPr id="7" name="Content Placeholder 6">
            <a:extLst>
              <a:ext uri="{FF2B5EF4-FFF2-40B4-BE49-F238E27FC236}">
                <a16:creationId xmlns:a16="http://schemas.microsoft.com/office/drawing/2014/main" id="{40CA8739-3837-4C06-B220-3AC49B8934B1}"/>
              </a:ext>
            </a:extLst>
          </p:cNvPr>
          <p:cNvSpPr>
            <a:spLocks noGrp="1"/>
          </p:cNvSpPr>
          <p:nvPr>
            <p:ph sz="quarter" idx="17"/>
          </p:nvPr>
        </p:nvSpPr>
        <p:spPr>
          <a:xfrm>
            <a:off x="11211216" y="6396006"/>
            <a:ext cx="533400" cy="26193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dirty="0">
                <a:ln>
                  <a:noFill/>
                </a:ln>
                <a:solidFill>
                  <a:srgbClr val="4A4A4C"/>
                </a:solidFill>
                <a:effectLst/>
                <a:uLnTx/>
                <a:uFillTx/>
                <a:latin typeface="Segoe UI"/>
                <a:ea typeface="+mn-ea"/>
                <a:cs typeface="+mn-cs"/>
              </a:rPr>
              <a:t>1 </a:t>
            </a:r>
            <a:r>
              <a:rPr kumimoji="0" lang="en-US" sz="800" b="0" i="0" u="none" strike="noStrike" kern="1200" cap="none" spc="0" normalizeH="0" baseline="0" noProof="0" dirty="0">
                <a:ln>
                  <a:noFill/>
                </a:ln>
                <a:solidFill>
                  <a:srgbClr val="4A4A4C"/>
                </a:solidFill>
                <a:effectLst/>
                <a:uLnTx/>
                <a:uFillTx/>
                <a:latin typeface="Segoe UI"/>
                <a:ea typeface="+mn-ea"/>
                <a:cs typeface="+mn-cs"/>
              </a:rPr>
              <a:t>Gartner</a:t>
            </a:r>
          </a:p>
        </p:txBody>
      </p:sp>
    </p:spTree>
    <p:extLst>
      <p:ext uri="{BB962C8B-B14F-4D97-AF65-F5344CB8AC3E}">
        <p14:creationId xmlns:p14="http://schemas.microsoft.com/office/powerpoint/2010/main" val="273243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outVertical)">
                                      <p:cBhvr>
                                        <p:cTn id="7" dur="7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p:bldP spid="16" grpId="0" animBg="1"/>
      <p:bldP spid="15"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dirty="0">
                <a:solidFill>
                  <a:schemeClr val="tx1"/>
                </a:solidFill>
                <a:ea typeface="Open Sans" panose="020B0606030504020204" pitchFamily="34" charset="0"/>
                <a:cs typeface="Open Sans" panose="020B0606030504020204" pitchFamily="34" charset="0"/>
              </a:rPr>
              <a:t>Why .NET 5 for web apps &amp; services?</a:t>
            </a:r>
          </a:p>
        </p:txBody>
      </p:sp>
      <p:sp>
        <p:nvSpPr>
          <p:cNvPr id="9" name="Rectangle 8">
            <a:extLst>
              <a:ext uri="{FF2B5EF4-FFF2-40B4-BE49-F238E27FC236}">
                <a16:creationId xmlns:a16="http://schemas.microsoft.com/office/drawing/2014/main" id="{D828824C-81E1-4BB4-8C9B-C6D5968F3BA8}"/>
              </a:ext>
              <a:ext uri="{C183D7F6-B498-43B3-948B-1728B52AA6E4}">
                <adec:decorative xmlns:adec="http://schemas.microsoft.com/office/drawing/2017/decorative" val="1"/>
              </a:ext>
            </a:extLst>
          </p:cNvPr>
          <p:cNvSpPr/>
          <p:nvPr/>
        </p:nvSpPr>
        <p:spPr bwMode="auto">
          <a:xfrm>
            <a:off x="2210625" y="285180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34B86A89-9CFF-41F3-A518-103A674734CC}"/>
              </a:ext>
            </a:extLst>
          </p:cNvPr>
          <p:cNvSpPr>
            <a:spLocks noGrp="1"/>
          </p:cNvSpPr>
          <p:nvPr>
            <p:ph sz="quarter" idx="10"/>
          </p:nvPr>
        </p:nvSpPr>
        <p:spPr>
          <a:xfrm>
            <a:off x="1996064" y="3204818"/>
            <a:ext cx="1981200" cy="677108"/>
          </a:xfrm>
        </p:spPr>
        <p:txBody>
          <a:bodyPr/>
          <a:lstStyle/>
          <a:p>
            <a:pPr lvl="0" algn="ctr" defTabSz="932472" fontAlgn="base">
              <a:lnSpc>
                <a:spcPct val="100000"/>
              </a:lnSpc>
              <a:spcBef>
                <a:spcPct val="0"/>
              </a:spcBef>
              <a:spcAft>
                <a:spcPct val="0"/>
              </a:spcAft>
              <a:buSzTx/>
              <a:defRPr/>
            </a:pPr>
            <a:r>
              <a:rPr lang="en-US" dirty="0">
                <a:solidFill>
                  <a:srgbClr val="FFFFFF"/>
                </a:solidFill>
                <a:latin typeface="Segoe UI Semibold" panose="020B0702040204020203" pitchFamily="34" charset="0"/>
                <a:ea typeface="Segoe UI" pitchFamily="34" charset="0"/>
                <a:cs typeface="Segoe UI Semibold" panose="020B0702040204020203" pitchFamily="34" charset="0"/>
              </a:rPr>
              <a:t>.NET</a:t>
            </a:r>
          </a:p>
        </p:txBody>
      </p:sp>
      <p:sp>
        <p:nvSpPr>
          <p:cNvPr id="3" name="Content Placeholder 2">
            <a:extLst>
              <a:ext uri="{FF2B5EF4-FFF2-40B4-BE49-F238E27FC236}">
                <a16:creationId xmlns:a16="http://schemas.microsoft.com/office/drawing/2014/main" id="{355C5AAB-DFCE-4348-B9D0-B829AB23E777}"/>
              </a:ext>
            </a:extLst>
          </p:cNvPr>
          <p:cNvSpPr>
            <a:spLocks noGrp="1"/>
          </p:cNvSpPr>
          <p:nvPr>
            <p:ph sz="quarter" idx="11"/>
          </p:nvPr>
        </p:nvSpPr>
        <p:spPr>
          <a:xfrm>
            <a:off x="4582160" y="1761992"/>
            <a:ext cx="6725920" cy="4185761"/>
          </a:xfrm>
        </p:spPr>
        <p:txBody>
          <a:bodyPr/>
          <a:lstStyle/>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Fastest web framework on the planet*</a:t>
            </a:r>
          </a:p>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Flexible deployment with Linux &amp; containers</a:t>
            </a:r>
          </a:p>
          <a:p>
            <a:pPr lvl="0" defTabSz="914400">
              <a:lnSpc>
                <a:spcPct val="100000"/>
              </a:lnSpc>
              <a:spcBef>
                <a:spcPts val="0"/>
              </a:spcBef>
              <a:spcAft>
                <a:spcPts val="2400"/>
              </a:spcAft>
              <a:buSzTx/>
              <a:defRPr/>
            </a:pPr>
            <a:r>
              <a:rPr lang="en-US" sz="2000" dirty="0">
                <a:solidFill>
                  <a:srgbClr val="000000"/>
                </a:solidFill>
                <a:latin typeface="Segoe UI"/>
                <a:ea typeface="Open Sans"/>
                <a:cs typeface="Open Sans"/>
              </a:rPr>
              <a:t>Smaller image sizes that use less memory</a:t>
            </a:r>
            <a:endParaRPr lang="en-US" sz="2000" dirty="0">
              <a:solidFill>
                <a:srgbClr val="000000"/>
              </a:solidFill>
              <a:latin typeface="Segoe UI"/>
              <a:ea typeface="Open Sans" panose="020B0606030504020204" pitchFamily="34" charset="0"/>
              <a:cs typeface="Open Sans" panose="020B0606030504020204" pitchFamily="34" charset="0"/>
            </a:endParaRPr>
          </a:p>
          <a:p>
            <a:pPr lvl="0" defTabSz="914400">
              <a:lnSpc>
                <a:spcPct val="100000"/>
              </a:lnSpc>
              <a:spcBef>
                <a:spcPts val="0"/>
              </a:spcBef>
              <a:spcAft>
                <a:spcPts val="2400"/>
              </a:spcAft>
              <a:buSzTx/>
              <a:defRPr/>
            </a:pPr>
            <a:r>
              <a:rPr lang="en-US" sz="2000" dirty="0">
                <a:solidFill>
                  <a:srgbClr val="000000"/>
                </a:solidFill>
                <a:latin typeface="Segoe UI"/>
                <a:cs typeface="+mn-cs"/>
              </a:rPr>
              <a:t>Modern, innovative languages and APIs</a:t>
            </a:r>
            <a:endParaRPr lang="en-US" sz="2000" dirty="0">
              <a:solidFill>
                <a:srgbClr val="000000"/>
              </a:solidFill>
              <a:latin typeface="Segoe UI"/>
              <a:ea typeface="Open Sans" panose="020B0606030504020204" pitchFamily="34" charset="0"/>
              <a:cs typeface="Open Sans" panose="020B0606030504020204" pitchFamily="34" charset="0"/>
            </a:endParaRPr>
          </a:p>
          <a:p>
            <a:pPr lvl="0" defTabSz="914400">
              <a:lnSpc>
                <a:spcPct val="100000"/>
              </a:lnSpc>
              <a:spcBef>
                <a:spcPts val="0"/>
              </a:spcBef>
              <a:spcAft>
                <a:spcPts val="2400"/>
              </a:spcAft>
              <a:buSzTx/>
              <a:defRPr/>
            </a:pPr>
            <a:r>
              <a:rPr lang="en-US" sz="2000" dirty="0" err="1">
                <a:solidFill>
                  <a:srgbClr val="000000"/>
                </a:solidFill>
                <a:latin typeface="Segoe UI"/>
                <a:ea typeface="Open Sans" panose="020B0606030504020204" pitchFamily="34" charset="0"/>
                <a:cs typeface="Open Sans" panose="020B0606030504020204" pitchFamily="34" charset="0"/>
              </a:rPr>
              <a:t>OpenAPI</a:t>
            </a:r>
            <a:r>
              <a:rPr lang="en-US" sz="2000" dirty="0">
                <a:solidFill>
                  <a:srgbClr val="000000"/>
                </a:solidFill>
                <a:latin typeface="Segoe UI"/>
                <a:ea typeface="Open Sans" panose="020B0606030504020204" pitchFamily="34" charset="0"/>
                <a:cs typeface="Open Sans" panose="020B0606030504020204" pitchFamily="34" charset="0"/>
              </a:rPr>
              <a:t>, Client generation, APIM support built in</a:t>
            </a:r>
          </a:p>
          <a:p>
            <a:pPr lvl="0" defTabSz="914400">
              <a:lnSpc>
                <a:spcPct val="100000"/>
              </a:lnSpc>
              <a:spcBef>
                <a:spcPts val="0"/>
              </a:spcBef>
              <a:spcAft>
                <a:spcPts val="2400"/>
              </a:spcAft>
              <a:buSzTx/>
              <a:defRPr/>
            </a:pPr>
            <a:r>
              <a:rPr lang="en-US" sz="2000" dirty="0">
                <a:solidFill>
                  <a:srgbClr val="000000"/>
                </a:solidFill>
                <a:latin typeface="Segoe UI"/>
                <a:ea typeface="Open Sans" panose="020B0606030504020204" pitchFamily="34" charset="0"/>
                <a:cs typeface="Open Sans" panose="020B0606030504020204" pitchFamily="34" charset="0"/>
              </a:rPr>
              <a:t>Cross-platform development &amp; debugging with WSL 2</a:t>
            </a:r>
          </a:p>
          <a:p>
            <a:pPr lvl="0" defTabSz="914400">
              <a:lnSpc>
                <a:spcPct val="100000"/>
              </a:lnSpc>
              <a:spcBef>
                <a:spcPts val="0"/>
              </a:spcBef>
              <a:buSzTx/>
              <a:defRPr/>
            </a:pPr>
            <a:r>
              <a:rPr lang="en-US" sz="2000" dirty="0">
                <a:solidFill>
                  <a:srgbClr val="000000"/>
                </a:solidFill>
                <a:latin typeface="Segoe UI"/>
                <a:ea typeface="Open Sans" panose="020B0606030504020204" pitchFamily="34" charset="0"/>
                <a:cs typeface="Open Sans" panose="020B0606030504020204" pitchFamily="34" charset="0"/>
              </a:rPr>
              <a:t>C# full-stack web development &amp; static web apps</a:t>
            </a:r>
          </a:p>
        </p:txBody>
      </p:sp>
      <p:sp>
        <p:nvSpPr>
          <p:cNvPr id="4" name="Content Placeholder 3">
            <a:extLst>
              <a:ext uri="{FF2B5EF4-FFF2-40B4-BE49-F238E27FC236}">
                <a16:creationId xmlns:a16="http://schemas.microsoft.com/office/drawing/2014/main" id="{0A2B0CAB-1C43-4E8A-B598-F06974FC1CD6}"/>
              </a:ext>
            </a:extLst>
          </p:cNvPr>
          <p:cNvSpPr>
            <a:spLocks noGrp="1"/>
          </p:cNvSpPr>
          <p:nvPr>
            <p:ph sz="quarter" idx="12"/>
          </p:nvPr>
        </p:nvSpPr>
        <p:spPr>
          <a:xfrm>
            <a:off x="4572000" y="6102467"/>
            <a:ext cx="7178228" cy="553998"/>
          </a:xfrm>
        </p:spPr>
        <p:txBody>
          <a:bodyPr/>
          <a:lstStyle/>
          <a:p>
            <a:pPr lvl="0" defTabSz="914400">
              <a:lnSpc>
                <a:spcPct val="100000"/>
              </a:lnSpc>
              <a:spcBef>
                <a:spcPts val="0"/>
              </a:spcBef>
              <a:buSzTx/>
            </a:pPr>
            <a:r>
              <a:rPr lang="en-US" sz="1200" dirty="0">
                <a:solidFill>
                  <a:srgbClr val="000000"/>
                </a:solidFill>
                <a:latin typeface="Segoe UI"/>
                <a:cs typeface="+mn-cs"/>
              </a:rPr>
              <a:t>*</a:t>
            </a:r>
            <a:r>
              <a:rPr lang="en-US" sz="1200" dirty="0" err="1">
                <a:solidFill>
                  <a:srgbClr val="000000"/>
                </a:solidFill>
                <a:latin typeface="Segoe UI"/>
                <a:cs typeface="+mn-cs"/>
              </a:rPr>
              <a:t>TechEmpower</a:t>
            </a:r>
            <a:r>
              <a:rPr lang="en-US" sz="1200" dirty="0">
                <a:solidFill>
                  <a:srgbClr val="000000"/>
                </a:solidFill>
                <a:latin typeface="Segoe UI"/>
                <a:cs typeface="+mn-cs"/>
              </a:rPr>
              <a:t> benchmarks round 20 (published 2/8/2021) </a:t>
            </a:r>
            <a:r>
              <a:rPr lang="en-US" sz="1200" dirty="0">
                <a:solidFill>
                  <a:srgbClr val="AD6211"/>
                </a:solidFill>
                <a:latin typeface="Segoe UI"/>
                <a:cs typeface="+mn-cs"/>
                <a:hlinkClick r:id="rId3">
                  <a:extLst>
                    <a:ext uri="{A12FA001-AC4F-418D-AE19-62706E023703}">
                      <ahyp:hlinkClr xmlns:ahyp="http://schemas.microsoft.com/office/drawing/2018/hyperlinkcolor" val="tx"/>
                    </a:ext>
                  </a:extLst>
                </a:hlinkClick>
              </a:rPr>
              <a:t>https://www.techempower.com/benchmarks/#section=data-r20&amp;hw=ph&amp;test=plaintext&amp;a=2</a:t>
            </a:r>
            <a:r>
              <a:rPr lang="en-US" sz="1200" dirty="0">
                <a:solidFill>
                  <a:srgbClr val="AD6211"/>
                </a:solidFill>
                <a:latin typeface="Segoe UI"/>
                <a:cs typeface="+mn-cs"/>
              </a:rPr>
              <a:t> </a:t>
            </a:r>
          </a:p>
        </p:txBody>
      </p:sp>
    </p:spTree>
    <p:extLst>
      <p:ext uri="{BB962C8B-B14F-4D97-AF65-F5344CB8AC3E}">
        <p14:creationId xmlns:p14="http://schemas.microsoft.com/office/powerpoint/2010/main" val="3906291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8423" y="2313390"/>
            <a:ext cx="5507737"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4000" dirty="0">
                <a:ln>
                  <a:noFill/>
                </a:ln>
                <a:solidFill>
                  <a:srgbClr val="0070C0"/>
                </a:solidFill>
                <a:cs typeface="Segoe UI Semibold" panose="020B0702040204020203" pitchFamily="34" charset="0"/>
              </a:rPr>
              <a:t>.NET 5 &amp; latest .NET 6 Previews on App Service</a:t>
            </a:r>
            <a:endPar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endParaRPr>
          </a:p>
        </p:txBody>
      </p:sp>
      <p:sp>
        <p:nvSpPr>
          <p:cNvPr id="13" name="Rectangle: Rounded Corners 12">
            <a:extLst>
              <a:ext uri="{FF2B5EF4-FFF2-40B4-BE49-F238E27FC236}">
                <a16:creationId xmlns:a16="http://schemas.microsoft.com/office/drawing/2014/main" id="{35F85179-B690-4D51-A627-044B4BB5FFF2}"/>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11" name="Text Placeholder 10">
            <a:extLst>
              <a:ext uri="{FF2B5EF4-FFF2-40B4-BE49-F238E27FC236}">
                <a16:creationId xmlns:a16="http://schemas.microsoft.com/office/drawing/2014/main" id="{C3F473C1-C757-40FB-9C62-FBDDC605E14D}"/>
              </a:ext>
            </a:extLst>
          </p:cNvPr>
          <p:cNvSpPr>
            <a:spLocks noGrp="1"/>
          </p:cNvSpPr>
          <p:nvPr>
            <p:ph type="body" sz="quarter" idx="17"/>
          </p:nvPr>
        </p:nvSpPr>
        <p:spPr>
          <a:xfrm>
            <a:off x="422735" y="1798588"/>
            <a:ext cx="1547013" cy="293145"/>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NEW!</a:t>
            </a:r>
          </a:p>
        </p:txBody>
      </p:sp>
      <p:sp>
        <p:nvSpPr>
          <p:cNvPr id="4" name="Content Placeholder 3">
            <a:extLst>
              <a:ext uri="{FF2B5EF4-FFF2-40B4-BE49-F238E27FC236}">
                <a16:creationId xmlns:a16="http://schemas.microsoft.com/office/drawing/2014/main" id="{0518BB6D-D95B-484D-81BA-37BBD7DE46DD}"/>
              </a:ext>
            </a:extLst>
          </p:cNvPr>
          <p:cNvSpPr>
            <a:spLocks noGrp="1"/>
          </p:cNvSpPr>
          <p:nvPr>
            <p:ph sz="quarter" idx="10"/>
          </p:nvPr>
        </p:nvSpPr>
        <p:spPr>
          <a:xfrm>
            <a:off x="747837" y="3812787"/>
            <a:ext cx="5507737" cy="1231107"/>
          </a:xfrm>
        </p:spPr>
        <p:txBody>
          <a:bodyPr/>
          <a:lstStyle/>
          <a:p>
            <a:pPr lvl="0">
              <a:lnSpc>
                <a:spcPct val="90000"/>
              </a:lnSpc>
              <a:spcBef>
                <a:spcPts val="1800"/>
              </a:spcBef>
              <a:defRPr/>
            </a:pPr>
            <a:r>
              <a:rPr lang="en-US" sz="1800" dirty="0">
                <a:solidFill>
                  <a:srgbClr val="000000"/>
                </a:solidFill>
                <a:latin typeface="Segoe UI Semibold"/>
                <a:cs typeface="Segoe UI Semibold" panose="020B0702040204020203" pitchFamily="34" charset="0"/>
              </a:rPr>
              <a:t>Deploy .NET 5 apps with Visual Studio and VS Code with full support from GitHub Actions</a:t>
            </a:r>
          </a:p>
          <a:p>
            <a:pPr lvl="0">
              <a:lnSpc>
                <a:spcPct val="90000"/>
              </a:lnSpc>
              <a:spcBef>
                <a:spcPts val="1800"/>
              </a:spcBef>
              <a:defRPr/>
            </a:pPr>
            <a:r>
              <a:rPr lang="en-US" sz="1800" dirty="0">
                <a:solidFill>
                  <a:srgbClr val="000000"/>
                </a:solidFill>
                <a:latin typeface="Segoe UI Semibold"/>
                <a:cs typeface="Segoe UI Semibold" panose="020B0702040204020203" pitchFamily="34" charset="0"/>
              </a:rPr>
              <a:t>Day 0 support for latest .NET previews including .NET 6</a:t>
            </a:r>
          </a:p>
        </p:txBody>
      </p:sp>
      <p:sp>
        <p:nvSpPr>
          <p:cNvPr id="5" name="Content Placeholder 4">
            <a:extLst>
              <a:ext uri="{FF2B5EF4-FFF2-40B4-BE49-F238E27FC236}">
                <a16:creationId xmlns:a16="http://schemas.microsoft.com/office/drawing/2014/main" id="{6D6BB2CC-4AE6-4260-AEBA-C20CF760AAFE}"/>
              </a:ext>
            </a:extLst>
          </p:cNvPr>
          <p:cNvSpPr>
            <a:spLocks noGrp="1"/>
          </p:cNvSpPr>
          <p:nvPr>
            <p:ph sz="quarter" idx="11"/>
          </p:nvPr>
        </p:nvSpPr>
        <p:spPr>
          <a:xfrm>
            <a:off x="974342" y="5678305"/>
            <a:ext cx="1379391" cy="349962"/>
          </a:xfrm>
        </p:spPr>
        <p:txBody>
          <a:bodyPr/>
          <a:lstStyle/>
          <a:p>
            <a:r>
              <a:rPr lang="en-US" sz="1800" dirty="0">
                <a:solidFill>
                  <a:srgbClr val="000000"/>
                </a:solidFill>
                <a:latin typeface="Segoe UI Semibold"/>
                <a:cs typeface="+mn-cs"/>
              </a:rPr>
              <a:t>Learn more |</a:t>
            </a:r>
            <a:endParaRPr lang="en-GB" dirty="0"/>
          </a:p>
        </p:txBody>
      </p:sp>
      <p:sp>
        <p:nvSpPr>
          <p:cNvPr id="10" name="Text Placeholder 9">
            <a:extLst>
              <a:ext uri="{FF2B5EF4-FFF2-40B4-BE49-F238E27FC236}">
                <a16:creationId xmlns:a16="http://schemas.microsoft.com/office/drawing/2014/main" id="{B828E4A4-DBD1-4BB2-9714-CE4B64220473}"/>
              </a:ext>
            </a:extLst>
          </p:cNvPr>
          <p:cNvSpPr>
            <a:spLocks noGrp="1"/>
          </p:cNvSpPr>
          <p:nvPr>
            <p:ph type="body" sz="quarter" idx="16"/>
          </p:nvPr>
        </p:nvSpPr>
        <p:spPr>
          <a:xfrm>
            <a:off x="2346710" y="5680355"/>
            <a:ext cx="2932113" cy="276999"/>
          </a:xfrm>
        </p:spPr>
        <p:txBody>
          <a:bodyPr/>
          <a:lstStyle/>
          <a:p>
            <a:pPr marL="0" lvl="0" indent="0">
              <a:buNone/>
            </a:pPr>
            <a:r>
              <a:rPr kumimoji="0" lang="en-US" sz="1800" b="0" i="0" u="none" strike="noStrike" kern="1200" cap="none" spc="0" normalizeH="0" noProof="0" dirty="0">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aka.ms/</a:t>
            </a:r>
            <a:r>
              <a:rPr kumimoji="0" lang="en-US" sz="1800" b="0" i="0" u="none" strike="noStrike" kern="1200" cap="none" spc="0" normalizeH="0" noProof="0" dirty="0" err="1">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dotnet_appservice</a:t>
            </a:r>
            <a:endParaRPr lang="en-US" dirty="0">
              <a:solidFill>
                <a:srgbClr val="0070C0"/>
              </a:solidFill>
              <a:hlinkClick r:id="rId5">
                <a:extLst>
                  <a:ext uri="{A12FA001-AC4F-418D-AE19-62706E023703}">
                    <ahyp:hlinkClr xmlns:ahyp="http://schemas.microsoft.com/office/drawing/2018/hyperlinkcolor" val="tx"/>
                  </a:ext>
                </a:extLst>
              </a:hlinkClick>
            </a:endParaRPr>
          </a:p>
        </p:txBody>
      </p:sp>
      <p:grpSp>
        <p:nvGrpSpPr>
          <p:cNvPr id="6" name="Group 5" descr="Laptop screen showing Command Prompt window.">
            <a:extLst>
              <a:ext uri="{FF2B5EF4-FFF2-40B4-BE49-F238E27FC236}">
                <a16:creationId xmlns:a16="http://schemas.microsoft.com/office/drawing/2014/main" id="{DF0BDD7E-9B82-4F0C-8F98-A6C6F10FDE33}"/>
              </a:ext>
            </a:extLst>
          </p:cNvPr>
          <p:cNvGrpSpPr/>
          <p:nvPr/>
        </p:nvGrpSpPr>
        <p:grpSpPr>
          <a:xfrm>
            <a:off x="4987645" y="259745"/>
            <a:ext cx="8629203" cy="6367939"/>
            <a:chOff x="4987645" y="259745"/>
            <a:chExt cx="8629203" cy="6367939"/>
          </a:xfrm>
        </p:grpSpPr>
        <p:pic>
          <p:nvPicPr>
            <p:cNvPr id="9" name="Picture 8">
              <a:extLst>
                <a:ext uri="{FF2B5EF4-FFF2-40B4-BE49-F238E27FC236}">
                  <a16:creationId xmlns:a16="http://schemas.microsoft.com/office/drawing/2014/main" id="{D2D9B041-0D56-484B-9372-644111A50B17}"/>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3" name="Picture 2">
              <a:extLst>
                <a:ext uri="{FF2B5EF4-FFF2-40B4-BE49-F238E27FC236}">
                  <a16:creationId xmlns:a16="http://schemas.microsoft.com/office/drawing/2014/main" id="{5B9526C1-6C47-4982-B7A5-4DF585A0C23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892212" y="1397443"/>
              <a:ext cx="6724636" cy="3715657"/>
            </a:xfrm>
            <a:prstGeom prst="rect">
              <a:avLst/>
            </a:prstGeom>
          </p:spPr>
        </p:pic>
      </p:grpSp>
      <p:pic>
        <p:nvPicPr>
          <p:cNvPr id="2" name="UpgradeAssistant" descr="Video showing commands related to .NET 5 &amp; latest .NET 6 written in the Command Prompt window.">
            <a:hlinkClick r:id="" action="ppaction://media"/>
            <a:extLst>
              <a:ext uri="{FF2B5EF4-FFF2-40B4-BE49-F238E27FC236}">
                <a16:creationId xmlns:a16="http://schemas.microsoft.com/office/drawing/2014/main" id="{EF93C6C2-2FE5-479E-AA3D-B47760F71DE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92212" y="1358432"/>
            <a:ext cx="6967538" cy="3919538"/>
          </a:xfrm>
          <a:prstGeom prst="rect">
            <a:avLst/>
          </a:prstGeom>
        </p:spPr>
      </p:pic>
    </p:spTree>
    <p:extLst>
      <p:ext uri="{BB962C8B-B14F-4D97-AF65-F5344CB8AC3E}">
        <p14:creationId xmlns:p14="http://schemas.microsoft.com/office/powerpoint/2010/main" val="654941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2.08333E-7 -3.33333E-6 L 2.08333E-7 0.03843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0"/>
                                  </p:stCondLst>
                                  <p:childTnLst>
                                    <p:set>
                                      <p:cBhvr>
                                        <p:cTn id="11" dur="1" fill="hold">
                                          <p:stCondLst>
                                            <p:cond delay="299"/>
                                          </p:stCondLst>
                                        </p:cTn>
                                        <p:tgtEl>
                                          <p:spTgt spid="13"/>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300" fill="hold"/>
                                        <p:tgtEl>
                                          <p:spTgt spid="13"/>
                                        </p:tgtEl>
                                      </p:cBhvr>
                                      <p:by x="0" y="0"/>
                                    </p:animScale>
                                  </p:childTnLst>
                                </p:cTn>
                              </p:par>
                              <p:par>
                                <p:cTn id="14" presetID="1" presetClass="entr" presetSubtype="0" fill="hold" grpId="0" nodeType="withEffect">
                                  <p:stCondLst>
                                    <p:cond delay="0"/>
                                  </p:stCondLst>
                                  <p:childTnLst>
                                    <p:set>
                                      <p:cBhvr>
                                        <p:cTn id="15" dur="1" fill="hold">
                                          <p:stCondLst>
                                            <p:cond delay="299"/>
                                          </p:stCondLst>
                                        </p:cTn>
                                        <p:tgtEl>
                                          <p:spTgt spid="11"/>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300" fill="hold"/>
                                        <p:tgtEl>
                                          <p:spTgt spid="11"/>
                                        </p:tgtEl>
                                      </p:cBhvr>
                                      <p:by x="0" y="0"/>
                                    </p:animScale>
                                  </p:childTnLst>
                                </p:cTn>
                              </p:par>
                            </p:childTnLst>
                          </p:cTn>
                        </p:par>
                        <p:par>
                          <p:cTn id="18" fill="hold">
                            <p:stCondLst>
                              <p:cond delay="6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42" presetClass="path" presetSubtype="0" decel="100000" fill="hold" grpId="1" nodeType="withEffect">
                                  <p:stCondLst>
                                    <p:cond delay="0"/>
                                  </p:stCondLst>
                                  <p:childTnLst>
                                    <p:animMotion origin="layout" path="M 1.66667E-6 -2.22222E-6 L 1.66667E-6 0.01898 " pathEditMode="relative" rAng="0" ptsTypes="AA">
                                      <p:cBhvr>
                                        <p:cTn id="23" dur="700" spd="-100000" fill="hold"/>
                                        <p:tgtEl>
                                          <p:spTgt spid="5"/>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grpId="1" nodeType="withEffect">
                                  <p:stCondLst>
                                    <p:cond delay="0"/>
                                  </p:stCondLst>
                                  <p:childTnLst>
                                    <p:animMotion origin="layout" path="M 1.66667E-6 -2.22222E-6 L 1.66667E-6 0.01898 " pathEditMode="relative" rAng="0" ptsTypes="AA">
                                      <p:cBhvr>
                                        <p:cTn id="28" dur="700" spd="-100000" fill="hold"/>
                                        <p:tgtEl>
                                          <p:spTgt spid="10"/>
                                        </p:tgtEl>
                                        <p:attrNameLst>
                                          <p:attrName>ppt_x</p:attrName>
                                          <p:attrName>ppt_y</p:attrName>
                                        </p:attrNameLst>
                                      </p:cBhvr>
                                      <p:rCtr x="0" y="949"/>
                                    </p:animMotion>
                                  </p:childTnLst>
                                </p:cTn>
                              </p:par>
                            </p:childTnLst>
                          </p:cTn>
                        </p:par>
                        <p:par>
                          <p:cTn id="29" fill="hold">
                            <p:stCondLst>
                              <p:cond delay="1300"/>
                            </p:stCondLst>
                            <p:childTnLst>
                              <p:par>
                                <p:cTn id="30" presetID="1" presetClass="mediacall" presetSubtype="0" fill="hold" nodeType="afterEffect">
                                  <p:stCondLst>
                                    <p:cond delay="0"/>
                                  </p:stCondLst>
                                  <p:childTnLst>
                                    <p:cmd type="call" cmd="playFrom(0.0)">
                                      <p:cBhvr>
                                        <p:cTn id="31" dur="25000" fill="hold"/>
                                        <p:tgtEl>
                                          <p:spTgt spid="2"/>
                                        </p:tgtEl>
                                      </p:cBhvr>
                                    </p:cmd>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42" presetClass="path" presetSubtype="0" decel="100000" fill="hold" grpId="1" nodeType="withEffect">
                                  <p:stCondLst>
                                    <p:cond delay="0"/>
                                  </p:stCondLst>
                                  <p:childTnLst>
                                    <p:animMotion origin="layout" path="M 3.33333E-6 3.7037E-7 L 3.33333E-6 0.03287 " pathEditMode="relative" rAng="0" ptsTypes="AA">
                                      <p:cBhvr>
                                        <p:cTn id="36" dur="500" spd="-100000" fill="hold"/>
                                        <p:tgtEl>
                                          <p:spTgt spid="4"/>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repeatCount="indefinite" fill="hold" display="0">
                  <p:stCondLst>
                    <p:cond delay="indefinite"/>
                  </p:stCondLst>
                </p:cTn>
                <p:tgtEl>
                  <p:spTgt spid="2"/>
                </p:tgtEl>
              </p:cMediaNode>
            </p:video>
            <p:seq concurrent="1" nextAc="seek">
              <p:cTn id="38" restart="whenNotActive" fill="hold" evtFilter="cancelBubble" nodeType="interactiveSeq">
                <p:stCondLst>
                  <p:cond evt="onClick" delay="0">
                    <p:tgtEl>
                      <p:spTgt spid="2"/>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2"/>
                                        </p:tgtEl>
                                      </p:cBhvr>
                                    </p:cmd>
                                  </p:childTnLst>
                                </p:cTn>
                              </p:par>
                            </p:childTnLst>
                          </p:cTn>
                        </p:par>
                      </p:childTnLst>
                    </p:cTn>
                  </p:par>
                </p:childTnLst>
              </p:cTn>
              <p:nextCondLst>
                <p:cond evt="onClick" delay="0">
                  <p:tgtEl>
                    <p:spTgt spid="2"/>
                  </p:tgtEl>
                </p:cond>
              </p:nextCondLst>
            </p:seq>
          </p:childTnLst>
        </p:cTn>
      </p:par>
    </p:tnLst>
    <p:bldLst>
      <p:bldP spid="12" grpId="0"/>
      <p:bldP spid="12" grpId="1"/>
      <p:bldP spid="13" grpId="0" animBg="1"/>
      <p:bldP spid="13" grpId="1" animBg="1"/>
      <p:bldP spid="11" grpId="0"/>
      <p:bldP spid="11" grpId="1"/>
      <p:bldP spid="4" grpId="0"/>
      <p:bldP spid="4" grpId="1"/>
      <p:bldP spid="5" grpId="0"/>
      <p:bldP spid="5" grpId="1"/>
      <p:bldP spid="10" grpId="0"/>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6148" y="2319605"/>
            <a:ext cx="3824288"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.NET Upgrade Assistant</a:t>
            </a:r>
          </a:p>
        </p:txBody>
      </p:sp>
      <p:sp>
        <p:nvSpPr>
          <p:cNvPr id="11" name="Rectangle: Rounded Corners 10">
            <a:extLst>
              <a:ext uri="{FF2B5EF4-FFF2-40B4-BE49-F238E27FC236}">
                <a16:creationId xmlns:a16="http://schemas.microsoft.com/office/drawing/2014/main" id="{B3A96BFD-6825-40B9-9632-A7F2C8DE1EC7}"/>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4" name="Content Placeholder 3">
            <a:extLst>
              <a:ext uri="{FF2B5EF4-FFF2-40B4-BE49-F238E27FC236}">
                <a16:creationId xmlns:a16="http://schemas.microsoft.com/office/drawing/2014/main" id="{21CB972B-839A-4AA7-ADB4-21D13E76045F}"/>
              </a:ext>
            </a:extLst>
          </p:cNvPr>
          <p:cNvSpPr>
            <a:spLocks noGrp="1"/>
          </p:cNvSpPr>
          <p:nvPr>
            <p:ph sz="quarter" idx="10"/>
          </p:nvPr>
        </p:nvSpPr>
        <p:spPr>
          <a:xfrm>
            <a:off x="692448" y="1793807"/>
            <a:ext cx="1018701" cy="214450"/>
          </a:xfrm>
        </p:spPr>
        <p:txBody>
          <a:bodyPr/>
          <a:lstStyle/>
          <a:p>
            <a:pPr marL="0" lvl="0" indent="0" algn="ctr" defTabSz="932472" fontAlgn="base">
              <a:spcBef>
                <a:spcPct val="0"/>
              </a:spcBef>
              <a:spcAft>
                <a:spcPct val="0"/>
              </a:spcAft>
              <a:buSzTx/>
              <a:buNone/>
              <a:defRPr/>
            </a:pPr>
            <a:r>
              <a:rPr lang="en-US" sz="1400" b="1" dirty="0">
                <a:solidFill>
                  <a:srgbClr val="000000"/>
                </a:solidFill>
                <a:cs typeface="Segoe UI Semibold" panose="020B0702040204020203" pitchFamily="34" charset="0"/>
              </a:rPr>
              <a:t>PREVIEW</a:t>
            </a:r>
          </a:p>
        </p:txBody>
      </p:sp>
      <p:sp>
        <p:nvSpPr>
          <p:cNvPr id="5" name="Content Placeholder 4">
            <a:extLst>
              <a:ext uri="{FF2B5EF4-FFF2-40B4-BE49-F238E27FC236}">
                <a16:creationId xmlns:a16="http://schemas.microsoft.com/office/drawing/2014/main" id="{3BCF4E67-4E07-45C6-9157-5139FB1FC8C0}"/>
              </a:ext>
            </a:extLst>
          </p:cNvPr>
          <p:cNvSpPr>
            <a:spLocks noGrp="1"/>
          </p:cNvSpPr>
          <p:nvPr>
            <p:ph sz="quarter" idx="11"/>
          </p:nvPr>
        </p:nvSpPr>
        <p:spPr>
          <a:xfrm>
            <a:off x="748548" y="3814761"/>
            <a:ext cx="4657444" cy="1569660"/>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Reduce time and difficulty modernizing </a:t>
            </a:r>
            <a:br>
              <a:rPr lang="en-US" sz="2000" dirty="0">
                <a:solidFill>
                  <a:srgbClr val="000000"/>
                </a:solidFill>
                <a:latin typeface="Segoe UI Semibold"/>
                <a:cs typeface="Segoe UI Semibold" panose="020B0702040204020203" pitchFamily="34" charset="0"/>
              </a:rPr>
            </a:br>
            <a:r>
              <a:rPr lang="en-US" sz="2000" dirty="0">
                <a:solidFill>
                  <a:srgbClr val="000000"/>
                </a:solidFill>
                <a:latin typeface="Segoe UI Semibold"/>
                <a:cs typeface="Segoe UI Semibold" panose="020B0702040204020203" pitchFamily="34" charset="0"/>
              </a:rPr>
              <a:t>older .NET codebases </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Guided, step-by-step experience</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Multiple project types supported</a:t>
            </a:r>
          </a:p>
        </p:txBody>
      </p:sp>
      <p:sp>
        <p:nvSpPr>
          <p:cNvPr id="6" name="Content Placeholder 5">
            <a:extLst>
              <a:ext uri="{FF2B5EF4-FFF2-40B4-BE49-F238E27FC236}">
                <a16:creationId xmlns:a16="http://schemas.microsoft.com/office/drawing/2014/main" id="{FA262A87-A424-4BFB-8038-960417BB775D}"/>
              </a:ext>
            </a:extLst>
          </p:cNvPr>
          <p:cNvSpPr>
            <a:spLocks noGrp="1"/>
          </p:cNvSpPr>
          <p:nvPr>
            <p:ph sz="quarter" idx="12"/>
          </p:nvPr>
        </p:nvSpPr>
        <p:spPr>
          <a:xfrm>
            <a:off x="447557" y="5963941"/>
            <a:ext cx="1614923" cy="355579"/>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endParaRPr lang="en-US" sz="1800" dirty="0">
              <a:solidFill>
                <a:srgbClr val="0070C0"/>
              </a:solidFill>
              <a:latin typeface="Segoe UI Semibold"/>
              <a:cs typeface="+mn-cs"/>
            </a:endParaRPr>
          </a:p>
        </p:txBody>
      </p:sp>
      <p:sp>
        <p:nvSpPr>
          <p:cNvPr id="10" name="Text Placeholder 2">
            <a:extLst>
              <a:ext uri="{FF2B5EF4-FFF2-40B4-BE49-F238E27FC236}">
                <a16:creationId xmlns:a16="http://schemas.microsoft.com/office/drawing/2014/main" id="{E29B4694-B75C-456F-9246-1A4C6283AB9C}"/>
              </a:ext>
            </a:extLst>
          </p:cNvPr>
          <p:cNvSpPr>
            <a:spLocks noGrp="1"/>
          </p:cNvSpPr>
          <p:nvPr>
            <p:ph type="body" sz="quarter" idx="13"/>
          </p:nvPr>
        </p:nvSpPr>
        <p:spPr>
          <a:xfrm>
            <a:off x="1970562" y="5963941"/>
            <a:ext cx="3658077" cy="399037"/>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5">
                  <a:extLst>
                    <a:ext uri="{A12FA001-AC4F-418D-AE19-62706E023703}">
                      <ahyp:hlinkClr xmlns:ahyp="http://schemas.microsoft.com/office/drawing/2018/hyperlinkcolor" val="tx"/>
                    </a:ext>
                  </a:extLst>
                </a:hlinkClick>
              </a:rPr>
              <a:t>aka.ms/dotnet-upgrade-assistant</a:t>
            </a:r>
            <a:r>
              <a:rPr kumimoji="0" lang="en-US" sz="1800"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 </a:t>
            </a:r>
            <a:endParaRPr lang="en-US" dirty="0">
              <a:solidFill>
                <a:srgbClr val="0070C0"/>
              </a:solidFill>
              <a:hlinkClick r:id="rId5">
                <a:extLst>
                  <a:ext uri="{A12FA001-AC4F-418D-AE19-62706E023703}">
                    <ahyp:hlinkClr xmlns:ahyp="http://schemas.microsoft.com/office/drawing/2018/hyperlinkcolor" val="tx"/>
                  </a:ext>
                </a:extLst>
              </a:hlinkClick>
            </a:endParaRPr>
          </a:p>
        </p:txBody>
      </p:sp>
      <p:grpSp>
        <p:nvGrpSpPr>
          <p:cNvPr id="2" name="Group 1" descr="Laptop screen showing Command Prompt window.">
            <a:extLst>
              <a:ext uri="{FF2B5EF4-FFF2-40B4-BE49-F238E27FC236}">
                <a16:creationId xmlns:a16="http://schemas.microsoft.com/office/drawing/2014/main" id="{A187A32F-DAF4-4640-B5B2-1B3F5D83D0DE}"/>
              </a:ext>
            </a:extLst>
          </p:cNvPr>
          <p:cNvGrpSpPr/>
          <p:nvPr/>
        </p:nvGrpSpPr>
        <p:grpSpPr>
          <a:xfrm>
            <a:off x="4987645" y="259745"/>
            <a:ext cx="8629203" cy="6367939"/>
            <a:chOff x="4987645" y="259745"/>
            <a:chExt cx="8629203" cy="6367939"/>
          </a:xfrm>
        </p:grpSpPr>
        <p:pic>
          <p:nvPicPr>
            <p:cNvPr id="13" name="Picture 12">
              <a:extLst>
                <a:ext uri="{FF2B5EF4-FFF2-40B4-BE49-F238E27FC236}">
                  <a16:creationId xmlns:a16="http://schemas.microsoft.com/office/drawing/2014/main" id="{9C9F4A22-49B0-47FA-B29C-B9C55605D47C}"/>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14" name="Picture 13">
              <a:extLst>
                <a:ext uri="{FF2B5EF4-FFF2-40B4-BE49-F238E27FC236}">
                  <a16:creationId xmlns:a16="http://schemas.microsoft.com/office/drawing/2014/main" id="{42D87801-4969-4974-845A-384E44B4CE0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892212" y="1397443"/>
              <a:ext cx="6724636" cy="3715657"/>
            </a:xfrm>
            <a:prstGeom prst="rect">
              <a:avLst/>
            </a:prstGeom>
          </p:spPr>
        </p:pic>
      </p:grpSp>
      <p:pic>
        <p:nvPicPr>
          <p:cNvPr id="17" name="UpgradeAssistant" descr="Video showing commands related to .NET written in the Command Prompt window.">
            <a:hlinkClick r:id="" action="ppaction://media"/>
            <a:extLst>
              <a:ext uri="{FF2B5EF4-FFF2-40B4-BE49-F238E27FC236}">
                <a16:creationId xmlns:a16="http://schemas.microsoft.com/office/drawing/2014/main" id="{27D1868F-C73F-463E-B270-895F67EB848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92212" y="1358432"/>
            <a:ext cx="6967538" cy="3919538"/>
          </a:xfrm>
          <a:prstGeom prst="rect">
            <a:avLst/>
          </a:prstGeom>
        </p:spPr>
      </p:pic>
    </p:spTree>
    <p:extLst>
      <p:ext uri="{BB962C8B-B14F-4D97-AF65-F5344CB8AC3E}">
        <p14:creationId xmlns:p14="http://schemas.microsoft.com/office/powerpoint/2010/main" val="1706790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100"/>
                                  </p:stCondLst>
                                  <p:childTnLst>
                                    <p:set>
                                      <p:cBhvr>
                                        <p:cTn id="11" dur="1" fill="hold">
                                          <p:stCondLst>
                                            <p:cond delay="299"/>
                                          </p:stCondLst>
                                        </p:cTn>
                                        <p:tgtEl>
                                          <p:spTgt spid="11"/>
                                        </p:tgtEl>
                                        <p:attrNameLst>
                                          <p:attrName>style.visibility</p:attrName>
                                        </p:attrNameLst>
                                      </p:cBhvr>
                                      <p:to>
                                        <p:strVal val="visible"/>
                                      </p:to>
                                    </p:set>
                                  </p:childTnLst>
                                </p:cTn>
                              </p:par>
                              <p:par>
                                <p:cTn id="12" presetID="6" presetClass="emph" presetSubtype="0" accel="100000" autoRev="1" fill="hold" grpId="1" nodeType="withEffect">
                                  <p:stCondLst>
                                    <p:cond delay="100"/>
                                  </p:stCondLst>
                                  <p:childTnLst>
                                    <p:animScale>
                                      <p:cBhvr>
                                        <p:cTn id="13" dur="300" fill="hold"/>
                                        <p:tgtEl>
                                          <p:spTgt spid="11"/>
                                        </p:tgtEl>
                                      </p:cBhvr>
                                      <p:by x="0" y="0"/>
                                    </p:animScale>
                                  </p:childTnLst>
                                </p:cTn>
                              </p:par>
                              <p:par>
                                <p:cTn id="14" presetID="1" presetClass="entr" presetSubtype="0" fill="hold" grpId="0" nodeType="withEffect">
                                  <p:stCondLst>
                                    <p:cond delay="250"/>
                                  </p:stCondLst>
                                  <p:childTnLst>
                                    <p:set>
                                      <p:cBhvr>
                                        <p:cTn id="15" dur="1" fill="hold">
                                          <p:stCondLst>
                                            <p:cond delay="299"/>
                                          </p:stCondLst>
                                        </p:cTn>
                                        <p:tgtEl>
                                          <p:spTgt spid="4"/>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300" fill="hold"/>
                                        <p:tgtEl>
                                          <p:spTgt spid="4"/>
                                        </p:tgtEl>
                                      </p:cBhvr>
                                      <p:by x="0" y="0"/>
                                    </p:animScale>
                                  </p:childTnLst>
                                </p:cTn>
                              </p:par>
                            </p:childTnLst>
                          </p:cTn>
                        </p:par>
                        <p:par>
                          <p:cTn id="18" fill="hold">
                            <p:stCondLst>
                              <p:cond delay="85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0"/>
                                  </p:stCondLst>
                                  <p:childTnLst>
                                    <p:animMotion origin="layout" path="M -4.58333E-6 -1.85185E-6 L -4.58333E-6 0.01898 " pathEditMode="relative" rAng="0" ptsTypes="AA">
                                      <p:cBhvr>
                                        <p:cTn id="23" dur="700" spd="-100000" fill="hold"/>
                                        <p:tgtEl>
                                          <p:spTgt spid="6"/>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grpId="1" nodeType="withEffect">
                                  <p:stCondLst>
                                    <p:cond delay="0"/>
                                  </p:stCondLst>
                                  <p:childTnLst>
                                    <p:animMotion origin="layout" path="M -4.58333E-6 -1.85185E-6 L -4.58333E-6 0.01898 " pathEditMode="relative" rAng="0" ptsTypes="AA">
                                      <p:cBhvr>
                                        <p:cTn id="28" dur="700" spd="-100000" fill="hold"/>
                                        <p:tgtEl>
                                          <p:spTgt spid="10"/>
                                        </p:tgtEl>
                                        <p:attrNameLst>
                                          <p:attrName>ppt_x</p:attrName>
                                          <p:attrName>ppt_y</p:attrName>
                                        </p:attrNameLst>
                                      </p:cBhvr>
                                      <p:rCtr x="0" y="949"/>
                                    </p:animMotion>
                                  </p:childTnLst>
                                </p:cTn>
                              </p:par>
                            </p:childTnLst>
                          </p:cTn>
                        </p:par>
                        <p:par>
                          <p:cTn id="29" fill="hold">
                            <p:stCondLst>
                              <p:cond delay="1550"/>
                            </p:stCondLst>
                            <p:childTnLst>
                              <p:par>
                                <p:cTn id="30" presetID="1" presetClass="mediacall" presetSubtype="0" fill="hold" nodeType="afterEffect">
                                  <p:stCondLst>
                                    <p:cond delay="0"/>
                                  </p:stCondLst>
                                  <p:childTnLst>
                                    <p:cmd type="call" cmd="playFrom(0.0)">
                                      <p:cBhvr>
                                        <p:cTn id="31" dur="25000" fill="hold"/>
                                        <p:tgtEl>
                                          <p:spTgt spid="17"/>
                                        </p:tgtEl>
                                      </p:cBhvr>
                                    </p:cmd>
                                  </p:childTnLst>
                                </p:cTn>
                              </p:par>
                              <p:par>
                                <p:cTn id="32" presetID="10" presetClass="entr" presetSubtype="0" fill="hold" grpId="0" nodeType="withEffect">
                                  <p:stCondLst>
                                    <p:cond delay="2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42" presetClass="path" presetSubtype="0" decel="100000" fill="hold" grpId="1" nodeType="withEffect">
                                  <p:stCondLst>
                                    <p:cond delay="200"/>
                                  </p:stCondLst>
                                  <p:childTnLst>
                                    <p:animMotion origin="layout" path="M 3.33333E-6 3.7037E-7 L 3.33333E-6 0.03287 " pathEditMode="relative" rAng="0" ptsTypes="AA">
                                      <p:cBhvr>
                                        <p:cTn id="36" dur="500" spd="-100000" fill="hold"/>
                                        <p:tgtEl>
                                          <p:spTgt spid="5"/>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17"/>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7"/>
                                        </p:tgtEl>
                                      </p:cBhvr>
                                    </p:cmd>
                                  </p:childTnLst>
                                </p:cTn>
                              </p:par>
                            </p:childTnLst>
                          </p:cTn>
                        </p:par>
                      </p:childTnLst>
                    </p:cTn>
                  </p:par>
                </p:childTnLst>
              </p:cTn>
              <p:nextCondLst>
                <p:cond evt="onClick" delay="0">
                  <p:tgtEl>
                    <p:spTgt spid="17"/>
                  </p:tgtEl>
                </p:cond>
              </p:nextCondLst>
            </p:seq>
            <p:video>
              <p:cMediaNode vol="80000">
                <p:cTn id="42" repeatCount="indefinite" fill="hold" display="0">
                  <p:stCondLst>
                    <p:cond delay="indefinite"/>
                  </p:stCondLst>
                </p:cTn>
                <p:tgtEl>
                  <p:spTgt spid="17"/>
                </p:tgtEl>
              </p:cMediaNode>
            </p:video>
          </p:childTnLst>
        </p:cTn>
      </p:par>
    </p:tnLst>
    <p:bldLst>
      <p:bldP spid="12" grpId="0"/>
      <p:bldP spid="12" grpId="1"/>
      <p:bldP spid="11" grpId="0" animBg="1"/>
      <p:bldP spid="11" grpId="1" animBg="1"/>
      <p:bldP spid="4" grpId="0"/>
      <p:bldP spid="4" grpId="1"/>
      <p:bldP spid="5" grpId="0"/>
      <p:bldP spid="5" grpId="1"/>
      <p:bldP spid="6" grpId="0"/>
      <p:bldP spid="6" grpId="1"/>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B9CAA5-B029-4E2E-812B-7A174C412A99}"/>
              </a:ext>
            </a:extLst>
          </p:cNvPr>
          <p:cNvSpPr>
            <a:spLocks noGrp="1"/>
          </p:cNvSpPr>
          <p:nvPr>
            <p:ph type="title"/>
          </p:nvPr>
        </p:nvSpPr>
        <p:spPr>
          <a:xfrm>
            <a:off x="616225" y="1070308"/>
            <a:ext cx="6309738" cy="1384991"/>
          </a:xfrm>
        </p:spPr>
        <p:txBody>
          <a:bodyPr/>
          <a:lstStyle/>
          <a:p>
            <a:pPr lvl="0" defTabSz="932462">
              <a:lnSpc>
                <a:spcPct val="95000"/>
              </a:lnSpc>
              <a:spcBef>
                <a:spcPts val="0"/>
              </a:spcBef>
              <a:buClr>
                <a:srgbClr val="24292E"/>
              </a:buClr>
              <a:buSzPts val="3000"/>
              <a:defRPr/>
            </a:pPr>
            <a:r>
              <a:rPr lang="en-US" sz="2800" b="1" spc="-50" dirty="0">
                <a:solidFill>
                  <a:srgbClr val="0078D4"/>
                </a:solidFill>
                <a:latin typeface="Segoe UI Semibold" panose="020B0702040204020203" pitchFamily="34" charset="0"/>
                <a:ea typeface="+mn-ea"/>
                <a:cs typeface="Segoe UI Semibold" panose="020B0702040204020203" pitchFamily="34" charset="0"/>
              </a:rPr>
              <a:t>Startup uses .NET, Visual Studio and Azure to provide easy-to-use platform for end-of-life planning</a:t>
            </a:r>
            <a:endParaRPr lang="en-US" sz="2800" b="1" spc="-50" dirty="0">
              <a:ln w="3175">
                <a:noFill/>
              </a:ln>
              <a:solidFill>
                <a:srgbClr val="0078D4"/>
              </a:solidFill>
              <a:latin typeface="Segoe UI Semibold" panose="020B0702040204020203" pitchFamily="34" charset="0"/>
              <a:ea typeface="+mn-ea"/>
              <a:cs typeface="Segoe UI Semibold" panose="020B0702040204020203" pitchFamily="34" charset="0"/>
            </a:endParaRPr>
          </a:p>
        </p:txBody>
      </p:sp>
      <p:pic>
        <p:nvPicPr>
          <p:cNvPr id="2" name="Picture 1" descr="The Postage logo">
            <a:extLst>
              <a:ext uri="{FF2B5EF4-FFF2-40B4-BE49-F238E27FC236}">
                <a16:creationId xmlns:a16="http://schemas.microsoft.com/office/drawing/2014/main" id="{D0FFAECA-2405-4A7A-AFD2-F5402840337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03470" y="321371"/>
            <a:ext cx="1167522" cy="573149"/>
          </a:xfrm>
          <a:prstGeom prst="rect">
            <a:avLst/>
          </a:prstGeom>
        </p:spPr>
      </p:pic>
      <p:sp>
        <p:nvSpPr>
          <p:cNvPr id="6" name="Content Placeholder 5">
            <a:extLst>
              <a:ext uri="{FF2B5EF4-FFF2-40B4-BE49-F238E27FC236}">
                <a16:creationId xmlns:a16="http://schemas.microsoft.com/office/drawing/2014/main" id="{1F8E9709-AD38-4AA6-96DF-C95AB33437FD}"/>
              </a:ext>
            </a:extLst>
          </p:cNvPr>
          <p:cNvSpPr>
            <a:spLocks noGrp="1"/>
          </p:cNvSpPr>
          <p:nvPr>
            <p:ph sz="quarter" idx="13"/>
          </p:nvPr>
        </p:nvSpPr>
        <p:spPr>
          <a:xfrm>
            <a:off x="616697" y="2527747"/>
            <a:ext cx="5954138" cy="573149"/>
          </a:xfrm>
        </p:spPr>
        <p:txBody>
          <a:bodyPr/>
          <a:lstStyle/>
          <a:p>
            <a:pPr marL="0" lvl="0" indent="0" defTabSz="932462">
              <a:lnSpc>
                <a:spcPct val="95000"/>
              </a:lnSpc>
              <a:spcBef>
                <a:spcPts val="0"/>
              </a:spcBef>
              <a:buClr>
                <a:srgbClr val="24292E"/>
              </a:buClr>
              <a:buSzPts val="3000"/>
              <a:buNone/>
              <a:defRPr/>
            </a:pPr>
            <a:r>
              <a:rPr lang="en-US" altLang="en-US" sz="1600" spc="-50" dirty="0">
                <a:solidFill>
                  <a:srgbClr val="000000"/>
                </a:solidFill>
                <a:latin typeface="Segoe UI" panose="020B0502040204020203" pitchFamily="34" charset="0"/>
                <a:cs typeface="Segoe UI" panose="020B0502040204020203" pitchFamily="34" charset="0"/>
              </a:rPr>
              <a:t>Need to move quickly with a small team, delivering a solution that was both highly interactive and highly secure. </a:t>
            </a:r>
          </a:p>
        </p:txBody>
      </p:sp>
      <p:sp>
        <p:nvSpPr>
          <p:cNvPr id="7" name="Content Placeholder 6">
            <a:extLst>
              <a:ext uri="{FF2B5EF4-FFF2-40B4-BE49-F238E27FC236}">
                <a16:creationId xmlns:a16="http://schemas.microsoft.com/office/drawing/2014/main" id="{BDE17913-08B2-45B8-927C-DB250A299304}"/>
              </a:ext>
            </a:extLst>
          </p:cNvPr>
          <p:cNvSpPr>
            <a:spLocks noGrp="1"/>
          </p:cNvSpPr>
          <p:nvPr>
            <p:ph sz="quarter" idx="14"/>
          </p:nvPr>
        </p:nvSpPr>
        <p:spPr>
          <a:xfrm>
            <a:off x="616841" y="3152592"/>
            <a:ext cx="5979460" cy="788452"/>
          </a:xfrm>
        </p:spPr>
        <p:txBody>
          <a:bodyPr/>
          <a:lstStyle/>
          <a:p>
            <a:pPr marL="0" lvl="0" indent="0" defTabSz="932742">
              <a:lnSpc>
                <a:spcPct val="100000"/>
              </a:lnSpc>
              <a:spcBef>
                <a:spcPts val="1333"/>
              </a:spcBef>
              <a:buSzPts val="1400"/>
              <a:buNone/>
              <a:defRPr/>
            </a:pPr>
            <a:r>
              <a:rPr lang="en-US" altLang="en-US" sz="1600" spc="-50" dirty="0">
                <a:solidFill>
                  <a:srgbClr val="000000"/>
                </a:solidFill>
                <a:latin typeface="Segoe UI" panose="020B0502040204020203" pitchFamily="34" charset="0"/>
                <a:cs typeface="Segoe UI" panose="020B0502040204020203" pitchFamily="34" charset="0"/>
              </a:rPr>
              <a:t>Used .NET Core, </a:t>
            </a:r>
            <a:r>
              <a:rPr lang="en-US" altLang="en-US" sz="1600" spc="-50" dirty="0" err="1">
                <a:solidFill>
                  <a:srgbClr val="000000"/>
                </a:solidFill>
                <a:latin typeface="Segoe UI" panose="020B0502040204020203" pitchFamily="34" charset="0"/>
                <a:cs typeface="Segoe UI" panose="020B0502040204020203" pitchFamily="34" charset="0"/>
              </a:rPr>
              <a:t>Blazor</a:t>
            </a:r>
            <a:r>
              <a:rPr lang="en-US" altLang="en-US" sz="1600" spc="-50" dirty="0">
                <a:solidFill>
                  <a:srgbClr val="000000"/>
                </a:solidFill>
                <a:latin typeface="Segoe UI" panose="020B0502040204020203" pitchFamily="34" charset="0"/>
                <a:cs typeface="Segoe UI" panose="020B0502040204020203" pitchFamily="34" charset="0"/>
              </a:rPr>
              <a:t>, Xamarin, and Azure to </a:t>
            </a:r>
            <a:r>
              <a:rPr lang="en-US" altLang="en-US" sz="1600" spc="-50" dirty="0" err="1">
                <a:solidFill>
                  <a:srgbClr val="000000"/>
                </a:solidFill>
                <a:latin typeface="Segoe UI" panose="020B0502040204020203" pitchFamily="34" charset="0"/>
                <a:cs typeface="Segoe UI" panose="020B0502040204020203" pitchFamily="34" charset="0"/>
              </a:rPr>
              <a:t>accerelate</a:t>
            </a:r>
            <a:r>
              <a:rPr lang="en-US" altLang="en-US" sz="1600" spc="-50" dirty="0">
                <a:solidFill>
                  <a:srgbClr val="000000"/>
                </a:solidFill>
                <a:latin typeface="Segoe UI" panose="020B0502040204020203" pitchFamily="34" charset="0"/>
                <a:cs typeface="Segoe UI" panose="020B0502040204020203" pitchFamily="34" charset="0"/>
              </a:rPr>
              <a:t> development and write their entire application stack, from front-end to back-end to mobile, in one language, C#. </a:t>
            </a:r>
          </a:p>
        </p:txBody>
      </p:sp>
      <p:sp>
        <p:nvSpPr>
          <p:cNvPr id="8" name="Content Placeholder 7">
            <a:extLst>
              <a:ext uri="{FF2B5EF4-FFF2-40B4-BE49-F238E27FC236}">
                <a16:creationId xmlns:a16="http://schemas.microsoft.com/office/drawing/2014/main" id="{1669DDA1-22D5-4868-A088-C17BBD619965}"/>
              </a:ext>
            </a:extLst>
          </p:cNvPr>
          <p:cNvSpPr>
            <a:spLocks noGrp="1"/>
          </p:cNvSpPr>
          <p:nvPr>
            <p:ph sz="quarter" idx="15"/>
          </p:nvPr>
        </p:nvSpPr>
        <p:spPr>
          <a:xfrm>
            <a:off x="616225" y="4045787"/>
            <a:ext cx="6328917" cy="838393"/>
          </a:xfrm>
        </p:spPr>
        <p:txBody>
          <a:bodyPr/>
          <a:lstStyle/>
          <a:p>
            <a:pPr marL="0" lvl="0" indent="0" defTabSz="932742">
              <a:lnSpc>
                <a:spcPct val="100000"/>
              </a:lnSpc>
              <a:spcBef>
                <a:spcPts val="1333"/>
              </a:spcBef>
              <a:buSzPts val="1400"/>
              <a:buNone/>
              <a:defRPr/>
            </a:pPr>
            <a:r>
              <a:rPr lang="en-US" altLang="en-US" sz="1600" spc="-50" dirty="0">
                <a:solidFill>
                  <a:srgbClr val="000000"/>
                </a:solidFill>
                <a:latin typeface="Segoe UI" panose="020B0502040204020203" pitchFamily="34" charset="0"/>
                <a:cs typeface="Segoe UI" panose="020B0502040204020203" pitchFamily="34" charset="0"/>
              </a:rPr>
              <a:t>Development began in December 2019 and by February 2020 they obtained initial funding from investors and fully launched in September 2020.</a:t>
            </a:r>
            <a:endParaRPr lang="en-US" sz="1600" spc="-50" dirty="0">
              <a:solidFill>
                <a:srgbClr val="000000"/>
              </a:solidFill>
              <a:latin typeface="Segoe UI" panose="020B0502040204020203" pitchFamily="34" charset="0"/>
              <a:cs typeface="Segoe UI" panose="020B0502040204020203" pitchFamily="34" charset="0"/>
            </a:endParaRPr>
          </a:p>
        </p:txBody>
      </p:sp>
      <p:sp>
        <p:nvSpPr>
          <p:cNvPr id="11" name="Content Placeholder 10">
            <a:extLst>
              <a:ext uri="{FF2B5EF4-FFF2-40B4-BE49-F238E27FC236}">
                <a16:creationId xmlns:a16="http://schemas.microsoft.com/office/drawing/2014/main" id="{2BE9AE2F-11FC-4EFC-BA48-C277419E5D04}"/>
              </a:ext>
            </a:extLst>
          </p:cNvPr>
          <p:cNvSpPr>
            <a:spLocks noGrp="1"/>
          </p:cNvSpPr>
          <p:nvPr>
            <p:ph sz="quarter" idx="16"/>
          </p:nvPr>
        </p:nvSpPr>
        <p:spPr>
          <a:xfrm>
            <a:off x="524033" y="5196007"/>
            <a:ext cx="6195594" cy="1056285"/>
          </a:xfrm>
        </p:spPr>
        <p:txBody>
          <a:bodyPr/>
          <a:lstStyle/>
          <a:p>
            <a:pPr marL="0" lvl="0" indent="0" defTabSz="914400">
              <a:lnSpc>
                <a:spcPct val="100000"/>
              </a:lnSpc>
              <a:spcBef>
                <a:spcPts val="0"/>
              </a:spcBef>
              <a:buNone/>
            </a:pPr>
            <a:r>
              <a:rPr lang="en-US" altLang="en-US" sz="1400" dirty="0">
                <a:solidFill>
                  <a:srgbClr val="0078D4"/>
                </a:solidFill>
                <a:latin typeface="Segoe UI" panose="020B0502040204020203" pitchFamily="34" charset="0"/>
                <a:cs typeface="Segoe UI" panose="020B0502040204020203" pitchFamily="34" charset="0"/>
              </a:rPr>
              <a:t>“I knew we wanted to use .NET, and Azure is the best cloud for .NET. What’s more, with .NET, we would get access to </a:t>
            </a:r>
            <a:r>
              <a:rPr lang="en-US" altLang="en-US" sz="1400" dirty="0" err="1">
                <a:solidFill>
                  <a:srgbClr val="0078D4"/>
                </a:solidFill>
                <a:latin typeface="Segoe UI" panose="020B0502040204020203" pitchFamily="34" charset="0"/>
                <a:cs typeface="Segoe UI" panose="020B0502040204020203" pitchFamily="34" charset="0"/>
              </a:rPr>
              <a:t>Blazor</a:t>
            </a:r>
            <a:r>
              <a:rPr lang="en-US" altLang="en-US" sz="1400" dirty="0">
                <a:solidFill>
                  <a:srgbClr val="0078D4"/>
                </a:solidFill>
                <a:latin typeface="Segoe UI" panose="020B0502040204020203" pitchFamily="34" charset="0"/>
                <a:cs typeface="Segoe UI" panose="020B0502040204020203" pitchFamily="34" charset="0"/>
              </a:rPr>
              <a:t> and Xamarin, which let us use C# across the entire application stack, from front-end to back-end to mobile—an approach that has proven to be very effective in terms of both speed and cost.”</a:t>
            </a:r>
          </a:p>
        </p:txBody>
      </p:sp>
      <p:sp>
        <p:nvSpPr>
          <p:cNvPr id="12" name="Content Placeholder 11">
            <a:extLst>
              <a:ext uri="{FF2B5EF4-FFF2-40B4-BE49-F238E27FC236}">
                <a16:creationId xmlns:a16="http://schemas.microsoft.com/office/drawing/2014/main" id="{F886FFAB-22B2-4045-AAFD-65F98A2DD728}"/>
              </a:ext>
            </a:extLst>
          </p:cNvPr>
          <p:cNvSpPr>
            <a:spLocks noGrp="1"/>
          </p:cNvSpPr>
          <p:nvPr>
            <p:ph sz="quarter" idx="17"/>
          </p:nvPr>
        </p:nvSpPr>
        <p:spPr>
          <a:xfrm>
            <a:off x="2947557" y="6264115"/>
            <a:ext cx="3793891" cy="281361"/>
          </a:xfrm>
        </p:spPr>
        <p:txBody>
          <a:bodyPr/>
          <a:lstStyle/>
          <a:p>
            <a:pPr marL="0" lvl="0" indent="0" algn="r" defTabSz="914400">
              <a:lnSpc>
                <a:spcPct val="100000"/>
              </a:lnSpc>
              <a:spcBef>
                <a:spcPts val="0"/>
              </a:spcBef>
              <a:buNone/>
              <a:defRPr/>
            </a:pPr>
            <a:r>
              <a:rPr lang="en-US" sz="1200" b="1" dirty="0">
                <a:solidFill>
                  <a:srgbClr val="000000"/>
                </a:solidFill>
                <a:latin typeface="Segoe UI" panose="020B0502040204020203" pitchFamily="34" charset="0"/>
                <a:cs typeface="Segoe UI" panose="020B0502040204020203" pitchFamily="34" charset="0"/>
              </a:rPr>
              <a:t>Ken Myers, Chief Technology Officer, The Postage</a:t>
            </a:r>
          </a:p>
        </p:txBody>
      </p:sp>
      <p:pic>
        <p:nvPicPr>
          <p:cNvPr id="9" name="Picture Placeholder 11">
            <a:extLst>
              <a:ext uri="{FF2B5EF4-FFF2-40B4-BE49-F238E27FC236}">
                <a16:creationId xmlns:a16="http://schemas.microsoft.com/office/drawing/2014/main" id="{1A985D02-6E40-4520-8319-F2E655419E35}"/>
              </a:ext>
              <a:ext uri="{C183D7F6-B498-43B3-948B-1728B52AA6E4}">
                <adec:decorative xmlns:adec="http://schemas.microsoft.com/office/drawing/2017/decorative" val="1"/>
              </a:ext>
            </a:extLst>
          </p:cNvPr>
          <p:cNvPicPr>
            <a:picLocks noChangeAspect="1"/>
          </p:cNvPicPr>
          <p:nvPr/>
        </p:nvPicPr>
        <p:blipFill rotWithShape="1">
          <a:blip r:embed="rId4">
            <a:alphaModFix amt="73000"/>
            <a:extLst>
              <a:ext uri="{BEBA8EAE-BF5A-486C-A8C5-ECC9F3942E4B}">
                <a14:imgProps xmlns:a14="http://schemas.microsoft.com/office/drawing/2010/main">
                  <a14:imgLayer r:embed="rId5">
                    <a14:imgEffect>
                      <a14:saturation sat="0"/>
                    </a14:imgEffect>
                  </a14:imgLayer>
                </a14:imgProps>
              </a:ext>
            </a:extLst>
          </a:blip>
          <a:srcRect t="23297" b="23297"/>
          <a:stretch/>
        </p:blipFill>
        <p:spPr>
          <a:xfrm>
            <a:off x="6995970" y="0"/>
            <a:ext cx="9235440" cy="6858000"/>
          </a:xfrm>
          <a:prstGeom prst="rect">
            <a:avLst/>
          </a:prstGeom>
        </p:spPr>
      </p:pic>
      <p:sp>
        <p:nvSpPr>
          <p:cNvPr id="13" name="Content Placeholder 12">
            <a:extLst>
              <a:ext uri="{FF2B5EF4-FFF2-40B4-BE49-F238E27FC236}">
                <a16:creationId xmlns:a16="http://schemas.microsoft.com/office/drawing/2014/main" id="{E9D3C2C7-6FAF-47FA-A0DD-009598189A05}"/>
              </a:ext>
            </a:extLst>
          </p:cNvPr>
          <p:cNvSpPr>
            <a:spLocks noGrp="1"/>
          </p:cNvSpPr>
          <p:nvPr>
            <p:ph sz="quarter" idx="18"/>
          </p:nvPr>
        </p:nvSpPr>
        <p:spPr>
          <a:xfrm>
            <a:off x="1682127" y="504425"/>
            <a:ext cx="1295910" cy="261815"/>
          </a:xfrm>
        </p:spPr>
        <p:txBody>
          <a:bodyPr/>
          <a:lstStyle/>
          <a:p>
            <a:pPr marL="0" lvl="0" indent="0" defTabSz="932462">
              <a:lnSpc>
                <a:spcPct val="95000"/>
              </a:lnSpc>
              <a:spcBef>
                <a:spcPts val="0"/>
              </a:spcBef>
              <a:buClr>
                <a:srgbClr val="24292E"/>
              </a:buClr>
              <a:buSzPts val="3000"/>
              <a:buNone/>
              <a:defRPr/>
            </a:pPr>
            <a:r>
              <a:rPr lang="en-US" sz="1100" dirty="0">
                <a:solidFill>
                  <a:srgbClr val="000000"/>
                </a:solidFill>
                <a:latin typeface="Segoe UI Semibold"/>
                <a:cs typeface="Arial"/>
                <a:sym typeface="Helvetica Neue"/>
              </a:rPr>
              <a:t>Read the </a:t>
            </a:r>
            <a:r>
              <a:rPr lang="en-US" sz="1100" dirty="0">
                <a:solidFill>
                  <a:srgbClr val="0078D4"/>
                </a:solidFill>
                <a:latin typeface="Segoe UI Semibold"/>
                <a:cs typeface="Arial"/>
                <a:sym typeface="Helvetica Neue"/>
                <a:hlinkClick r:id="rId6">
                  <a:extLst>
                    <a:ext uri="{A12FA001-AC4F-418D-AE19-62706E023703}">
                      <ahyp:hlinkClr xmlns:ahyp="http://schemas.microsoft.com/office/drawing/2018/hyperlinkcolor" val="tx"/>
                    </a:ext>
                  </a:extLst>
                </a:hlinkClick>
              </a:rPr>
              <a:t>full story</a:t>
            </a:r>
            <a:endParaRPr lang="en-US" sz="1100" dirty="0">
              <a:solidFill>
                <a:srgbClr val="0078D4"/>
              </a:solidFill>
              <a:latin typeface="Segoe UI Semibold"/>
              <a:cs typeface="Arial"/>
              <a:sym typeface="Helvetica Neue"/>
            </a:endParaRPr>
          </a:p>
        </p:txBody>
      </p:sp>
    </p:spTree>
    <p:extLst>
      <p:ext uri="{BB962C8B-B14F-4D97-AF65-F5344CB8AC3E}">
        <p14:creationId xmlns:p14="http://schemas.microsoft.com/office/powerpoint/2010/main" val="918252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p:txBody>
          <a:bodyPr/>
          <a:lstStyle/>
          <a:p>
            <a:r>
              <a:rPr lang="en-US" dirty="0"/>
              <a:t>Get started with modernization support from Azure</a:t>
            </a:r>
          </a:p>
        </p:txBody>
      </p:sp>
      <p:pic>
        <p:nvPicPr>
          <p:cNvPr id="3" name="Picture 2">
            <a:extLst>
              <a:ext uri="{FF2B5EF4-FFF2-40B4-BE49-F238E27FC236}">
                <a16:creationId xmlns:a16="http://schemas.microsoft.com/office/drawing/2014/main" id="{E0A9B899-3AA9-49EF-92BD-7C1F80E78F99}"/>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50194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07C0-5267-48B7-A587-461B1FD8E8CF}"/>
              </a:ext>
            </a:extLst>
          </p:cNvPr>
          <p:cNvSpPr>
            <a:spLocks noGrp="1"/>
          </p:cNvSpPr>
          <p:nvPr>
            <p:ph type="title"/>
          </p:nvPr>
        </p:nvSpPr>
        <p:spPr>
          <a:xfrm>
            <a:off x="592997" y="457685"/>
            <a:ext cx="11017250" cy="873125"/>
          </a:xfrm>
        </p:spPr>
        <p:txBody>
          <a:bodyPr/>
          <a:lstStyle/>
          <a:p>
            <a:r>
              <a:rPr lang="en-US" sz="3200" dirty="0"/>
              <a:t>Assess applications, databases and .NET code yourself with free and easy to use migration assistants</a:t>
            </a:r>
          </a:p>
        </p:txBody>
      </p:sp>
      <p:sp>
        <p:nvSpPr>
          <p:cNvPr id="56" name="Arrow: Pentagon 55">
            <a:extLst>
              <a:ext uri="{FF2B5EF4-FFF2-40B4-BE49-F238E27FC236}">
                <a16:creationId xmlns:a16="http://schemas.microsoft.com/office/drawing/2014/main" id="{49A7ACDB-D5CC-4DC8-8F47-CB64F807DA6F}"/>
              </a:ext>
              <a:ext uri="{C183D7F6-B498-43B3-948B-1728B52AA6E4}">
                <adec:decorative xmlns:adec="http://schemas.microsoft.com/office/drawing/2017/decorative" val="1"/>
              </a:ext>
            </a:extLst>
          </p:cNvPr>
          <p:cNvSpPr>
            <a:spLocks/>
          </p:cNvSpPr>
          <p:nvPr/>
        </p:nvSpPr>
        <p:spPr bwMode="auto">
          <a:xfrm>
            <a:off x="2518648" y="1525170"/>
            <a:ext cx="2628121" cy="338554"/>
          </a:xfrm>
          <a:prstGeom prst="homePlate">
            <a:avLst/>
          </a:prstGeom>
          <a:solidFill>
            <a:schemeClr val="accent1"/>
          </a:solidFill>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dirty="0">
              <a:latin typeface="+mj-lt"/>
              <a:cs typeface="Segoe UI" pitchFamily="34" charset="0"/>
            </a:endParaRPr>
          </a:p>
        </p:txBody>
      </p:sp>
      <p:sp>
        <p:nvSpPr>
          <p:cNvPr id="12" name="Content Placeholder 11">
            <a:extLst>
              <a:ext uri="{FF2B5EF4-FFF2-40B4-BE49-F238E27FC236}">
                <a16:creationId xmlns:a16="http://schemas.microsoft.com/office/drawing/2014/main" id="{5E460C1B-3668-440A-9B70-FE58EAACFFBD}"/>
              </a:ext>
            </a:extLst>
          </p:cNvPr>
          <p:cNvSpPr>
            <a:spLocks noGrp="1"/>
          </p:cNvSpPr>
          <p:nvPr>
            <p:ph sz="quarter" idx="16"/>
          </p:nvPr>
        </p:nvSpPr>
        <p:spPr>
          <a:xfrm>
            <a:off x="2659715" y="1525170"/>
            <a:ext cx="1138658" cy="338554"/>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cs typeface="Segoe UI" pitchFamily="34" charset="0"/>
              </a:rPr>
              <a:t>1. </a:t>
            </a:r>
            <a:r>
              <a:rPr lang="en-US" sz="1600" kern="0" dirty="0">
                <a:solidFill>
                  <a:prstClr val="black"/>
                </a:solidFill>
                <a:latin typeface="Segoe UI Semibold"/>
                <a:cs typeface="Segoe UI" pitchFamily="34" charset="0"/>
              </a:rPr>
              <a:t>Discover</a:t>
            </a:r>
          </a:p>
        </p:txBody>
      </p:sp>
      <p:sp>
        <p:nvSpPr>
          <p:cNvPr id="57" name="Arrow: Pentagon 56">
            <a:extLst>
              <a:ext uri="{FF2B5EF4-FFF2-40B4-BE49-F238E27FC236}">
                <a16:creationId xmlns:a16="http://schemas.microsoft.com/office/drawing/2014/main" id="{D98A2FFD-C064-4D84-9ABD-ADC379B0CFF7}"/>
              </a:ext>
              <a:ext uri="{C183D7F6-B498-43B3-948B-1728B52AA6E4}">
                <adec:decorative xmlns:adec="http://schemas.microsoft.com/office/drawing/2017/decorative" val="1"/>
              </a:ext>
            </a:extLst>
          </p:cNvPr>
          <p:cNvSpPr>
            <a:spLocks/>
          </p:cNvSpPr>
          <p:nvPr/>
        </p:nvSpPr>
        <p:spPr bwMode="auto">
          <a:xfrm>
            <a:off x="5798808" y="1525170"/>
            <a:ext cx="2628121" cy="338554"/>
          </a:xfrm>
          <a:prstGeom prst="homePlate">
            <a:avLst/>
          </a:prstGeom>
          <a:solidFill>
            <a:schemeClr val="accent1"/>
          </a:solidFill>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dirty="0">
              <a:latin typeface="+mj-lt"/>
              <a:cs typeface="Segoe UI" pitchFamily="34" charset="0"/>
            </a:endParaRPr>
          </a:p>
        </p:txBody>
      </p:sp>
      <p:sp>
        <p:nvSpPr>
          <p:cNvPr id="16" name="Content Placeholder 15">
            <a:extLst>
              <a:ext uri="{FF2B5EF4-FFF2-40B4-BE49-F238E27FC236}">
                <a16:creationId xmlns:a16="http://schemas.microsoft.com/office/drawing/2014/main" id="{5A8600F9-717A-42AD-BCB2-2DBECDDBA927}"/>
              </a:ext>
            </a:extLst>
          </p:cNvPr>
          <p:cNvSpPr>
            <a:spLocks noGrp="1"/>
          </p:cNvSpPr>
          <p:nvPr>
            <p:ph sz="quarter" idx="20"/>
          </p:nvPr>
        </p:nvSpPr>
        <p:spPr>
          <a:xfrm>
            <a:off x="5936406" y="1528996"/>
            <a:ext cx="1012077" cy="338554"/>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cs typeface="Segoe UI" pitchFamily="34" charset="0"/>
              </a:rPr>
              <a:t>2. </a:t>
            </a:r>
            <a:r>
              <a:rPr lang="en-US" sz="1600" kern="0" dirty="0">
                <a:solidFill>
                  <a:prstClr val="black"/>
                </a:solidFill>
                <a:latin typeface="Segoe UI Semibold"/>
                <a:cs typeface="Segoe UI" pitchFamily="34" charset="0"/>
              </a:rPr>
              <a:t>Assess</a:t>
            </a:r>
          </a:p>
        </p:txBody>
      </p:sp>
      <p:sp>
        <p:nvSpPr>
          <p:cNvPr id="58" name="Rectangle 57">
            <a:extLst>
              <a:ext uri="{FF2B5EF4-FFF2-40B4-BE49-F238E27FC236}">
                <a16:creationId xmlns:a16="http://schemas.microsoft.com/office/drawing/2014/main" id="{CE944D65-683B-4A72-BEF8-78504DCF4721}"/>
              </a:ext>
              <a:ext uri="{C183D7F6-B498-43B3-948B-1728B52AA6E4}">
                <adec:decorative xmlns:adec="http://schemas.microsoft.com/office/drawing/2017/decorative" val="1"/>
              </a:ext>
            </a:extLst>
          </p:cNvPr>
          <p:cNvSpPr>
            <a:spLocks/>
          </p:cNvSpPr>
          <p:nvPr/>
        </p:nvSpPr>
        <p:spPr bwMode="auto">
          <a:xfrm>
            <a:off x="9078969" y="1525170"/>
            <a:ext cx="2527814" cy="338554"/>
          </a:xfrm>
          <a:prstGeom prst="rect">
            <a:avLst/>
          </a:prstGeom>
          <a:solidFill>
            <a:schemeClr val="accent1"/>
          </a:solidFill>
          <a:ln w="76200" cap="flat" cmpd="sng" algn="ctr">
            <a:noFill/>
            <a:prstDash val="solid"/>
          </a:ln>
          <a:effectLst/>
        </p:spPr>
        <p:txBody>
          <a:bodyPr vert="horz" wrap="square" lIns="365760" tIns="45720" rIns="137160" bIns="45720" numCol="1" rtlCol="0" anchor="ctr" anchorCtr="0" compatLnSpc="1">
            <a:prstTxWarp prst="textNoShape">
              <a:avLst/>
            </a:prstTxWarp>
            <a:spAutoFit/>
          </a:bodyPr>
          <a:lstStyle/>
          <a:p>
            <a:pPr defTabSz="932293" fontAlgn="base">
              <a:spcBef>
                <a:spcPct val="0"/>
              </a:spcBef>
              <a:spcAft>
                <a:spcPct val="0"/>
              </a:spcAft>
              <a:defRPr/>
            </a:pPr>
            <a:endParaRPr lang="en-US" sz="1600" kern="0" dirty="0">
              <a:latin typeface="+mj-lt"/>
            </a:endParaRPr>
          </a:p>
        </p:txBody>
      </p:sp>
      <p:sp>
        <p:nvSpPr>
          <p:cNvPr id="20" name="Content Placeholder 19">
            <a:extLst>
              <a:ext uri="{FF2B5EF4-FFF2-40B4-BE49-F238E27FC236}">
                <a16:creationId xmlns:a16="http://schemas.microsoft.com/office/drawing/2014/main" id="{5DD5024E-6024-46AB-AB37-AD4FFA345504}"/>
              </a:ext>
            </a:extLst>
          </p:cNvPr>
          <p:cNvSpPr>
            <a:spLocks noGrp="1"/>
          </p:cNvSpPr>
          <p:nvPr>
            <p:ph sz="quarter" idx="24"/>
          </p:nvPr>
        </p:nvSpPr>
        <p:spPr>
          <a:xfrm>
            <a:off x="9443652" y="1525150"/>
            <a:ext cx="1239429" cy="281449"/>
          </a:xfrm>
        </p:spPr>
        <p:txBody>
          <a:bodyPr/>
          <a:lstStyle/>
          <a:p>
            <a:pPr marL="0" lvl="0" indent="0" defTabSz="932293" fontAlgn="base">
              <a:lnSpc>
                <a:spcPct val="100000"/>
              </a:lnSpc>
              <a:spcBef>
                <a:spcPct val="0"/>
              </a:spcBef>
              <a:spcAft>
                <a:spcPct val="0"/>
              </a:spcAft>
              <a:buNone/>
              <a:defRPr/>
            </a:pPr>
            <a:r>
              <a:rPr lang="en-US" sz="1600" kern="0" dirty="0">
                <a:solidFill>
                  <a:srgbClr val="000000"/>
                </a:solidFill>
                <a:latin typeface="Segoe UI Semibold"/>
              </a:rPr>
              <a:t>3. </a:t>
            </a:r>
            <a:r>
              <a:rPr lang="en-US" sz="1600" kern="0" dirty="0">
                <a:solidFill>
                  <a:prstClr val="black"/>
                </a:solidFill>
                <a:latin typeface="Segoe UI Semibold"/>
              </a:rPr>
              <a:t>Migrate</a:t>
            </a:r>
          </a:p>
        </p:txBody>
      </p:sp>
      <p:sp>
        <p:nvSpPr>
          <p:cNvPr id="9" name="Content Placeholder 8">
            <a:extLst>
              <a:ext uri="{FF2B5EF4-FFF2-40B4-BE49-F238E27FC236}">
                <a16:creationId xmlns:a16="http://schemas.microsoft.com/office/drawing/2014/main" id="{FFF41A45-CFEE-44A5-8674-2DA3C5D874B9}"/>
              </a:ext>
            </a:extLst>
          </p:cNvPr>
          <p:cNvSpPr>
            <a:spLocks noGrp="1"/>
          </p:cNvSpPr>
          <p:nvPr>
            <p:ph sz="quarter" idx="13"/>
          </p:nvPr>
        </p:nvSpPr>
        <p:spPr>
          <a:xfrm>
            <a:off x="394217" y="2289350"/>
            <a:ext cx="1675886" cy="338554"/>
          </a:xfrm>
        </p:spPr>
        <p:txBody>
          <a:bodyPr/>
          <a:lstStyle/>
          <a:p>
            <a:pPr marL="0" lvl="0" indent="0" defTabSz="914400">
              <a:lnSpc>
                <a:spcPct val="100000"/>
              </a:lnSpc>
              <a:spcBef>
                <a:spcPts val="0"/>
              </a:spcBef>
              <a:buNone/>
            </a:pPr>
            <a:r>
              <a:rPr lang="en-US" sz="1400" dirty="0">
                <a:solidFill>
                  <a:srgbClr val="000000"/>
                </a:solidFill>
                <a:latin typeface="Segoe UI Semibold"/>
              </a:rPr>
              <a:t>App Modernization</a:t>
            </a:r>
          </a:p>
        </p:txBody>
      </p:sp>
      <p:grpSp>
        <p:nvGrpSpPr>
          <p:cNvPr id="41" name="Group 386">
            <a:extLst>
              <a:ext uri="{FF2B5EF4-FFF2-40B4-BE49-F238E27FC236}">
                <a16:creationId xmlns:a16="http://schemas.microsoft.com/office/drawing/2014/main" id="{4587EC45-C695-4487-AF83-38E6AABD9B7B}"/>
              </a:ext>
              <a:ext uri="{C183D7F6-B498-43B3-948B-1728B52AA6E4}">
                <adec:decorative xmlns:adec="http://schemas.microsoft.com/office/drawing/2017/decorative" val="1"/>
              </a:ext>
            </a:extLst>
          </p:cNvPr>
          <p:cNvGrpSpPr>
            <a:grpSpLocks noChangeAspect="1"/>
          </p:cNvGrpSpPr>
          <p:nvPr/>
        </p:nvGrpSpPr>
        <p:grpSpPr bwMode="auto">
          <a:xfrm>
            <a:off x="937472" y="2611274"/>
            <a:ext cx="518856" cy="389142"/>
            <a:chOff x="7014" y="2816"/>
            <a:chExt cx="312" cy="234"/>
          </a:xfrm>
        </p:grpSpPr>
        <p:sp>
          <p:nvSpPr>
            <p:cNvPr id="42" name="AutoShape 385">
              <a:extLst>
                <a:ext uri="{FF2B5EF4-FFF2-40B4-BE49-F238E27FC236}">
                  <a16:creationId xmlns:a16="http://schemas.microsoft.com/office/drawing/2014/main" id="{0203AAA7-0D92-4215-9365-B821ADD544FA}"/>
                </a:ext>
                <a:ext uri="{C183D7F6-B498-43B3-948B-1728B52AA6E4}">
                  <adec:decorative xmlns:adec="http://schemas.microsoft.com/office/drawing/2017/decorative" val="1"/>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387">
              <a:extLst>
                <a:ext uri="{FF2B5EF4-FFF2-40B4-BE49-F238E27FC236}">
                  <a16:creationId xmlns:a16="http://schemas.microsoft.com/office/drawing/2014/main" id="{B95EC473-A7A2-4395-A39C-DA2F9AF82657}"/>
                </a:ext>
                <a:ext uri="{C183D7F6-B498-43B3-948B-1728B52AA6E4}">
                  <adec:decorative xmlns:adec="http://schemas.microsoft.com/office/drawing/2017/decorative" val="1"/>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4" name="Rectangle 388">
              <a:extLst>
                <a:ext uri="{FF2B5EF4-FFF2-40B4-BE49-F238E27FC236}">
                  <a16:creationId xmlns:a16="http://schemas.microsoft.com/office/drawing/2014/main" id="{93CD75F5-091D-4C0D-B083-87A9DD87D73B}"/>
                </a:ext>
                <a:ext uri="{C183D7F6-B498-43B3-948B-1728B52AA6E4}">
                  <adec:decorative xmlns:adec="http://schemas.microsoft.com/office/drawing/2017/decorative" val="1"/>
                </a:ext>
              </a:extLst>
            </p:cNvPr>
            <p:cNvSpPr>
              <a:spLocks noChangeArrowheads="1"/>
            </p:cNvSpPr>
            <p:nvPr/>
          </p:nvSpPr>
          <p:spPr bwMode="auto">
            <a:xfrm>
              <a:off x="7014"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5" name="Oval 389">
              <a:extLst>
                <a:ext uri="{FF2B5EF4-FFF2-40B4-BE49-F238E27FC236}">
                  <a16:creationId xmlns:a16="http://schemas.microsoft.com/office/drawing/2014/main" id="{DABFFE02-3A76-4068-A72B-FCC480080946}"/>
                </a:ext>
                <a:ext uri="{C183D7F6-B498-43B3-948B-1728B52AA6E4}">
                  <adec:decorative xmlns:adec="http://schemas.microsoft.com/office/drawing/2017/decorative" val="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6" name="Oval 390">
              <a:extLst>
                <a:ext uri="{FF2B5EF4-FFF2-40B4-BE49-F238E27FC236}">
                  <a16:creationId xmlns:a16="http://schemas.microsoft.com/office/drawing/2014/main" id="{DEE26F75-5F1A-4F40-9082-BE07BA576DE3}"/>
                </a:ext>
                <a:ext uri="{C183D7F6-B498-43B3-948B-1728B52AA6E4}">
                  <adec:decorative xmlns:adec="http://schemas.microsoft.com/office/drawing/2017/decorative" val="1"/>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Oval 391">
              <a:extLst>
                <a:ext uri="{FF2B5EF4-FFF2-40B4-BE49-F238E27FC236}">
                  <a16:creationId xmlns:a16="http://schemas.microsoft.com/office/drawing/2014/main" id="{90983E2E-0B90-4948-919C-800866A22ABF}"/>
                </a:ext>
                <a:ext uri="{C183D7F6-B498-43B3-948B-1728B52AA6E4}">
                  <adec:decorative xmlns:adec="http://schemas.microsoft.com/office/drawing/2017/decorative" val="1"/>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392">
              <a:extLst>
                <a:ext uri="{FF2B5EF4-FFF2-40B4-BE49-F238E27FC236}">
                  <a16:creationId xmlns:a16="http://schemas.microsoft.com/office/drawing/2014/main" id="{6F7463AC-5A68-4128-BA88-4B7D0E86EF1E}"/>
                </a:ext>
                <a:ext uri="{C183D7F6-B498-43B3-948B-1728B52AA6E4}">
                  <adec:decorative xmlns:adec="http://schemas.microsoft.com/office/drawing/2017/decorative" val="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393">
              <a:extLst>
                <a:ext uri="{FF2B5EF4-FFF2-40B4-BE49-F238E27FC236}">
                  <a16:creationId xmlns:a16="http://schemas.microsoft.com/office/drawing/2014/main" id="{9E79076F-CB51-46C6-BD3D-10603F6D1546}"/>
                </a:ext>
                <a:ext uri="{C183D7F6-B498-43B3-948B-1728B52AA6E4}">
                  <adec:decorative xmlns:adec="http://schemas.microsoft.com/office/drawing/2017/decorative" val="1"/>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394">
              <a:extLst>
                <a:ext uri="{FF2B5EF4-FFF2-40B4-BE49-F238E27FC236}">
                  <a16:creationId xmlns:a16="http://schemas.microsoft.com/office/drawing/2014/main" id="{38EFAE81-6047-4864-A7A6-B4740F72EA88}"/>
                </a:ext>
                <a:ext uri="{C183D7F6-B498-43B3-948B-1728B52AA6E4}">
                  <adec:decorative xmlns:adec="http://schemas.microsoft.com/office/drawing/2017/decorative" val="1"/>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395">
              <a:extLst>
                <a:ext uri="{FF2B5EF4-FFF2-40B4-BE49-F238E27FC236}">
                  <a16:creationId xmlns:a16="http://schemas.microsoft.com/office/drawing/2014/main" id="{19391CA0-17B7-4AFF-A1CE-9FECFA9FFFD1}"/>
                </a:ext>
                <a:ext uri="{C183D7F6-B498-43B3-948B-1728B52AA6E4}">
                  <adec:decorative xmlns:adec="http://schemas.microsoft.com/office/drawing/2017/decorative" val="1"/>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396">
              <a:extLst>
                <a:ext uri="{FF2B5EF4-FFF2-40B4-BE49-F238E27FC236}">
                  <a16:creationId xmlns:a16="http://schemas.microsoft.com/office/drawing/2014/main" id="{FDADC320-B37A-44A8-B57D-1CBA5926E72A}"/>
                </a:ext>
                <a:ext uri="{C183D7F6-B498-43B3-948B-1728B52AA6E4}">
                  <adec:decorative xmlns:adec="http://schemas.microsoft.com/office/drawing/2017/decorative" val="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397">
              <a:extLst>
                <a:ext uri="{FF2B5EF4-FFF2-40B4-BE49-F238E27FC236}">
                  <a16:creationId xmlns:a16="http://schemas.microsoft.com/office/drawing/2014/main" id="{FAA61E63-27AD-4A16-B859-5358823C4E07}"/>
                </a:ext>
                <a:ext uri="{C183D7F6-B498-43B3-948B-1728B52AA6E4}">
                  <adec:decorative xmlns:adec="http://schemas.microsoft.com/office/drawing/2017/decorative" val="1"/>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40D09C01-9A9D-4511-8589-2F5759B5ED0F}"/>
              </a:ext>
            </a:extLst>
          </p:cNvPr>
          <p:cNvSpPr>
            <a:spLocks noGrp="1"/>
          </p:cNvSpPr>
          <p:nvPr>
            <p:ph sz="quarter" idx="17"/>
          </p:nvPr>
        </p:nvSpPr>
        <p:spPr>
          <a:xfrm>
            <a:off x="2517160" y="1973748"/>
            <a:ext cx="2086395" cy="846386"/>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Access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App Service Migration</a:t>
            </a:r>
            <a:r>
              <a:rPr lang="en-US" sz="1100" b="1" kern="0" dirty="0">
                <a:solidFill>
                  <a:srgbClr val="000000"/>
                </a:solidFill>
                <a:cs typeface="Segoe UI" pitchFamily="34" charset="0"/>
              </a:rPr>
              <a:t> </a:t>
            </a:r>
            <a:r>
              <a:rPr lang="en-US" sz="1100" kern="0" dirty="0">
                <a:solidFill>
                  <a:prstClr val="black"/>
                </a:solidFill>
                <a:cs typeface="Segoe UI" pitchFamily="34" charset="0"/>
              </a:rPr>
              <a:t>from Azure Migrate. Download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Migration Assistant </a:t>
            </a:r>
            <a:r>
              <a:rPr lang="en-US" sz="1100" kern="0" dirty="0">
                <a:solidFill>
                  <a:prstClr val="black"/>
                </a:solidFill>
                <a:cs typeface="Segoe UI" pitchFamily="34" charset="0"/>
              </a:rPr>
              <a:t>to start .NET app migration</a:t>
            </a:r>
          </a:p>
        </p:txBody>
      </p:sp>
      <p:sp>
        <p:nvSpPr>
          <p:cNvPr id="17" name="Content Placeholder 16">
            <a:extLst>
              <a:ext uri="{FF2B5EF4-FFF2-40B4-BE49-F238E27FC236}">
                <a16:creationId xmlns:a16="http://schemas.microsoft.com/office/drawing/2014/main" id="{FD82CCC4-6178-4A46-B98F-22FBBDCD3E65}"/>
              </a:ext>
            </a:extLst>
          </p:cNvPr>
          <p:cNvSpPr>
            <a:spLocks noGrp="1"/>
          </p:cNvSpPr>
          <p:nvPr>
            <p:ph sz="quarter" idx="21"/>
          </p:nvPr>
        </p:nvSpPr>
        <p:spPr>
          <a:xfrm>
            <a:off x="5796044" y="1974582"/>
            <a:ext cx="2707213" cy="1421619"/>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Scan the public endpoint to get a list of technologies used, which are then compared to other sites hosted on </a:t>
            </a:r>
            <a:r>
              <a:rPr lang="en-US" sz="1100" b="1" kern="0" dirty="0">
                <a:solidFill>
                  <a:srgbClr val="000000"/>
                </a:solidFill>
                <a:cs typeface="Segoe UI" pitchFamily="34" charset="0"/>
                <a:hlinkClick r:id="rId4">
                  <a:extLst>
                    <a:ext uri="{A12FA001-AC4F-418D-AE19-62706E023703}">
                      <ahyp:hlinkClr xmlns:ahyp="http://schemas.microsoft.com/office/drawing/2018/hyperlinkcolor" val="tx"/>
                    </a:ext>
                  </a:extLst>
                </a:hlinkClick>
              </a:rPr>
              <a:t>App Service</a:t>
            </a:r>
            <a:r>
              <a:rPr lang="en-US" sz="1100" kern="0" dirty="0">
                <a:solidFill>
                  <a:prstClr val="black"/>
                </a:solidFill>
                <a:cs typeface="Segoe UI" pitchFamily="34" charset="0"/>
              </a:rPr>
              <a:t>. This creates a unique assessment report for the site.</a:t>
            </a:r>
          </a:p>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Use </a:t>
            </a:r>
            <a:r>
              <a:rPr lang="en-US" sz="1100" b="1" kern="0" dirty="0">
                <a:solidFill>
                  <a:srgbClr val="000000"/>
                </a:solidFill>
                <a:cs typeface="Segoe UI" pitchFamily="34" charset="0"/>
                <a:hlinkClick r:id="rId5">
                  <a:extLst>
                    <a:ext uri="{A12FA001-AC4F-418D-AE19-62706E023703}">
                      <ahyp:hlinkClr xmlns:ahyp="http://schemas.microsoft.com/office/drawing/2018/hyperlinkcolor" val="tx"/>
                    </a:ext>
                  </a:extLst>
                </a:hlinkClick>
              </a:rPr>
              <a:t>Data Access Migration Toolkit</a:t>
            </a:r>
            <a:r>
              <a:rPr lang="en-US" sz="1100" kern="0" dirty="0">
                <a:solidFill>
                  <a:srgbClr val="000000"/>
                </a:solidFill>
                <a:cs typeface="Segoe UI" pitchFamily="34" charset="0"/>
                <a:hlinkClick r:id="rId5">
                  <a:extLst>
                    <a:ext uri="{A12FA001-AC4F-418D-AE19-62706E023703}">
                      <ahyp:hlinkClr xmlns:ahyp="http://schemas.microsoft.com/office/drawing/2018/hyperlinkcolor" val="tx"/>
                    </a:ext>
                  </a:extLst>
                </a:hlinkClick>
              </a:rPr>
              <a:t> </a:t>
            </a:r>
            <a:r>
              <a:rPr lang="en-US" sz="1100" kern="0" dirty="0">
                <a:solidFill>
                  <a:prstClr val="black"/>
                </a:solidFill>
                <a:cs typeface="Segoe UI" pitchFamily="34" charset="0"/>
              </a:rPr>
              <a:t>to migrate application source code between databases</a:t>
            </a:r>
          </a:p>
        </p:txBody>
      </p:sp>
      <p:sp>
        <p:nvSpPr>
          <p:cNvPr id="21" name="Content Placeholder 20">
            <a:extLst>
              <a:ext uri="{FF2B5EF4-FFF2-40B4-BE49-F238E27FC236}">
                <a16:creationId xmlns:a16="http://schemas.microsoft.com/office/drawing/2014/main" id="{C700D96E-CC94-4811-8D1B-A46D49F99962}"/>
              </a:ext>
            </a:extLst>
          </p:cNvPr>
          <p:cNvSpPr>
            <a:spLocks noGrp="1"/>
          </p:cNvSpPr>
          <p:nvPr>
            <p:ph sz="quarter" idx="25"/>
          </p:nvPr>
        </p:nvSpPr>
        <p:spPr>
          <a:xfrm>
            <a:off x="9279022" y="1975122"/>
            <a:ext cx="2005621" cy="1154152"/>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Migrate to </a:t>
            </a:r>
            <a:r>
              <a:rPr lang="en-US" sz="1100" b="1" kern="0" dirty="0">
                <a:solidFill>
                  <a:srgbClr val="000000"/>
                </a:solidFill>
                <a:cs typeface="Segoe UI" pitchFamily="34" charset="0"/>
                <a:hlinkClick r:id="rId4">
                  <a:extLst>
                    <a:ext uri="{A12FA001-AC4F-418D-AE19-62706E023703}">
                      <ahyp:hlinkClr xmlns:ahyp="http://schemas.microsoft.com/office/drawing/2018/hyperlinkcolor" val="tx"/>
                    </a:ext>
                  </a:extLst>
                </a:hlinkClick>
              </a:rPr>
              <a:t>App Service</a:t>
            </a:r>
            <a:r>
              <a:rPr lang="en-US" sz="1100" b="1" kern="0" dirty="0">
                <a:solidFill>
                  <a:srgbClr val="000000"/>
                </a:solidFill>
                <a:cs typeface="Segoe UI" pitchFamily="34" charset="0"/>
              </a:rPr>
              <a:t> </a:t>
            </a:r>
            <a:r>
              <a:rPr lang="en-US" sz="1100" kern="0" dirty="0">
                <a:solidFill>
                  <a:prstClr val="black"/>
                </a:solidFill>
                <a:cs typeface="Segoe UI" pitchFamily="34" charset="0"/>
              </a:rPr>
              <a:t>by either redeploying code via CI/CD pipeline, deploying a container, or using the </a:t>
            </a:r>
            <a:r>
              <a:rPr lang="en-US" sz="1100" b="1" kern="0" dirty="0">
                <a:solidFill>
                  <a:srgbClr val="000000"/>
                </a:solidFill>
                <a:cs typeface="Segoe UI" pitchFamily="34" charset="0"/>
                <a:hlinkClick r:id="rId3">
                  <a:extLst>
                    <a:ext uri="{A12FA001-AC4F-418D-AE19-62706E023703}">
                      <ahyp:hlinkClr xmlns:ahyp="http://schemas.microsoft.com/office/drawing/2018/hyperlinkcolor" val="tx"/>
                    </a:ext>
                  </a:extLst>
                </a:hlinkClick>
              </a:rPr>
              <a:t>App Service Migration Assistant </a:t>
            </a:r>
            <a:r>
              <a:rPr lang="en-US" sz="1100" kern="0" dirty="0">
                <a:solidFill>
                  <a:prstClr val="black"/>
                </a:solidFill>
                <a:cs typeface="Segoe UI" pitchFamily="34" charset="0"/>
              </a:rPr>
              <a:t>tool</a:t>
            </a:r>
          </a:p>
        </p:txBody>
      </p:sp>
      <p:sp>
        <p:nvSpPr>
          <p:cNvPr id="10" name="Content Placeholder 9">
            <a:extLst>
              <a:ext uri="{FF2B5EF4-FFF2-40B4-BE49-F238E27FC236}">
                <a16:creationId xmlns:a16="http://schemas.microsoft.com/office/drawing/2014/main" id="{79C0FA9E-37BB-4CEF-98C8-2627C155A3EC}"/>
              </a:ext>
            </a:extLst>
          </p:cNvPr>
          <p:cNvSpPr>
            <a:spLocks noGrp="1"/>
          </p:cNvSpPr>
          <p:nvPr>
            <p:ph sz="quarter" idx="14"/>
          </p:nvPr>
        </p:nvSpPr>
        <p:spPr>
          <a:xfrm>
            <a:off x="313594" y="3892252"/>
            <a:ext cx="1857375" cy="338554"/>
          </a:xfrm>
        </p:spPr>
        <p:txBody>
          <a:bodyPr/>
          <a:lstStyle/>
          <a:p>
            <a:pPr marL="0" lvl="0" indent="0" algn="ctr" defTabSz="914400">
              <a:lnSpc>
                <a:spcPct val="100000"/>
              </a:lnSpc>
              <a:spcBef>
                <a:spcPts val="0"/>
              </a:spcBef>
              <a:buNone/>
            </a:pPr>
            <a:r>
              <a:rPr lang="en-US" sz="1400" dirty="0">
                <a:solidFill>
                  <a:srgbClr val="000000"/>
                </a:solidFill>
                <a:latin typeface="Segoe UI Semibold"/>
              </a:rPr>
              <a:t>Database Migration</a:t>
            </a:r>
          </a:p>
        </p:txBody>
      </p:sp>
      <p:grpSp>
        <p:nvGrpSpPr>
          <p:cNvPr id="28" name="Group 135">
            <a:extLst>
              <a:ext uri="{FF2B5EF4-FFF2-40B4-BE49-F238E27FC236}">
                <a16:creationId xmlns:a16="http://schemas.microsoft.com/office/drawing/2014/main" id="{E7EFE676-37EF-4260-B114-0345112C47DD}"/>
              </a:ext>
              <a:ext uri="{C183D7F6-B498-43B3-948B-1728B52AA6E4}">
                <adec:decorative xmlns:adec="http://schemas.microsoft.com/office/drawing/2017/decorative" val="1"/>
              </a:ext>
            </a:extLst>
          </p:cNvPr>
          <p:cNvGrpSpPr>
            <a:grpSpLocks noChangeAspect="1"/>
          </p:cNvGrpSpPr>
          <p:nvPr/>
        </p:nvGrpSpPr>
        <p:grpSpPr bwMode="auto">
          <a:xfrm>
            <a:off x="998921" y="4254605"/>
            <a:ext cx="395959" cy="395959"/>
            <a:chOff x="1013" y="2781"/>
            <a:chExt cx="312" cy="312"/>
          </a:xfrm>
        </p:grpSpPr>
        <p:sp>
          <p:nvSpPr>
            <p:cNvPr id="29" name="AutoShape 134">
              <a:extLst>
                <a:ext uri="{FF2B5EF4-FFF2-40B4-BE49-F238E27FC236}">
                  <a16:creationId xmlns:a16="http://schemas.microsoft.com/office/drawing/2014/main" id="{A4F5F66E-8273-4695-A7C0-4F7FBE972DEE}"/>
                </a:ext>
                <a:ext uri="{C183D7F6-B498-43B3-948B-1728B52AA6E4}">
                  <adec:decorative xmlns:adec="http://schemas.microsoft.com/office/drawing/2017/decorative" val="1"/>
                </a:ext>
              </a:extLst>
            </p:cNvPr>
            <p:cNvSpPr>
              <a:spLocks noChangeAspect="1" noChangeArrowheads="1" noTextEdit="1"/>
            </p:cNvSpPr>
            <p:nvPr/>
          </p:nvSpPr>
          <p:spPr bwMode="auto">
            <a:xfrm>
              <a:off x="10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ectangle 136">
              <a:extLst>
                <a:ext uri="{FF2B5EF4-FFF2-40B4-BE49-F238E27FC236}">
                  <a16:creationId xmlns:a16="http://schemas.microsoft.com/office/drawing/2014/main" id="{58347D3D-48DE-4692-8A46-57791D4B27A3}"/>
                </a:ext>
                <a:ext uri="{C183D7F6-B498-43B3-948B-1728B52AA6E4}">
                  <adec:decorative xmlns:adec="http://schemas.microsoft.com/office/drawing/2017/decorative" val="1"/>
                </a:ext>
              </a:extLst>
            </p:cNvPr>
            <p:cNvSpPr>
              <a:spLocks noChangeArrowheads="1"/>
            </p:cNvSpPr>
            <p:nvPr/>
          </p:nvSpPr>
          <p:spPr bwMode="auto">
            <a:xfrm>
              <a:off x="1013"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Rectangle 137">
              <a:extLst>
                <a:ext uri="{FF2B5EF4-FFF2-40B4-BE49-F238E27FC236}">
                  <a16:creationId xmlns:a16="http://schemas.microsoft.com/office/drawing/2014/main" id="{91B425B6-3F22-4066-8D32-C76C0D142F29}"/>
                </a:ext>
                <a:ext uri="{C183D7F6-B498-43B3-948B-1728B52AA6E4}">
                  <adec:decorative xmlns:adec="http://schemas.microsoft.com/office/drawing/2017/decorative" val="1"/>
                </a:ext>
              </a:extLst>
            </p:cNvPr>
            <p:cNvSpPr>
              <a:spLocks noChangeArrowheads="1"/>
            </p:cNvSpPr>
            <p:nvPr/>
          </p:nvSpPr>
          <p:spPr bwMode="auto">
            <a:xfrm>
              <a:off x="1081"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Rectangle 138">
              <a:extLst>
                <a:ext uri="{FF2B5EF4-FFF2-40B4-BE49-F238E27FC236}">
                  <a16:creationId xmlns:a16="http://schemas.microsoft.com/office/drawing/2014/main" id="{602E78AE-0B72-4D31-BB01-15F32CA94468}"/>
                </a:ext>
                <a:ext uri="{C183D7F6-B498-43B3-948B-1728B52AA6E4}">
                  <adec:decorative xmlns:adec="http://schemas.microsoft.com/office/drawing/2017/decorative" val="1"/>
                </a:ext>
              </a:extLst>
            </p:cNvPr>
            <p:cNvSpPr>
              <a:spLocks noChangeArrowheads="1"/>
            </p:cNvSpPr>
            <p:nvPr/>
          </p:nvSpPr>
          <p:spPr bwMode="auto">
            <a:xfrm>
              <a:off x="1130" y="2947"/>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Rectangle 139">
              <a:extLst>
                <a:ext uri="{FF2B5EF4-FFF2-40B4-BE49-F238E27FC236}">
                  <a16:creationId xmlns:a16="http://schemas.microsoft.com/office/drawing/2014/main" id="{F6C2822F-3088-42FF-8F6C-20075BA65CD0}"/>
                </a:ext>
                <a:ext uri="{C183D7F6-B498-43B3-948B-1728B52AA6E4}">
                  <adec:decorative xmlns:adec="http://schemas.microsoft.com/office/drawing/2017/decorative" val="1"/>
                </a:ext>
              </a:extLst>
            </p:cNvPr>
            <p:cNvSpPr>
              <a:spLocks noChangeArrowheads="1"/>
            </p:cNvSpPr>
            <p:nvPr/>
          </p:nvSpPr>
          <p:spPr bwMode="auto">
            <a:xfrm>
              <a:off x="1081"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Rectangle 140">
              <a:extLst>
                <a:ext uri="{FF2B5EF4-FFF2-40B4-BE49-F238E27FC236}">
                  <a16:creationId xmlns:a16="http://schemas.microsoft.com/office/drawing/2014/main" id="{7B4DE307-4931-4EC7-8B2B-5BB2AFF3C41A}"/>
                </a:ext>
                <a:ext uri="{C183D7F6-B498-43B3-948B-1728B52AA6E4}">
                  <adec:decorative xmlns:adec="http://schemas.microsoft.com/office/drawing/2017/decorative" val="1"/>
                </a:ext>
              </a:extLst>
            </p:cNvPr>
            <p:cNvSpPr>
              <a:spLocks noChangeArrowheads="1"/>
            </p:cNvSpPr>
            <p:nvPr/>
          </p:nvSpPr>
          <p:spPr bwMode="auto">
            <a:xfrm>
              <a:off x="1130"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5" name="Rectangle 141">
              <a:extLst>
                <a:ext uri="{FF2B5EF4-FFF2-40B4-BE49-F238E27FC236}">
                  <a16:creationId xmlns:a16="http://schemas.microsoft.com/office/drawing/2014/main" id="{F701C45C-4959-48F6-BCCB-F5F4FE27E39E}"/>
                </a:ext>
                <a:ext uri="{C183D7F6-B498-43B3-948B-1728B52AA6E4}">
                  <adec:decorative xmlns:adec="http://schemas.microsoft.com/office/drawing/2017/decorative" val="1"/>
                </a:ext>
              </a:extLst>
            </p:cNvPr>
            <p:cNvSpPr>
              <a:spLocks noChangeArrowheads="1"/>
            </p:cNvSpPr>
            <p:nvPr/>
          </p:nvSpPr>
          <p:spPr bwMode="auto">
            <a:xfrm>
              <a:off x="1179" y="2947"/>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6" name="Rectangle 142">
              <a:extLst>
                <a:ext uri="{FF2B5EF4-FFF2-40B4-BE49-F238E27FC236}">
                  <a16:creationId xmlns:a16="http://schemas.microsoft.com/office/drawing/2014/main" id="{7A385651-FBB8-49AB-A8E4-EB3390988C13}"/>
                </a:ext>
                <a:ext uri="{C183D7F6-B498-43B3-948B-1728B52AA6E4}">
                  <adec:decorative xmlns:adec="http://schemas.microsoft.com/office/drawing/2017/decorative" val="1"/>
                </a:ext>
              </a:extLst>
            </p:cNvPr>
            <p:cNvSpPr>
              <a:spLocks noChangeArrowheads="1"/>
            </p:cNvSpPr>
            <p:nvPr/>
          </p:nvSpPr>
          <p:spPr bwMode="auto">
            <a:xfrm>
              <a:off x="1081" y="289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7" name="Rectangle 143">
              <a:extLst>
                <a:ext uri="{FF2B5EF4-FFF2-40B4-BE49-F238E27FC236}">
                  <a16:creationId xmlns:a16="http://schemas.microsoft.com/office/drawing/2014/main" id="{39C87BB9-3FE8-4666-88BB-36840E603EAE}"/>
                </a:ext>
                <a:ext uri="{C183D7F6-B498-43B3-948B-1728B52AA6E4}">
                  <adec:decorative xmlns:adec="http://schemas.microsoft.com/office/drawing/2017/decorative" val="1"/>
                </a:ext>
              </a:extLst>
            </p:cNvPr>
            <p:cNvSpPr>
              <a:spLocks noChangeArrowheads="1"/>
            </p:cNvSpPr>
            <p:nvPr/>
          </p:nvSpPr>
          <p:spPr bwMode="auto">
            <a:xfrm>
              <a:off x="1130" y="2898"/>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Rectangle 144">
              <a:extLst>
                <a:ext uri="{FF2B5EF4-FFF2-40B4-BE49-F238E27FC236}">
                  <a16:creationId xmlns:a16="http://schemas.microsoft.com/office/drawing/2014/main" id="{F81F8BEA-9955-4F50-AE34-C60536BC3BA3}"/>
                </a:ext>
                <a:ext uri="{C183D7F6-B498-43B3-948B-1728B52AA6E4}">
                  <adec:decorative xmlns:adec="http://schemas.microsoft.com/office/drawing/2017/decorative" val="1"/>
                </a:ext>
              </a:extLst>
            </p:cNvPr>
            <p:cNvSpPr>
              <a:spLocks noChangeArrowheads="1"/>
            </p:cNvSpPr>
            <p:nvPr/>
          </p:nvSpPr>
          <p:spPr bwMode="auto">
            <a:xfrm>
              <a:off x="1081" y="2849"/>
              <a:ext cx="29"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Rectangle 145">
              <a:extLst>
                <a:ext uri="{FF2B5EF4-FFF2-40B4-BE49-F238E27FC236}">
                  <a16:creationId xmlns:a16="http://schemas.microsoft.com/office/drawing/2014/main" id="{87064F61-9DCD-4F3C-B631-DB216FDA6980}"/>
                </a:ext>
                <a:ext uri="{C183D7F6-B498-43B3-948B-1728B52AA6E4}">
                  <adec:decorative xmlns:adec="http://schemas.microsoft.com/office/drawing/2017/decorative" val="1"/>
                </a:ext>
              </a:extLst>
            </p:cNvPr>
            <p:cNvSpPr>
              <a:spLocks noChangeArrowheads="1"/>
            </p:cNvSpPr>
            <p:nvPr/>
          </p:nvSpPr>
          <p:spPr bwMode="auto">
            <a:xfrm>
              <a:off x="1179" y="2995"/>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0" name="Rectangle 146">
              <a:extLst>
                <a:ext uri="{FF2B5EF4-FFF2-40B4-BE49-F238E27FC236}">
                  <a16:creationId xmlns:a16="http://schemas.microsoft.com/office/drawing/2014/main" id="{FDED6983-2ED3-4FAB-A006-3BE60C1B3470}"/>
                </a:ext>
                <a:ext uri="{C183D7F6-B498-43B3-948B-1728B52AA6E4}">
                  <adec:decorative xmlns:adec="http://schemas.microsoft.com/office/drawing/2017/decorative" val="1"/>
                </a:ext>
              </a:extLst>
            </p:cNvPr>
            <p:cNvSpPr>
              <a:spLocks noChangeArrowheads="1"/>
            </p:cNvSpPr>
            <p:nvPr/>
          </p:nvSpPr>
          <p:spPr bwMode="auto">
            <a:xfrm>
              <a:off x="1227" y="2995"/>
              <a:ext cx="30"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 name="Content Placeholder 13">
            <a:extLst>
              <a:ext uri="{FF2B5EF4-FFF2-40B4-BE49-F238E27FC236}">
                <a16:creationId xmlns:a16="http://schemas.microsoft.com/office/drawing/2014/main" id="{0460DED5-88CA-4F33-8F68-FB7D2E099404}"/>
              </a:ext>
            </a:extLst>
          </p:cNvPr>
          <p:cNvSpPr>
            <a:spLocks noGrp="1"/>
          </p:cNvSpPr>
          <p:nvPr>
            <p:ph sz="quarter" idx="18"/>
          </p:nvPr>
        </p:nvSpPr>
        <p:spPr>
          <a:xfrm>
            <a:off x="2518430" y="3601888"/>
            <a:ext cx="2371692" cy="846387"/>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Create project in </a:t>
            </a:r>
            <a:r>
              <a:rPr lang="en-US" sz="1100" b="1" kern="0" dirty="0">
                <a:solidFill>
                  <a:srgbClr val="000000"/>
                </a:solidFill>
                <a:cs typeface="Segoe UI" pitchFamily="34" charset="0"/>
                <a:hlinkClick r:id="rId6">
                  <a:extLst>
                    <a:ext uri="{A12FA001-AC4F-418D-AE19-62706E023703}">
                      <ahyp:hlinkClr xmlns:ahyp="http://schemas.microsoft.com/office/drawing/2018/hyperlinkcolor" val="tx"/>
                    </a:ext>
                  </a:extLst>
                </a:hlinkClick>
              </a:rPr>
              <a:t>Azure Migrate </a:t>
            </a:r>
            <a:r>
              <a:rPr lang="en-US" sz="1100" kern="0" dirty="0">
                <a:solidFill>
                  <a:prstClr val="black"/>
                </a:solidFill>
                <a:cs typeface="Segoe UI" pitchFamily="34" charset="0"/>
              </a:rPr>
              <a:t>as a central repository and download </a:t>
            </a:r>
            <a:r>
              <a:rPr lang="en-US" sz="1100" b="1" kern="0" dirty="0">
                <a:solidFill>
                  <a:srgbClr val="000000"/>
                </a:solidFill>
                <a:cs typeface="Segoe UI" pitchFamily="34" charset="0"/>
                <a:hlinkClick r:id="rId7">
                  <a:extLst>
                    <a:ext uri="{A12FA001-AC4F-418D-AE19-62706E023703}">
                      <ahyp:hlinkClr xmlns:ahyp="http://schemas.microsoft.com/office/drawing/2018/hyperlinkcolor" val="tx"/>
                    </a:ext>
                  </a:extLst>
                </a:hlinkClick>
              </a:rPr>
              <a:t>Data Migration Assistant (DMA)</a:t>
            </a:r>
            <a:r>
              <a:rPr lang="en-US" sz="1100" b="1" kern="0" dirty="0">
                <a:solidFill>
                  <a:srgbClr val="000000"/>
                </a:solidFill>
                <a:cs typeface="Segoe UI" pitchFamily="34" charset="0"/>
              </a:rPr>
              <a:t> </a:t>
            </a:r>
            <a:r>
              <a:rPr lang="en-US" sz="1100" kern="0" dirty="0">
                <a:solidFill>
                  <a:prstClr val="black"/>
                </a:solidFill>
                <a:cs typeface="Segoe UI" pitchFamily="34" charset="0"/>
              </a:rPr>
              <a:t>tool. Upload results to migrate project</a:t>
            </a:r>
          </a:p>
        </p:txBody>
      </p:sp>
      <p:sp>
        <p:nvSpPr>
          <p:cNvPr id="18" name="Content Placeholder 17">
            <a:extLst>
              <a:ext uri="{FF2B5EF4-FFF2-40B4-BE49-F238E27FC236}">
                <a16:creationId xmlns:a16="http://schemas.microsoft.com/office/drawing/2014/main" id="{33EA2275-DABA-4562-B80B-76D2104DE2D9}"/>
              </a:ext>
            </a:extLst>
          </p:cNvPr>
          <p:cNvSpPr>
            <a:spLocks noGrp="1"/>
          </p:cNvSpPr>
          <p:nvPr>
            <p:ph sz="quarter" idx="22"/>
          </p:nvPr>
        </p:nvSpPr>
        <p:spPr>
          <a:xfrm>
            <a:off x="5796044" y="3602669"/>
            <a:ext cx="2716266" cy="1185480"/>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Assess on-premises databases using the </a:t>
            </a:r>
            <a:r>
              <a:rPr lang="en-US" sz="1100" b="1" kern="0" dirty="0">
                <a:solidFill>
                  <a:srgbClr val="000000"/>
                </a:solidFill>
                <a:cs typeface="Segoe UI" pitchFamily="34" charset="0"/>
                <a:hlinkClick r:id="rId7">
                  <a:extLst>
                    <a:ext uri="{A12FA001-AC4F-418D-AE19-62706E023703}">
                      <ahyp:hlinkClr xmlns:ahyp="http://schemas.microsoft.com/office/drawing/2018/hyperlinkcolor" val="tx"/>
                    </a:ext>
                  </a:extLst>
                </a:hlinkClick>
              </a:rPr>
              <a:t>DMA</a:t>
            </a:r>
            <a:r>
              <a:rPr lang="en-US" sz="1100" kern="0" dirty="0">
                <a:solidFill>
                  <a:srgbClr val="000000"/>
                </a:solidFill>
                <a:cs typeface="Segoe UI" pitchFamily="34" charset="0"/>
              </a:rPr>
              <a:t> </a:t>
            </a:r>
            <a:r>
              <a:rPr lang="en-US" sz="1100" kern="0" dirty="0">
                <a:solidFill>
                  <a:prstClr val="black"/>
                </a:solidFill>
                <a:cs typeface="Segoe UI" pitchFamily="34" charset="0"/>
              </a:rPr>
              <a:t>tool to understand Azure SQL readiness. Optionally, validate your target database performance using the </a:t>
            </a:r>
            <a:r>
              <a:rPr lang="en-US" sz="1100" b="1" kern="0" dirty="0">
                <a:solidFill>
                  <a:srgbClr val="000000"/>
                </a:solidFill>
                <a:cs typeface="Segoe UI" pitchFamily="34" charset="0"/>
                <a:hlinkClick r:id="rId8">
                  <a:extLst>
                    <a:ext uri="{A12FA001-AC4F-418D-AE19-62706E023703}">
                      <ahyp:hlinkClr xmlns:ahyp="http://schemas.microsoft.com/office/drawing/2018/hyperlinkcolor" val="tx"/>
                    </a:ext>
                  </a:extLst>
                </a:hlinkClick>
              </a:rPr>
              <a:t>Database Experimentation Assistant (DEA)</a:t>
            </a:r>
            <a:endParaRPr lang="en-US" sz="1100" b="1" kern="0" dirty="0">
              <a:solidFill>
                <a:srgbClr val="000000"/>
              </a:solidFill>
              <a:cs typeface="Segoe UI" pitchFamily="34" charset="0"/>
            </a:endParaRPr>
          </a:p>
        </p:txBody>
      </p:sp>
      <p:sp>
        <p:nvSpPr>
          <p:cNvPr id="22" name="Content Placeholder 21">
            <a:extLst>
              <a:ext uri="{FF2B5EF4-FFF2-40B4-BE49-F238E27FC236}">
                <a16:creationId xmlns:a16="http://schemas.microsoft.com/office/drawing/2014/main" id="{31BEB037-74D5-4CF2-9E1C-014F75E3E683}"/>
              </a:ext>
            </a:extLst>
          </p:cNvPr>
          <p:cNvSpPr>
            <a:spLocks noGrp="1"/>
          </p:cNvSpPr>
          <p:nvPr>
            <p:ph sz="quarter" idx="26"/>
          </p:nvPr>
        </p:nvSpPr>
        <p:spPr>
          <a:xfrm>
            <a:off x="9279022" y="3603103"/>
            <a:ext cx="2466133" cy="93564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Sync assessment summary from DMA to Azure Migrate. Use </a:t>
            </a:r>
            <a:r>
              <a:rPr lang="en-US" sz="1100" b="1" kern="0" dirty="0">
                <a:solidFill>
                  <a:srgbClr val="000000"/>
                </a:solidFill>
                <a:cs typeface="Segoe UI" pitchFamily="34" charset="0"/>
                <a:hlinkClick r:id="rId9">
                  <a:extLst>
                    <a:ext uri="{A12FA001-AC4F-418D-AE19-62706E023703}">
                      <ahyp:hlinkClr xmlns:ahyp="http://schemas.microsoft.com/office/drawing/2018/hyperlinkcolor" val="tx"/>
                    </a:ext>
                  </a:extLst>
                </a:hlinkClick>
              </a:rPr>
              <a:t>Database Migration Service (DMS)</a:t>
            </a:r>
            <a:r>
              <a:rPr lang="en-US" sz="1100" kern="0" dirty="0">
                <a:solidFill>
                  <a:srgbClr val="000000"/>
                </a:solidFill>
                <a:cs typeface="Segoe UI" pitchFamily="34" charset="0"/>
              </a:rPr>
              <a:t> </a:t>
            </a:r>
            <a:r>
              <a:rPr lang="en-US" sz="1100" kern="0" dirty="0">
                <a:solidFill>
                  <a:prstClr val="black"/>
                </a:solidFill>
                <a:cs typeface="Segoe UI" pitchFamily="34" charset="0"/>
              </a:rPr>
              <a:t>to move schema, data, &amp; uncontained objects from source server to target server</a:t>
            </a:r>
          </a:p>
        </p:txBody>
      </p:sp>
      <p:sp>
        <p:nvSpPr>
          <p:cNvPr id="11" name="Content Placeholder 10">
            <a:extLst>
              <a:ext uri="{FF2B5EF4-FFF2-40B4-BE49-F238E27FC236}">
                <a16:creationId xmlns:a16="http://schemas.microsoft.com/office/drawing/2014/main" id="{84B92D1D-BA98-4764-AE85-EBF5383D2974}"/>
              </a:ext>
            </a:extLst>
          </p:cNvPr>
          <p:cNvSpPr>
            <a:spLocks noGrp="1"/>
          </p:cNvSpPr>
          <p:nvPr>
            <p:ph sz="quarter" idx="15"/>
          </p:nvPr>
        </p:nvSpPr>
        <p:spPr>
          <a:xfrm>
            <a:off x="100220" y="5246637"/>
            <a:ext cx="2285999" cy="338554"/>
          </a:xfrm>
        </p:spPr>
        <p:txBody>
          <a:bodyPr/>
          <a:lstStyle/>
          <a:p>
            <a:pPr marL="0" lvl="0" indent="0" algn="ctr" defTabSz="914400">
              <a:lnSpc>
                <a:spcPct val="100000"/>
              </a:lnSpc>
              <a:spcBef>
                <a:spcPts val="0"/>
              </a:spcBef>
              <a:buNone/>
            </a:pPr>
            <a:r>
              <a:rPr lang="en-US" sz="1400" dirty="0">
                <a:solidFill>
                  <a:srgbClr val="000000"/>
                </a:solidFill>
                <a:latin typeface="Segoe UI Semibold"/>
              </a:rPr>
              <a:t>Code Modernization</a:t>
            </a:r>
          </a:p>
        </p:txBody>
      </p:sp>
      <p:pic>
        <p:nvPicPr>
          <p:cNvPr id="7" name="Picture 6">
            <a:extLst>
              <a:ext uri="{FF2B5EF4-FFF2-40B4-BE49-F238E27FC236}">
                <a16:creationId xmlns:a16="http://schemas.microsoft.com/office/drawing/2014/main" id="{B86CB2A6-3D92-4803-A720-508F938FE6E6}"/>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57456" y="5642073"/>
            <a:ext cx="478888" cy="240904"/>
          </a:xfrm>
          <a:prstGeom prst="rect">
            <a:avLst/>
          </a:prstGeom>
        </p:spPr>
      </p:pic>
      <p:sp>
        <p:nvSpPr>
          <p:cNvPr id="15" name="Content Placeholder 14">
            <a:extLst>
              <a:ext uri="{FF2B5EF4-FFF2-40B4-BE49-F238E27FC236}">
                <a16:creationId xmlns:a16="http://schemas.microsoft.com/office/drawing/2014/main" id="{BA4A3EEB-84D2-4BFB-BAC3-4E5E1108C370}"/>
              </a:ext>
            </a:extLst>
          </p:cNvPr>
          <p:cNvSpPr>
            <a:spLocks noGrp="1"/>
          </p:cNvSpPr>
          <p:nvPr>
            <p:ph sz="quarter" idx="19"/>
          </p:nvPr>
        </p:nvSpPr>
        <p:spPr>
          <a:xfrm>
            <a:off x="2518772" y="5233396"/>
            <a:ext cx="2068908" cy="48318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Download and install the </a:t>
            </a:r>
            <a:r>
              <a:rPr lang="en-US" sz="1100" b="1" kern="0" dirty="0">
                <a:solidFill>
                  <a:prstClr val="black"/>
                </a:solidFill>
                <a:cs typeface="Segoe UI" pitchFamily="34" charset="0"/>
                <a:hlinkClick r:id="rId11">
                  <a:extLst>
                    <a:ext uri="{A12FA001-AC4F-418D-AE19-62706E023703}">
                      <ahyp:hlinkClr xmlns:ahyp="http://schemas.microsoft.com/office/drawing/2018/hyperlinkcolor" val="tx"/>
                    </a:ext>
                  </a:extLst>
                </a:hlinkClick>
              </a:rPr>
              <a:t>.NET Upgrade Assistant</a:t>
            </a:r>
            <a:endParaRPr lang="en-US" sz="1100" b="1" kern="0" dirty="0">
              <a:solidFill>
                <a:prstClr val="black"/>
              </a:solidFill>
              <a:cs typeface="Segoe UI" pitchFamily="34" charset="0"/>
            </a:endParaRPr>
          </a:p>
        </p:txBody>
      </p:sp>
      <p:sp>
        <p:nvSpPr>
          <p:cNvPr id="19" name="Content Placeholder 18">
            <a:extLst>
              <a:ext uri="{FF2B5EF4-FFF2-40B4-BE49-F238E27FC236}">
                <a16:creationId xmlns:a16="http://schemas.microsoft.com/office/drawing/2014/main" id="{A5B98519-E142-4AE2-BCC1-E8DE673BA592}"/>
              </a:ext>
            </a:extLst>
          </p:cNvPr>
          <p:cNvSpPr>
            <a:spLocks noGrp="1"/>
          </p:cNvSpPr>
          <p:nvPr>
            <p:ph sz="quarter" idx="23"/>
          </p:nvPr>
        </p:nvSpPr>
        <p:spPr>
          <a:xfrm>
            <a:off x="5796044" y="5233396"/>
            <a:ext cx="2707213" cy="1138358"/>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Upload ASP.NET MVC, Windows Forms or WPF projects to analyze dependencies and use </a:t>
            </a:r>
            <a:r>
              <a:rPr lang="en-US" sz="1100" b="1" kern="0" dirty="0">
                <a:solidFill>
                  <a:prstClr val="black"/>
                </a:solidFill>
                <a:cs typeface="Segoe UI" pitchFamily="34" charset="0"/>
                <a:hlinkClick r:id="rId12">
                  <a:extLst>
                    <a:ext uri="{A12FA001-AC4F-418D-AE19-62706E023703}">
                      <ahyp:hlinkClr xmlns:ahyp="http://schemas.microsoft.com/office/drawing/2018/hyperlinkcolor" val="tx"/>
                    </a:ext>
                  </a:extLst>
                </a:hlinkClick>
              </a:rPr>
              <a:t>.NET Portability Analyzer </a:t>
            </a:r>
            <a:r>
              <a:rPr lang="en-US" sz="1100" kern="0" dirty="0">
                <a:solidFill>
                  <a:prstClr val="black"/>
                </a:solidFill>
                <a:cs typeface="Segoe UI" pitchFamily="34" charset="0"/>
              </a:rPr>
              <a:t>to analyze assemblies for detailed report on .NET APIs required to modernize with Core</a:t>
            </a:r>
          </a:p>
        </p:txBody>
      </p:sp>
      <p:sp>
        <p:nvSpPr>
          <p:cNvPr id="23" name="Content Placeholder 22">
            <a:extLst>
              <a:ext uri="{FF2B5EF4-FFF2-40B4-BE49-F238E27FC236}">
                <a16:creationId xmlns:a16="http://schemas.microsoft.com/office/drawing/2014/main" id="{1EE77E8A-CB42-413D-BC10-4A8D59DAFAA9}"/>
              </a:ext>
            </a:extLst>
          </p:cNvPr>
          <p:cNvSpPr>
            <a:spLocks noGrp="1"/>
          </p:cNvSpPr>
          <p:nvPr>
            <p:ph sz="quarter" idx="27"/>
          </p:nvPr>
        </p:nvSpPr>
        <p:spPr>
          <a:xfrm>
            <a:off x="9279022" y="5233937"/>
            <a:ext cx="2512260" cy="873125"/>
          </a:xfrm>
        </p:spPr>
        <p:txBody>
          <a:bodyPr/>
          <a:lstStyle/>
          <a:p>
            <a:pPr marL="0" lvl="0" indent="0" defTabSz="932293" fontAlgn="base">
              <a:lnSpc>
                <a:spcPct val="100000"/>
              </a:lnSpc>
              <a:spcBef>
                <a:spcPct val="0"/>
              </a:spcBef>
              <a:spcAft>
                <a:spcPct val="0"/>
              </a:spcAft>
              <a:buNone/>
              <a:defRPr/>
            </a:pPr>
            <a:r>
              <a:rPr lang="en-US" sz="1100" kern="0" dirty="0">
                <a:solidFill>
                  <a:prstClr val="black"/>
                </a:solidFill>
                <a:cs typeface="Segoe UI" pitchFamily="34" charset="0"/>
              </a:rPr>
              <a:t>Update to SDK-style projects, update Target Framework, Update NuGet Packages (Windows Compat Pack), Add template files, update C# source using analyzers</a:t>
            </a:r>
          </a:p>
        </p:txBody>
      </p:sp>
      <p:grpSp>
        <p:nvGrpSpPr>
          <p:cNvPr id="3" name="Group 2">
            <a:extLst>
              <a:ext uri="{FF2B5EF4-FFF2-40B4-BE49-F238E27FC236}">
                <a16:creationId xmlns:a16="http://schemas.microsoft.com/office/drawing/2014/main" id="{E6A88ADB-3DBB-4D17-970B-51EB2C2889B4}"/>
              </a:ext>
              <a:ext uri="{C183D7F6-B498-43B3-948B-1728B52AA6E4}">
                <adec:decorative xmlns:adec="http://schemas.microsoft.com/office/drawing/2017/decorative" val="1"/>
              </a:ext>
            </a:extLst>
          </p:cNvPr>
          <p:cNvGrpSpPr/>
          <p:nvPr/>
        </p:nvGrpSpPr>
        <p:grpSpPr>
          <a:xfrm>
            <a:off x="5146769" y="1525170"/>
            <a:ext cx="4132254" cy="3507002"/>
            <a:chOff x="5146769" y="1525170"/>
            <a:chExt cx="4132254" cy="3507002"/>
          </a:xfrm>
        </p:grpSpPr>
        <p:sp>
          <p:nvSpPr>
            <p:cNvPr id="54" name="Arrow: Right 4">
              <a:extLst>
                <a:ext uri="{FF2B5EF4-FFF2-40B4-BE49-F238E27FC236}">
                  <a16:creationId xmlns:a16="http://schemas.microsoft.com/office/drawing/2014/main" id="{9EACD48C-4FED-4EAC-89A7-B54A3B5E1C44}"/>
                </a:ext>
                <a:ext uri="{C183D7F6-B498-43B3-948B-1728B52AA6E4}">
                  <adec:decorative xmlns:adec="http://schemas.microsoft.com/office/drawing/2017/decorative" val="1"/>
                </a:ext>
              </a:extLst>
            </p:cNvPr>
            <p:cNvSpPr/>
            <p:nvPr/>
          </p:nvSpPr>
          <p:spPr bwMode="auto">
            <a:xfrm>
              <a:off x="5146769" y="3020492"/>
              <a:ext cx="282447" cy="2011680"/>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121158 h 484632"/>
                <a:gd name="connsiteX0" fmla="*/ 0 w 242316"/>
                <a:gd name="connsiteY0" fmla="*/ 363474 h 484632"/>
                <a:gd name="connsiteX1" fmla="*/ 0 w 242316"/>
                <a:gd name="connsiteY1" fmla="*/ 121158 h 484632"/>
                <a:gd name="connsiteX2" fmla="*/ 0 w 242316"/>
                <a:gd name="connsiteY2" fmla="*/ 0 h 484632"/>
                <a:gd name="connsiteX3" fmla="*/ 242316 w 242316"/>
                <a:gd name="connsiteY3" fmla="*/ 242316 h 484632"/>
                <a:gd name="connsiteX4" fmla="*/ 0 w 242316"/>
                <a:gd name="connsiteY4" fmla="*/ 484632 h 484632"/>
                <a:gd name="connsiteX5" fmla="*/ 0 w 242316"/>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5" fmla="*/ 91440 w 242316"/>
                <a:gd name="connsiteY5" fmla="*/ 212598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5" name="Arrow: Right 4">
              <a:extLst>
                <a:ext uri="{FF2B5EF4-FFF2-40B4-BE49-F238E27FC236}">
                  <a16:creationId xmlns:a16="http://schemas.microsoft.com/office/drawing/2014/main" id="{C8F28C92-2582-43AF-BA95-A1E5B9A149C6}"/>
                </a:ext>
                <a:ext uri="{C183D7F6-B498-43B3-948B-1728B52AA6E4}">
                  <adec:decorative xmlns:adec="http://schemas.microsoft.com/office/drawing/2017/decorative" val="1"/>
                </a:ext>
              </a:extLst>
            </p:cNvPr>
            <p:cNvSpPr/>
            <p:nvPr/>
          </p:nvSpPr>
          <p:spPr bwMode="auto">
            <a:xfrm>
              <a:off x="8682937" y="3020492"/>
              <a:ext cx="282447" cy="2011680"/>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121158 h 484632"/>
                <a:gd name="connsiteX0" fmla="*/ 0 w 242316"/>
                <a:gd name="connsiteY0" fmla="*/ 363474 h 484632"/>
                <a:gd name="connsiteX1" fmla="*/ 0 w 242316"/>
                <a:gd name="connsiteY1" fmla="*/ 121158 h 484632"/>
                <a:gd name="connsiteX2" fmla="*/ 0 w 242316"/>
                <a:gd name="connsiteY2" fmla="*/ 0 h 484632"/>
                <a:gd name="connsiteX3" fmla="*/ 242316 w 242316"/>
                <a:gd name="connsiteY3" fmla="*/ 242316 h 484632"/>
                <a:gd name="connsiteX4" fmla="*/ 0 w 242316"/>
                <a:gd name="connsiteY4" fmla="*/ 484632 h 484632"/>
                <a:gd name="connsiteX5" fmla="*/ 0 w 242316"/>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5" fmla="*/ 91440 w 242316"/>
                <a:gd name="connsiteY5" fmla="*/ 212598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useBgFill="1">
          <p:nvSpPr>
            <p:cNvPr id="59" name="Arrow: Pentagon 73">
              <a:extLst>
                <a:ext uri="{FF2B5EF4-FFF2-40B4-BE49-F238E27FC236}">
                  <a16:creationId xmlns:a16="http://schemas.microsoft.com/office/drawing/2014/main" id="{1C603A7D-73DC-4CE0-8953-5D19DB58E953}"/>
                </a:ext>
                <a:ext uri="{C183D7F6-B498-43B3-948B-1728B52AA6E4}">
                  <adec:decorative xmlns:adec="http://schemas.microsoft.com/office/drawing/2017/decorative" val="1"/>
                </a:ext>
              </a:extLst>
            </p:cNvPr>
            <p:cNvSpPr>
              <a:spLocks/>
            </p:cNvSpPr>
            <p:nvPr/>
          </p:nvSpPr>
          <p:spPr bwMode="auto">
            <a:xfrm>
              <a:off x="9078968" y="1525170"/>
              <a:ext cx="200055" cy="338554"/>
            </a:xfrm>
            <a:custGeom>
              <a:avLst/>
              <a:gdLst>
                <a:gd name="connsiteX0" fmla="*/ 0 w 2628121"/>
                <a:gd name="connsiteY0" fmla="*/ 0 h 400110"/>
                <a:gd name="connsiteX1" fmla="*/ 2428066 w 2628121"/>
                <a:gd name="connsiteY1" fmla="*/ 0 h 400110"/>
                <a:gd name="connsiteX2" fmla="*/ 2628121 w 2628121"/>
                <a:gd name="connsiteY2" fmla="*/ 200055 h 400110"/>
                <a:gd name="connsiteX3" fmla="*/ 2428066 w 2628121"/>
                <a:gd name="connsiteY3" fmla="*/ 400110 h 400110"/>
                <a:gd name="connsiteX4" fmla="*/ 0 w 2628121"/>
                <a:gd name="connsiteY4" fmla="*/ 400110 h 400110"/>
                <a:gd name="connsiteX5" fmla="*/ 0 w 2628121"/>
                <a:gd name="connsiteY5" fmla="*/ 0 h 400110"/>
                <a:gd name="connsiteX0" fmla="*/ 0 w 2628121"/>
                <a:gd name="connsiteY0" fmla="*/ 400110 h 400110"/>
                <a:gd name="connsiteX1" fmla="*/ 2428066 w 2628121"/>
                <a:gd name="connsiteY1" fmla="*/ 0 h 400110"/>
                <a:gd name="connsiteX2" fmla="*/ 2628121 w 2628121"/>
                <a:gd name="connsiteY2" fmla="*/ 200055 h 400110"/>
                <a:gd name="connsiteX3" fmla="*/ 2428066 w 2628121"/>
                <a:gd name="connsiteY3" fmla="*/ 400110 h 400110"/>
                <a:gd name="connsiteX4" fmla="*/ 0 w 2628121"/>
                <a:gd name="connsiteY4" fmla="*/ 400110 h 400110"/>
                <a:gd name="connsiteX0" fmla="*/ 0 w 200055"/>
                <a:gd name="connsiteY0" fmla="*/ 400110 h 400110"/>
                <a:gd name="connsiteX1" fmla="*/ 0 w 200055"/>
                <a:gd name="connsiteY1" fmla="*/ 0 h 400110"/>
                <a:gd name="connsiteX2" fmla="*/ 200055 w 200055"/>
                <a:gd name="connsiteY2" fmla="*/ 200055 h 400110"/>
                <a:gd name="connsiteX3" fmla="*/ 0 w 200055"/>
                <a:gd name="connsiteY3" fmla="*/ 400110 h 400110"/>
              </a:gdLst>
              <a:ahLst/>
              <a:cxnLst>
                <a:cxn ang="0">
                  <a:pos x="connsiteX0" y="connsiteY0"/>
                </a:cxn>
                <a:cxn ang="0">
                  <a:pos x="connsiteX1" y="connsiteY1"/>
                </a:cxn>
                <a:cxn ang="0">
                  <a:pos x="connsiteX2" y="connsiteY2"/>
                </a:cxn>
                <a:cxn ang="0">
                  <a:pos x="connsiteX3" y="connsiteY3"/>
                </a:cxn>
              </a:cxnLst>
              <a:rect l="l" t="t" r="r" b="b"/>
              <a:pathLst>
                <a:path w="200055" h="400110">
                  <a:moveTo>
                    <a:pt x="0" y="400110"/>
                  </a:moveTo>
                  <a:lnTo>
                    <a:pt x="0" y="0"/>
                  </a:lnTo>
                  <a:lnTo>
                    <a:pt x="200055" y="200055"/>
                  </a:lnTo>
                  <a:lnTo>
                    <a:pt x="0" y="400110"/>
                  </a:lnTo>
                  <a:close/>
                </a:path>
              </a:pathLst>
            </a:custGeom>
            <a:ln w="9525" cap="flat" cmpd="sng" algn="ctr">
              <a:noFill/>
              <a:prstDash val="solid"/>
            </a:ln>
            <a:effectLst/>
          </p:spPr>
          <p:txBody>
            <a:bodyPr rot="0" spcFirstLastPara="0" vert="horz" wrap="square" lIns="137160" tIns="45720" rIns="137160" bIns="45720" numCol="1" spcCol="0" rtlCol="0" fromWordArt="0" anchor="ctr" anchorCtr="0" forceAA="0" compatLnSpc="1">
              <a:prstTxWarp prst="textNoShape">
                <a:avLst/>
              </a:prstTxWarp>
              <a:spAutoFit/>
            </a:bodyPr>
            <a:lstStyle/>
            <a:p>
              <a:pPr defTabSz="932293" fontAlgn="base">
                <a:spcBef>
                  <a:spcPct val="0"/>
                </a:spcBef>
                <a:spcAft>
                  <a:spcPct val="0"/>
                </a:spcAft>
                <a:defRPr/>
              </a:pPr>
              <a:endParaRPr lang="en-US" sz="1600" kern="0">
                <a:solidFill>
                  <a:schemeClr val="bg1"/>
                </a:solidFill>
                <a:latin typeface="+mj-lt"/>
                <a:cs typeface="Segoe UI" pitchFamily="34" charset="0"/>
              </a:endParaRPr>
            </a:p>
          </p:txBody>
        </p:sp>
      </p:grpSp>
    </p:spTree>
    <p:extLst>
      <p:ext uri="{BB962C8B-B14F-4D97-AF65-F5344CB8AC3E}">
        <p14:creationId xmlns:p14="http://schemas.microsoft.com/office/powerpoint/2010/main" val="172115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9D44-C1A6-4EE8-9A9F-622F29D3EC37}"/>
              </a:ext>
            </a:extLst>
          </p:cNvPr>
          <p:cNvSpPr>
            <a:spLocks noGrp="1"/>
          </p:cNvSpPr>
          <p:nvPr>
            <p:ph type="title"/>
          </p:nvPr>
        </p:nvSpPr>
        <p:spPr>
          <a:xfrm>
            <a:off x="381320" y="523533"/>
            <a:ext cx="11018838" cy="554038"/>
          </a:xfrm>
        </p:spPr>
        <p:txBody>
          <a:bodyPr/>
          <a:lstStyle/>
          <a:p>
            <a:r>
              <a:rPr lang="en-US" dirty="0"/>
              <a:t>Azure Migration and Modernization Program</a:t>
            </a:r>
          </a:p>
        </p:txBody>
      </p:sp>
      <p:sp>
        <p:nvSpPr>
          <p:cNvPr id="3" name="Content Placeholder 2">
            <a:extLst>
              <a:ext uri="{FF2B5EF4-FFF2-40B4-BE49-F238E27FC236}">
                <a16:creationId xmlns:a16="http://schemas.microsoft.com/office/drawing/2014/main" id="{83566931-81B0-4328-B538-3D081A37D4B9}"/>
              </a:ext>
            </a:extLst>
          </p:cNvPr>
          <p:cNvSpPr>
            <a:spLocks noGrp="1"/>
          </p:cNvSpPr>
          <p:nvPr>
            <p:ph sz="quarter" idx="10"/>
          </p:nvPr>
        </p:nvSpPr>
        <p:spPr>
          <a:xfrm>
            <a:off x="3104429" y="1333191"/>
            <a:ext cx="6301544" cy="584650"/>
          </a:xfrm>
        </p:spPr>
        <p:txBody>
          <a:bodyPr/>
          <a:lstStyle/>
          <a:p>
            <a:pPr marL="0" lvl="0" indent="0" algn="ctr" defTabSz="914400">
              <a:lnSpc>
                <a:spcPct val="100000"/>
              </a:lnSpc>
              <a:spcBef>
                <a:spcPts val="0"/>
              </a:spcBef>
              <a:buNone/>
              <a:defRPr/>
            </a:pPr>
            <a:r>
              <a:rPr lang="en-US" sz="1600" b="1" dirty="0">
                <a:solidFill>
                  <a:prstClr val="white"/>
                </a:solidFill>
              </a:rPr>
              <a:t>Get expert help and resources to modernize your applications</a:t>
            </a:r>
          </a:p>
          <a:p>
            <a:pPr marL="0" lvl="0" indent="0" algn="ctr" defTabSz="914400">
              <a:lnSpc>
                <a:spcPct val="100000"/>
              </a:lnSpc>
              <a:spcBef>
                <a:spcPts val="0"/>
              </a:spcBef>
              <a:buNone/>
              <a:defRPr/>
            </a:pPr>
            <a:r>
              <a:rPr lang="en-US" sz="1200" b="1" dirty="0">
                <a:solidFill>
                  <a:srgbClr val="409ADF"/>
                </a:solidFill>
              </a:rPr>
              <a:t>Scale on demand | Enhance productivity &amp; resiliency | Lower cost</a:t>
            </a:r>
          </a:p>
        </p:txBody>
      </p:sp>
      <p:pic>
        <p:nvPicPr>
          <p:cNvPr id="25" name="Picture 24">
            <a:extLst>
              <a:ext uri="{FF2B5EF4-FFF2-40B4-BE49-F238E27FC236}">
                <a16:creationId xmlns:a16="http://schemas.microsoft.com/office/drawing/2014/main" id="{096DDAFD-A246-4C72-9007-BFB8E169E4E8}"/>
              </a:ext>
              <a:ext uri="{C183D7F6-B498-43B3-948B-1728B52AA6E4}">
                <adec:decorative xmlns:adec="http://schemas.microsoft.com/office/drawing/2017/decorative" val="1"/>
              </a:ext>
            </a:extLst>
          </p:cNvPr>
          <p:cNvPicPr>
            <a:picLocks/>
          </p:cNvPicPr>
          <p:nvPr/>
        </p:nvPicPr>
        <p:blipFill>
          <a:blip r:embed="rId3"/>
          <a:stretch>
            <a:fillRect/>
          </a:stretch>
        </p:blipFill>
        <p:spPr>
          <a:xfrm>
            <a:off x="1299817" y="2378439"/>
            <a:ext cx="246238" cy="426124"/>
          </a:xfrm>
          <a:prstGeom prst="rect">
            <a:avLst/>
          </a:prstGeom>
        </p:spPr>
      </p:pic>
      <p:sp>
        <p:nvSpPr>
          <p:cNvPr id="4" name="Content Placeholder 3">
            <a:extLst>
              <a:ext uri="{FF2B5EF4-FFF2-40B4-BE49-F238E27FC236}">
                <a16:creationId xmlns:a16="http://schemas.microsoft.com/office/drawing/2014/main" id="{87BB86EB-55EE-4A8C-99AC-AB355C70A614}"/>
              </a:ext>
            </a:extLst>
          </p:cNvPr>
          <p:cNvSpPr>
            <a:spLocks noGrp="1"/>
          </p:cNvSpPr>
          <p:nvPr>
            <p:ph sz="quarter" idx="11"/>
          </p:nvPr>
        </p:nvSpPr>
        <p:spPr>
          <a:xfrm>
            <a:off x="363151" y="2978956"/>
            <a:ext cx="2000250" cy="792291"/>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Proven end to end approach:</a:t>
            </a:r>
            <a:br>
              <a:rPr lang="en-US" sz="1200" b="1" kern="0" dirty="0">
                <a:solidFill>
                  <a:prstClr val="black"/>
                </a:solidFill>
              </a:rPr>
            </a:br>
            <a:r>
              <a:rPr lang="en-US" sz="1200" b="1" kern="0" dirty="0">
                <a:solidFill>
                  <a:prstClr val="black"/>
                </a:solidFill>
              </a:rPr>
              <a:t>Cloud Adoption Framework for Azure</a:t>
            </a:r>
          </a:p>
        </p:txBody>
      </p:sp>
      <p:pic>
        <p:nvPicPr>
          <p:cNvPr id="28" name="Picture 27">
            <a:extLst>
              <a:ext uri="{FF2B5EF4-FFF2-40B4-BE49-F238E27FC236}">
                <a16:creationId xmlns:a16="http://schemas.microsoft.com/office/drawing/2014/main" id="{E3BC78E8-FCD9-4310-ABD0-9D848B6F721C}"/>
              </a:ext>
              <a:ext uri="{C183D7F6-B498-43B3-948B-1728B52AA6E4}">
                <adec:decorative xmlns:adec="http://schemas.microsoft.com/office/drawing/2017/decorative" val="1"/>
              </a:ext>
            </a:extLst>
          </p:cNvPr>
          <p:cNvPicPr>
            <a:picLocks/>
          </p:cNvPicPr>
          <p:nvPr/>
        </p:nvPicPr>
        <p:blipFill>
          <a:blip r:embed="rId4"/>
          <a:stretch>
            <a:fillRect/>
          </a:stretch>
        </p:blipFill>
        <p:spPr>
          <a:xfrm>
            <a:off x="3071088" y="2384067"/>
            <a:ext cx="417490" cy="414868"/>
          </a:xfrm>
          <a:prstGeom prst="rect">
            <a:avLst/>
          </a:prstGeom>
        </p:spPr>
      </p:pic>
      <p:sp>
        <p:nvSpPr>
          <p:cNvPr id="5" name="Content Placeholder 4">
            <a:extLst>
              <a:ext uri="{FF2B5EF4-FFF2-40B4-BE49-F238E27FC236}">
                <a16:creationId xmlns:a16="http://schemas.microsoft.com/office/drawing/2014/main" id="{8F6CEF9F-9526-4BC2-AC97-C453E0CEAA85}"/>
              </a:ext>
            </a:extLst>
          </p:cNvPr>
          <p:cNvSpPr>
            <a:spLocks noGrp="1"/>
          </p:cNvSpPr>
          <p:nvPr>
            <p:ph sz="quarter" idx="12"/>
          </p:nvPr>
        </p:nvSpPr>
        <p:spPr>
          <a:xfrm>
            <a:off x="2649985" y="2978956"/>
            <a:ext cx="1214216" cy="606615"/>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Cost-effective </a:t>
            </a:r>
            <a:br>
              <a:rPr lang="en-US" sz="1200" b="1" kern="0" dirty="0">
                <a:solidFill>
                  <a:prstClr val="black"/>
                </a:solidFill>
              </a:rPr>
            </a:br>
            <a:r>
              <a:rPr lang="en-US" sz="1200" b="1" kern="0" dirty="0">
                <a:solidFill>
                  <a:prstClr val="black"/>
                </a:solidFill>
              </a:rPr>
              <a:t>offers and incentives</a:t>
            </a:r>
          </a:p>
        </p:txBody>
      </p:sp>
      <p:pic>
        <p:nvPicPr>
          <p:cNvPr id="31" name="Picture 30">
            <a:extLst>
              <a:ext uri="{FF2B5EF4-FFF2-40B4-BE49-F238E27FC236}">
                <a16:creationId xmlns:a16="http://schemas.microsoft.com/office/drawing/2014/main" id="{1190C036-8803-4425-8C0C-6C47ACD078F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852756" y="2356438"/>
            <a:ext cx="567946" cy="470126"/>
          </a:xfrm>
          <a:prstGeom prst="rect">
            <a:avLst/>
          </a:prstGeom>
        </p:spPr>
      </p:pic>
      <p:sp>
        <p:nvSpPr>
          <p:cNvPr id="7" name="Content Placeholder 6">
            <a:extLst>
              <a:ext uri="{FF2B5EF4-FFF2-40B4-BE49-F238E27FC236}">
                <a16:creationId xmlns:a16="http://schemas.microsoft.com/office/drawing/2014/main" id="{8959CFF8-F98F-4C16-A50F-B8C2B92C4A47}"/>
              </a:ext>
            </a:extLst>
          </p:cNvPr>
          <p:cNvSpPr>
            <a:spLocks noGrp="1"/>
          </p:cNvSpPr>
          <p:nvPr>
            <p:ph sz="quarter" idx="13"/>
          </p:nvPr>
        </p:nvSpPr>
        <p:spPr>
          <a:xfrm>
            <a:off x="4342108" y="2986192"/>
            <a:ext cx="1214217" cy="434838"/>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Technical </a:t>
            </a:r>
            <a:br>
              <a:rPr lang="en-US" sz="1200" b="1" kern="0" dirty="0">
                <a:solidFill>
                  <a:prstClr val="black"/>
                </a:solidFill>
              </a:rPr>
            </a:br>
            <a:r>
              <a:rPr lang="en-US" sz="1200" b="1" kern="0" dirty="0">
                <a:solidFill>
                  <a:prstClr val="black"/>
                </a:solidFill>
              </a:rPr>
              <a:t>skill building </a:t>
            </a:r>
          </a:p>
        </p:txBody>
      </p:sp>
      <p:pic>
        <p:nvPicPr>
          <p:cNvPr id="34" name="Picture 33">
            <a:extLst>
              <a:ext uri="{FF2B5EF4-FFF2-40B4-BE49-F238E27FC236}">
                <a16:creationId xmlns:a16="http://schemas.microsoft.com/office/drawing/2014/main" id="{2718CCD7-5C35-4DEB-B965-D09C5FA193A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05284" y="2403158"/>
            <a:ext cx="376686" cy="376686"/>
          </a:xfrm>
          <a:prstGeom prst="rect">
            <a:avLst/>
          </a:prstGeom>
        </p:spPr>
      </p:pic>
      <p:sp>
        <p:nvSpPr>
          <p:cNvPr id="8" name="Content Placeholder 7">
            <a:extLst>
              <a:ext uri="{FF2B5EF4-FFF2-40B4-BE49-F238E27FC236}">
                <a16:creationId xmlns:a16="http://schemas.microsoft.com/office/drawing/2014/main" id="{8D358373-08FC-4698-8087-918944FDD231}"/>
              </a:ext>
            </a:extLst>
          </p:cNvPr>
          <p:cNvSpPr>
            <a:spLocks noGrp="1"/>
          </p:cNvSpPr>
          <p:nvPr>
            <p:ph sz="quarter" idx="14"/>
          </p:nvPr>
        </p:nvSpPr>
        <p:spPr>
          <a:xfrm>
            <a:off x="6314803" y="2977080"/>
            <a:ext cx="1282972" cy="632839"/>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Free cloud migration tools: Azure Migrate</a:t>
            </a:r>
          </a:p>
        </p:txBody>
      </p:sp>
      <p:pic>
        <p:nvPicPr>
          <p:cNvPr id="37" name="Picture 36">
            <a:extLst>
              <a:ext uri="{FF2B5EF4-FFF2-40B4-BE49-F238E27FC236}">
                <a16:creationId xmlns:a16="http://schemas.microsoft.com/office/drawing/2014/main" id="{B51FB45D-9DF1-4533-A380-9CB4E535B7C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611080" y="2471049"/>
            <a:ext cx="478888" cy="240904"/>
          </a:xfrm>
          <a:prstGeom prst="rect">
            <a:avLst/>
          </a:prstGeom>
        </p:spPr>
      </p:pic>
      <p:sp>
        <p:nvSpPr>
          <p:cNvPr id="9" name="Content Placeholder 8">
            <a:extLst>
              <a:ext uri="{FF2B5EF4-FFF2-40B4-BE49-F238E27FC236}">
                <a16:creationId xmlns:a16="http://schemas.microsoft.com/office/drawing/2014/main" id="{1F013732-3206-4179-9C73-1CE366BB9AD5}"/>
              </a:ext>
            </a:extLst>
          </p:cNvPr>
          <p:cNvSpPr>
            <a:spLocks noGrp="1"/>
          </p:cNvSpPr>
          <p:nvPr>
            <p:ph sz="quarter" idx="15"/>
          </p:nvPr>
        </p:nvSpPr>
        <p:spPr>
          <a:xfrm>
            <a:off x="8036606" y="2985750"/>
            <a:ext cx="1526391" cy="662211"/>
          </a:xfrm>
        </p:spPr>
        <p:txBody>
          <a:bodyPr/>
          <a:lstStyle/>
          <a:p>
            <a:pPr marL="0" lvl="0" indent="0" algn="ctr" defTabSz="932114" fontAlgn="base">
              <a:lnSpc>
                <a:spcPct val="100000"/>
              </a:lnSpc>
              <a:spcBef>
                <a:spcPts val="0"/>
              </a:spcBef>
              <a:spcAft>
                <a:spcPts val="400"/>
              </a:spcAft>
              <a:buNone/>
              <a:defRPr/>
            </a:pPr>
            <a:r>
              <a:rPr lang="en-US" sz="1200" b="1" kern="0" dirty="0">
                <a:solidFill>
                  <a:prstClr val="black"/>
                </a:solidFill>
              </a:rPr>
              <a:t>In-depth assistance from FastTrack for </a:t>
            </a:r>
            <a:br>
              <a:rPr lang="en-US" sz="1200" b="1" kern="0" dirty="0">
                <a:solidFill>
                  <a:prstClr val="black"/>
                </a:solidFill>
              </a:rPr>
            </a:br>
            <a:r>
              <a:rPr lang="en-US" sz="1200" b="1" kern="0" dirty="0">
                <a:solidFill>
                  <a:prstClr val="black"/>
                </a:solidFill>
              </a:rPr>
              <a:t>Azure engineers</a:t>
            </a:r>
          </a:p>
        </p:txBody>
      </p:sp>
      <p:pic>
        <p:nvPicPr>
          <p:cNvPr id="40" name="Picture 39">
            <a:extLst>
              <a:ext uri="{FF2B5EF4-FFF2-40B4-BE49-F238E27FC236}">
                <a16:creationId xmlns:a16="http://schemas.microsoft.com/office/drawing/2014/main" id="{C506CC64-86DA-4FAA-9AB5-52C44F97233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507397" y="2392209"/>
            <a:ext cx="400044" cy="398584"/>
          </a:xfrm>
          <a:prstGeom prst="rect">
            <a:avLst/>
          </a:prstGeom>
        </p:spPr>
      </p:pic>
      <p:sp>
        <p:nvSpPr>
          <p:cNvPr id="10" name="Content Placeholder 9">
            <a:extLst>
              <a:ext uri="{FF2B5EF4-FFF2-40B4-BE49-F238E27FC236}">
                <a16:creationId xmlns:a16="http://schemas.microsoft.com/office/drawing/2014/main" id="{71D06A5A-94ED-4806-B6C8-CFDC4D65BD94}"/>
              </a:ext>
            </a:extLst>
          </p:cNvPr>
          <p:cNvSpPr>
            <a:spLocks noGrp="1"/>
          </p:cNvSpPr>
          <p:nvPr>
            <p:ph sz="quarter" idx="16"/>
          </p:nvPr>
        </p:nvSpPr>
        <p:spPr>
          <a:xfrm>
            <a:off x="9713047" y="2983483"/>
            <a:ext cx="1871662" cy="489498"/>
          </a:xfrm>
        </p:spPr>
        <p:txBody>
          <a:bodyPr/>
          <a:lstStyle/>
          <a:p>
            <a:pPr marL="0" lvl="0" indent="0" algn="ctr" defTabSz="932114" fontAlgn="base">
              <a:lnSpc>
                <a:spcPct val="100000"/>
              </a:lnSpc>
              <a:spcBef>
                <a:spcPct val="0"/>
              </a:spcBef>
              <a:spcAft>
                <a:spcPct val="0"/>
              </a:spcAft>
              <a:buNone/>
              <a:defRPr/>
            </a:pPr>
            <a:r>
              <a:rPr lang="en-US" sz="1200" b="1" kern="0" dirty="0">
                <a:solidFill>
                  <a:prstClr val="black"/>
                </a:solidFill>
              </a:rPr>
              <a:t>Expert help from specialized partners</a:t>
            </a:r>
          </a:p>
        </p:txBody>
      </p:sp>
      <p:sp>
        <p:nvSpPr>
          <p:cNvPr id="11" name="Content Placeholder 10">
            <a:extLst>
              <a:ext uri="{FF2B5EF4-FFF2-40B4-BE49-F238E27FC236}">
                <a16:creationId xmlns:a16="http://schemas.microsoft.com/office/drawing/2014/main" id="{32F95060-CA66-47BB-9E5C-048A997147E7}"/>
              </a:ext>
            </a:extLst>
          </p:cNvPr>
          <p:cNvSpPr>
            <a:spLocks noGrp="1"/>
          </p:cNvSpPr>
          <p:nvPr>
            <p:ph sz="quarter" idx="17"/>
          </p:nvPr>
        </p:nvSpPr>
        <p:spPr>
          <a:xfrm>
            <a:off x="5201198" y="3910696"/>
            <a:ext cx="1871663" cy="314325"/>
          </a:xfrm>
        </p:spPr>
        <p:txBody>
          <a:bodyPr/>
          <a:lstStyle/>
          <a:p>
            <a:pPr marL="0" lvl="0" indent="0" algn="ctr" defTabSz="914400">
              <a:lnSpc>
                <a:spcPct val="100000"/>
              </a:lnSpc>
              <a:spcBef>
                <a:spcPts val="0"/>
              </a:spcBef>
              <a:buNone/>
              <a:defRPr/>
            </a:pPr>
            <a:r>
              <a:rPr lang="en-US" sz="2000" kern="0" dirty="0">
                <a:solidFill>
                  <a:srgbClr val="0078D4"/>
                </a:solidFill>
                <a:latin typeface="Segoe UI Semibold"/>
              </a:rPr>
              <a:t>What’s NEW</a:t>
            </a:r>
          </a:p>
        </p:txBody>
      </p:sp>
      <p:sp>
        <p:nvSpPr>
          <p:cNvPr id="12" name="Content Placeholder 11">
            <a:extLst>
              <a:ext uri="{FF2B5EF4-FFF2-40B4-BE49-F238E27FC236}">
                <a16:creationId xmlns:a16="http://schemas.microsoft.com/office/drawing/2014/main" id="{77BA6C2E-0C1B-4296-902E-68711C816905}"/>
              </a:ext>
            </a:extLst>
          </p:cNvPr>
          <p:cNvSpPr>
            <a:spLocks noGrp="1"/>
          </p:cNvSpPr>
          <p:nvPr>
            <p:ph sz="quarter" idx="18"/>
          </p:nvPr>
        </p:nvSpPr>
        <p:spPr>
          <a:xfrm>
            <a:off x="3044248" y="4806234"/>
            <a:ext cx="6192404" cy="1172975"/>
          </a:xfrm>
        </p:spPr>
        <p:txBody>
          <a:bodyPr/>
          <a:lstStyle/>
          <a:p>
            <a:pPr marL="0" lvl="0" indent="0" algn="ctr" defTabSz="932472" fontAlgn="base">
              <a:lnSpc>
                <a:spcPct val="100000"/>
              </a:lnSpc>
              <a:spcBef>
                <a:spcPct val="0"/>
              </a:spcBef>
              <a:spcAft>
                <a:spcPts val="600"/>
              </a:spcAft>
              <a:buNone/>
              <a:defRPr/>
            </a:pPr>
            <a:r>
              <a:rPr lang="en-US" sz="1800" kern="0" dirty="0">
                <a:solidFill>
                  <a:prstClr val="black"/>
                </a:solidFill>
                <a:latin typeface="Segoe UI Semibold"/>
                <a:cs typeface="Segoe UI"/>
              </a:rPr>
              <a:t>Expanded App Modernization support </a:t>
            </a:r>
            <a:r>
              <a:rPr lang="en-US" sz="1600" kern="0" dirty="0">
                <a:solidFill>
                  <a:prstClr val="black"/>
                </a:solidFill>
                <a:latin typeface="Segoe UI Semibold"/>
                <a:cs typeface="Segoe UI"/>
              </a:rPr>
              <a:t> </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Bring any app: </a:t>
            </a:r>
            <a:r>
              <a:rPr lang="en-US" sz="1300" kern="0" dirty="0">
                <a:solidFill>
                  <a:srgbClr val="0067B5"/>
                </a:solidFill>
                <a:cs typeface="Segoe UI"/>
              </a:rPr>
              <a:t>support for all frameworks including .NET, Java, Linux-based apps </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Choose the right hosting option : </a:t>
            </a:r>
            <a:r>
              <a:rPr lang="en-US" sz="1300" kern="0" dirty="0">
                <a:solidFill>
                  <a:srgbClr val="0067B5"/>
                </a:solidFill>
                <a:cs typeface="Segoe UI"/>
              </a:rPr>
              <a:t>IaaS, PaaS, DBaaS or Containers*</a:t>
            </a:r>
          </a:p>
          <a:p>
            <a:pPr marL="0" lvl="0" indent="0" algn="ctr" defTabSz="932472" fontAlgn="base">
              <a:lnSpc>
                <a:spcPct val="100000"/>
              </a:lnSpc>
              <a:spcBef>
                <a:spcPct val="0"/>
              </a:spcBef>
              <a:spcAft>
                <a:spcPts val="600"/>
              </a:spcAft>
              <a:buNone/>
              <a:defRPr/>
            </a:pPr>
            <a:r>
              <a:rPr lang="en-US" sz="1300" kern="0" dirty="0">
                <a:solidFill>
                  <a:srgbClr val="0067B5"/>
                </a:solidFill>
                <a:latin typeface="Segoe UI Semibold"/>
                <a:cs typeface="Segoe UI"/>
              </a:rPr>
              <a:t>Modernize at your own pace: </a:t>
            </a:r>
            <a:r>
              <a:rPr lang="en-US" sz="1300" kern="0" dirty="0">
                <a:solidFill>
                  <a:srgbClr val="0067B5"/>
                </a:solidFill>
                <a:cs typeface="Segoe UI"/>
              </a:rPr>
              <a:t>no minimum # of apps**</a:t>
            </a:r>
          </a:p>
        </p:txBody>
      </p:sp>
      <p:sp>
        <p:nvSpPr>
          <p:cNvPr id="13" name="Content Placeholder 12">
            <a:extLst>
              <a:ext uri="{FF2B5EF4-FFF2-40B4-BE49-F238E27FC236}">
                <a16:creationId xmlns:a16="http://schemas.microsoft.com/office/drawing/2014/main" id="{EFD8F591-A1E2-46CA-9A8F-BA41F6A8A4C1}"/>
              </a:ext>
            </a:extLst>
          </p:cNvPr>
          <p:cNvSpPr>
            <a:spLocks noGrp="1"/>
          </p:cNvSpPr>
          <p:nvPr>
            <p:ph sz="quarter" idx="19"/>
          </p:nvPr>
        </p:nvSpPr>
        <p:spPr>
          <a:xfrm>
            <a:off x="4673270" y="6297863"/>
            <a:ext cx="1173493" cy="287012"/>
          </a:xfrm>
        </p:spPr>
        <p:txBody>
          <a:bodyPr/>
          <a:lstStyle/>
          <a:p>
            <a:pPr marL="0" lvl="0" indent="0" defTabSz="932060">
              <a:lnSpc>
                <a:spcPct val="100000"/>
              </a:lnSpc>
              <a:spcBef>
                <a:spcPts val="0"/>
              </a:spcBef>
              <a:buNone/>
              <a:defRPr/>
            </a:pPr>
            <a:r>
              <a:rPr lang="en-US" sz="1400" b="1" kern="0" dirty="0">
                <a:solidFill>
                  <a:prstClr val="black"/>
                </a:solidFill>
              </a:rPr>
              <a:t>Learn more </a:t>
            </a:r>
            <a:r>
              <a:rPr lang="en-US" sz="1400" b="1" kern="0" dirty="0">
                <a:solidFill>
                  <a:srgbClr val="0078D4"/>
                </a:solidFill>
              </a:rPr>
              <a:t>|</a:t>
            </a:r>
          </a:p>
        </p:txBody>
      </p:sp>
      <p:sp>
        <p:nvSpPr>
          <p:cNvPr id="20" name="Text Placeholder 2">
            <a:extLst>
              <a:ext uri="{FF2B5EF4-FFF2-40B4-BE49-F238E27FC236}">
                <a16:creationId xmlns:a16="http://schemas.microsoft.com/office/drawing/2014/main" id="{B7CF7858-B210-412D-A3C1-ACF1829A3684}"/>
              </a:ext>
            </a:extLst>
          </p:cNvPr>
          <p:cNvSpPr>
            <a:spLocks noGrp="1"/>
          </p:cNvSpPr>
          <p:nvPr>
            <p:ph type="body" sz="quarter" idx="21"/>
          </p:nvPr>
        </p:nvSpPr>
        <p:spPr>
          <a:xfrm>
            <a:off x="5782729" y="6316588"/>
            <a:ext cx="1694668" cy="216521"/>
          </a:xfrm>
        </p:spPr>
        <p:txBody>
          <a:bodyPr/>
          <a:lstStyle/>
          <a:p>
            <a:pPr marL="0" lvl="0" indent="0">
              <a:buNone/>
            </a:pPr>
            <a:r>
              <a:rPr kumimoji="0" lang="en-US" sz="1400" b="1" i="0" u="none" strike="noStrike" kern="0" cap="none" spc="0" normalizeH="0" baseline="0" noProof="0" dirty="0">
                <a:ln>
                  <a:noFill/>
                </a:ln>
                <a:solidFill>
                  <a:srgbClr val="0078D4"/>
                </a:solidFill>
                <a:effectLst/>
                <a:uLnTx/>
                <a:uFillTx/>
                <a:latin typeface="Segoe UI"/>
                <a:ea typeface="+mn-ea"/>
                <a:cs typeface="+mn-cs"/>
                <a:hlinkClick r:id="rId9">
                  <a:extLst>
                    <a:ext uri="{A12FA001-AC4F-418D-AE19-62706E023703}">
                      <ahyp:hlinkClr xmlns:ahyp="http://schemas.microsoft.com/office/drawing/2018/hyperlinkcolor" val="tx"/>
                    </a:ext>
                  </a:extLst>
                </a:hlinkClick>
              </a:rPr>
              <a:t>Azure.com/AMP</a:t>
            </a:r>
            <a:endParaRPr lang="en-US" dirty="0">
              <a:solidFill>
                <a:srgbClr val="0078D4"/>
              </a:solidFill>
            </a:endParaRPr>
          </a:p>
        </p:txBody>
      </p:sp>
      <p:sp>
        <p:nvSpPr>
          <p:cNvPr id="14" name="Content Placeholder 13">
            <a:extLst>
              <a:ext uri="{FF2B5EF4-FFF2-40B4-BE49-F238E27FC236}">
                <a16:creationId xmlns:a16="http://schemas.microsoft.com/office/drawing/2014/main" id="{036BE194-402F-4AB3-957B-285F57F16612}"/>
              </a:ext>
            </a:extLst>
          </p:cNvPr>
          <p:cNvSpPr>
            <a:spLocks noGrp="1"/>
          </p:cNvSpPr>
          <p:nvPr>
            <p:ph sz="quarter" idx="20"/>
          </p:nvPr>
        </p:nvSpPr>
        <p:spPr>
          <a:xfrm>
            <a:off x="7620000" y="6563480"/>
            <a:ext cx="4589893" cy="291003"/>
          </a:xfrm>
        </p:spPr>
        <p:txBody>
          <a:bodyPr/>
          <a:lstStyle/>
          <a:p>
            <a:pPr marL="0" lvl="0" indent="0" defTabSz="914400">
              <a:lnSpc>
                <a:spcPct val="100000"/>
              </a:lnSpc>
              <a:spcBef>
                <a:spcPts val="0"/>
              </a:spcBef>
              <a:buNone/>
            </a:pPr>
            <a:r>
              <a:rPr lang="en-US" sz="700" i="1" dirty="0">
                <a:gradFill>
                  <a:gsLst>
                    <a:gs pos="2917">
                      <a:prstClr val="black"/>
                    </a:gs>
                    <a:gs pos="30000">
                      <a:prstClr val="black"/>
                    </a:gs>
                  </a:gsLst>
                  <a:lin ang="5400000" scaled="0"/>
                </a:gradFill>
              </a:rPr>
              <a:t>Supported destinations: VMs, App Service, AKS, Azure SQL, Azure DB for MySQL &amp; PostgreSQL, Azure Cache for Redis</a:t>
            </a:r>
          </a:p>
          <a:p>
            <a:pPr marL="0" lvl="0" indent="0" defTabSz="914400">
              <a:lnSpc>
                <a:spcPct val="100000"/>
              </a:lnSpc>
              <a:spcBef>
                <a:spcPts val="0"/>
              </a:spcBef>
              <a:buNone/>
            </a:pPr>
            <a:r>
              <a:rPr lang="en-US" sz="700" i="1" dirty="0">
                <a:gradFill>
                  <a:gsLst>
                    <a:gs pos="2917">
                      <a:prstClr val="black"/>
                    </a:gs>
                    <a:gs pos="30000">
                      <a:prstClr val="black"/>
                    </a:gs>
                  </a:gsLst>
                  <a:lin ang="5400000" scaled="0"/>
                </a:gradFill>
              </a:rPr>
              <a:t>Projects must be larger than 10VMs to be eligible for AMP</a:t>
            </a:r>
          </a:p>
        </p:txBody>
      </p:sp>
    </p:spTree>
    <p:extLst>
      <p:ext uri="{BB962C8B-B14F-4D97-AF65-F5344CB8AC3E}">
        <p14:creationId xmlns:p14="http://schemas.microsoft.com/office/powerpoint/2010/main" val="24460936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67F632-188E-4E0C-9942-1A8EFADD3D5B}"/>
              </a:ext>
            </a:extLst>
          </p:cNvPr>
          <p:cNvSpPr>
            <a:spLocks noGrp="1"/>
          </p:cNvSpPr>
          <p:nvPr>
            <p:ph type="title"/>
          </p:nvPr>
        </p:nvSpPr>
        <p:spPr>
          <a:xfrm>
            <a:off x="564434" y="472917"/>
            <a:ext cx="4037013" cy="777875"/>
          </a:xfrm>
        </p:spPr>
        <p:txBody>
          <a:bodyPr/>
          <a:lstStyle/>
          <a:p>
            <a:r>
              <a:rPr lang="en-US" dirty="0"/>
              <a:t>Get started today</a:t>
            </a:r>
          </a:p>
        </p:txBody>
      </p:sp>
      <p:sp>
        <p:nvSpPr>
          <p:cNvPr id="9" name="check 3">
            <a:extLst>
              <a:ext uri="{FF2B5EF4-FFF2-40B4-BE49-F238E27FC236}">
                <a16:creationId xmlns:a16="http://schemas.microsoft.com/office/drawing/2014/main" id="{BB8CB0D5-8DA3-5F42-9BF7-5A0303BE7754}"/>
              </a:ext>
              <a:ext uri="{C183D7F6-B498-43B3-948B-1728B52AA6E4}">
                <adec:decorative xmlns:adec="http://schemas.microsoft.com/office/drawing/2017/decorative" val="1"/>
              </a:ext>
            </a:extLst>
          </p:cNvPr>
          <p:cNvSpPr>
            <a:spLocks noChangeAspect="1" noEditPoints="1"/>
          </p:cNvSpPr>
          <p:nvPr/>
        </p:nvSpPr>
        <p:spPr bwMode="auto">
          <a:xfrm>
            <a:off x="537930" y="2010173"/>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 name="Content Placeholder 3">
            <a:extLst>
              <a:ext uri="{FF2B5EF4-FFF2-40B4-BE49-F238E27FC236}">
                <a16:creationId xmlns:a16="http://schemas.microsoft.com/office/drawing/2014/main" id="{572EBD67-2CBE-48F4-8AC3-AEF110FFB2F2}"/>
              </a:ext>
            </a:extLst>
          </p:cNvPr>
          <p:cNvSpPr>
            <a:spLocks noGrp="1"/>
          </p:cNvSpPr>
          <p:nvPr>
            <p:ph sz="quarter" idx="13"/>
          </p:nvPr>
        </p:nvSpPr>
        <p:spPr>
          <a:xfrm>
            <a:off x="1163204" y="1711628"/>
            <a:ext cx="9827491" cy="1015663"/>
          </a:xfrm>
        </p:spPr>
        <p:txBody>
          <a:bodyPr/>
          <a:lstStyle/>
          <a:p>
            <a:pPr marL="0" lvl="0" indent="0" defTabSz="914400">
              <a:lnSpc>
                <a:spcPct val="100000"/>
              </a:lnSpc>
              <a:spcBef>
                <a:spcPts val="0"/>
              </a:spcBef>
              <a:buNone/>
              <a:defRPr/>
            </a:pPr>
            <a:r>
              <a:rPr lang="en-US" sz="2000" dirty="0">
                <a:solidFill>
                  <a:prstClr val="black"/>
                </a:solidFill>
              </a:rPr>
              <a:t>Learn more about Azure App Service and Azure SQL and get </a:t>
            </a:r>
            <a:r>
              <a:rPr lang="en-US" sz="2000" b="1" dirty="0">
                <a:solidFill>
                  <a:prstClr val="black"/>
                </a:solidFill>
              </a:rPr>
              <a:t>detailed guidance </a:t>
            </a:r>
            <a:r>
              <a:rPr lang="en-US" sz="2000" dirty="0">
                <a:solidFill>
                  <a:prstClr val="black"/>
                </a:solidFill>
              </a:rPr>
              <a:t>on </a:t>
            </a:r>
            <a:r>
              <a:rPr lang="en-US" sz="2000" dirty="0">
                <a:solidFill>
                  <a:schemeClr val="accent1">
                    <a:lumMod val="75000"/>
                  </a:schemeClr>
                </a:solidFill>
                <a:hlinkClick r:id="rId4">
                  <a:extLst>
                    <a:ext uri="{A12FA001-AC4F-418D-AE19-62706E023703}">
                      <ahyp:hlinkClr xmlns:ahyp="http://schemas.microsoft.com/office/drawing/2018/hyperlinkcolor" val="tx"/>
                    </a:ext>
                  </a:extLst>
                </a:hlinkClick>
              </a:rPr>
              <a:t>migrating</a:t>
            </a:r>
            <a:r>
              <a:rPr lang="en-US" sz="2000" dirty="0">
                <a:solidFill>
                  <a:prstClr val="black"/>
                </a:solidFill>
              </a:rPr>
              <a:t> and </a:t>
            </a:r>
            <a:r>
              <a:rPr lang="en-US" sz="2000" dirty="0">
                <a:solidFill>
                  <a:schemeClr val="accent1">
                    <a:lumMod val="75000"/>
                  </a:schemeClr>
                </a:solidFill>
                <a:hlinkClick r:id="rId5">
                  <a:extLst>
                    <a:ext uri="{A12FA001-AC4F-418D-AE19-62706E023703}">
                      <ahyp:hlinkClr xmlns:ahyp="http://schemas.microsoft.com/office/drawing/2018/hyperlinkcolor" val="tx"/>
                    </a:ext>
                  </a:extLst>
                </a:hlinkClick>
              </a:rPr>
              <a:t>running</a:t>
            </a:r>
            <a:r>
              <a:rPr lang="en-US" sz="2000" dirty="0">
                <a:solidFill>
                  <a:prstClr val="black"/>
                </a:solidFill>
              </a:rPr>
              <a:t> .NET applications on the only managed services for .NET in the cloud.</a:t>
            </a:r>
          </a:p>
        </p:txBody>
      </p:sp>
      <p:sp>
        <p:nvSpPr>
          <p:cNvPr id="8" name="check 3">
            <a:extLst>
              <a:ext uri="{FF2B5EF4-FFF2-40B4-BE49-F238E27FC236}">
                <a16:creationId xmlns:a16="http://schemas.microsoft.com/office/drawing/2014/main" id="{44AB93CF-3B93-42C7-BCD5-B68A376E4699}"/>
              </a:ext>
              <a:ext uri="{C183D7F6-B498-43B3-948B-1728B52AA6E4}">
                <adec:decorative xmlns:adec="http://schemas.microsoft.com/office/drawing/2017/decorative" val="1"/>
              </a:ext>
            </a:extLst>
          </p:cNvPr>
          <p:cNvSpPr>
            <a:spLocks noChangeAspect="1" noEditPoints="1"/>
          </p:cNvSpPr>
          <p:nvPr/>
        </p:nvSpPr>
        <p:spPr bwMode="auto">
          <a:xfrm>
            <a:off x="537930" y="3735356"/>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Content Placeholder 5">
            <a:extLst>
              <a:ext uri="{FF2B5EF4-FFF2-40B4-BE49-F238E27FC236}">
                <a16:creationId xmlns:a16="http://schemas.microsoft.com/office/drawing/2014/main" id="{0F407096-5D36-4996-9B0B-45173E925898}"/>
              </a:ext>
            </a:extLst>
          </p:cNvPr>
          <p:cNvSpPr>
            <a:spLocks noGrp="1"/>
          </p:cNvSpPr>
          <p:nvPr>
            <p:ph sz="quarter" idx="14"/>
          </p:nvPr>
        </p:nvSpPr>
        <p:spPr>
          <a:xfrm>
            <a:off x="1134629" y="3429000"/>
            <a:ext cx="9547765" cy="1105247"/>
          </a:xfrm>
        </p:spPr>
        <p:txBody>
          <a:bodyPr/>
          <a:lstStyle/>
          <a:p>
            <a:pPr marL="0" lvl="0" indent="0" defTabSz="914400">
              <a:lnSpc>
                <a:spcPct val="100000"/>
              </a:lnSpc>
              <a:spcBef>
                <a:spcPts val="0"/>
              </a:spcBef>
              <a:buNone/>
              <a:defRPr/>
            </a:pPr>
            <a:r>
              <a:rPr lang="en-US" sz="2000" dirty="0">
                <a:solidFill>
                  <a:prstClr val="black"/>
                </a:solidFill>
              </a:rPr>
              <a:t>Identify .NET applications and databases that can be migrated to the cloud. Get your free assessment with Azure Migrate. Get help moving your apps with the </a:t>
            </a:r>
            <a:r>
              <a:rPr lang="en-US" sz="2000" b="1" dirty="0">
                <a:solidFill>
                  <a:prstClr val="black"/>
                </a:solidFill>
              </a:rPr>
              <a:t>Azure Migration Program</a:t>
            </a:r>
            <a:r>
              <a:rPr lang="en-US" sz="2000" dirty="0">
                <a:solidFill>
                  <a:prstClr val="black"/>
                </a:solidFill>
              </a:rPr>
              <a:t>: </a:t>
            </a:r>
            <a:r>
              <a:rPr lang="en-US" sz="2000" dirty="0">
                <a:solidFill>
                  <a:schemeClr val="accent1">
                    <a:lumMod val="75000"/>
                  </a:schemeClr>
                </a:solidFill>
                <a:hlinkClick r:id="rId6" action="ppaction://hlinkfile">
                  <a:extLst>
                    <a:ext uri="{A12FA001-AC4F-418D-AE19-62706E023703}">
                      <ahyp:hlinkClr xmlns:ahyp="http://schemas.microsoft.com/office/drawing/2018/hyperlinkcolor" val="tx"/>
                    </a:ext>
                  </a:extLst>
                </a:hlinkClick>
              </a:rPr>
              <a:t>azure.com/AMP</a:t>
            </a:r>
            <a:endParaRPr lang="en-US" sz="2000" dirty="0">
              <a:solidFill>
                <a:schemeClr val="accent1">
                  <a:lumMod val="75000"/>
                </a:schemeClr>
              </a:solidFill>
            </a:endParaRPr>
          </a:p>
        </p:txBody>
      </p:sp>
      <p:sp>
        <p:nvSpPr>
          <p:cNvPr id="2" name="check 3">
            <a:extLst>
              <a:ext uri="{FF2B5EF4-FFF2-40B4-BE49-F238E27FC236}">
                <a16:creationId xmlns:a16="http://schemas.microsoft.com/office/drawing/2014/main" id="{E44A76F3-9E3E-4EFA-877E-6FF30CEB70AF}"/>
              </a:ext>
              <a:ext uri="{C183D7F6-B498-43B3-948B-1728B52AA6E4}">
                <adec:decorative xmlns:adec="http://schemas.microsoft.com/office/drawing/2017/decorative" val="1"/>
              </a:ext>
            </a:extLst>
          </p:cNvPr>
          <p:cNvSpPr>
            <a:spLocks noChangeAspect="1" noEditPoints="1"/>
          </p:cNvSpPr>
          <p:nvPr/>
        </p:nvSpPr>
        <p:spPr bwMode="auto">
          <a:xfrm>
            <a:off x="537930" y="5204259"/>
            <a:ext cx="405299" cy="4029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 name="Content Placeholder 9">
            <a:extLst>
              <a:ext uri="{FF2B5EF4-FFF2-40B4-BE49-F238E27FC236}">
                <a16:creationId xmlns:a16="http://schemas.microsoft.com/office/drawing/2014/main" id="{ADBA1B38-CD6A-4E68-B607-33242B3F11C7}"/>
              </a:ext>
            </a:extLst>
          </p:cNvPr>
          <p:cNvSpPr>
            <a:spLocks noGrp="1"/>
          </p:cNvSpPr>
          <p:nvPr>
            <p:ph sz="quarter" idx="15"/>
          </p:nvPr>
        </p:nvSpPr>
        <p:spPr>
          <a:xfrm>
            <a:off x="1163204" y="5056643"/>
            <a:ext cx="9827491" cy="753513"/>
          </a:xfrm>
        </p:spPr>
        <p:txBody>
          <a:bodyPr/>
          <a:lstStyle/>
          <a:p>
            <a:pPr marL="0" lvl="0" indent="0" defTabSz="914400">
              <a:lnSpc>
                <a:spcPct val="100000"/>
              </a:lnSpc>
              <a:spcBef>
                <a:spcPts val="0"/>
              </a:spcBef>
              <a:buNone/>
              <a:defRPr/>
            </a:pPr>
            <a:r>
              <a:rPr lang="en-US" sz="2000" dirty="0">
                <a:solidFill>
                  <a:prstClr val="black"/>
                </a:solidFill>
                <a:latin typeface="Segoe UI" panose="020B0502040204020203" pitchFamily="34" charset="0"/>
                <a:cs typeface="Segoe UI" panose="020B0502040204020203" pitchFamily="34" charset="0"/>
              </a:rPr>
              <a:t>Learn more about the .</a:t>
            </a:r>
            <a:r>
              <a:rPr lang="en-US" sz="2000" dirty="0">
                <a:solidFill>
                  <a:schemeClr val="accent1">
                    <a:lumMod val="75000"/>
                  </a:schemeClr>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NET Upgrade Assistant </a:t>
            </a:r>
            <a:r>
              <a:rPr lang="en-US" sz="2000" dirty="0">
                <a:solidFill>
                  <a:prstClr val="black"/>
                </a:solidFill>
                <a:latin typeface="Segoe UI" panose="020B0502040204020203" pitchFamily="34" charset="0"/>
                <a:cs typeface="Segoe UI" panose="020B0502040204020203" pitchFamily="34" charset="0"/>
              </a:rPr>
              <a:t>and try it for yourself at </a:t>
            </a:r>
            <a:r>
              <a:rPr lang="en-US" sz="2000" dirty="0">
                <a:solidFill>
                  <a:srgbClr val="005A9F"/>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aka.ms/dotnet-upgrade-assistant  </a:t>
            </a:r>
            <a:endParaRPr lang="en-US" sz="2000" dirty="0">
              <a:solidFill>
                <a:srgbClr val="005A9F"/>
              </a:solidFill>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34701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F21B-EF67-476C-BEBC-E9F5CBE6D33C}"/>
              </a:ext>
            </a:extLst>
          </p:cNvPr>
          <p:cNvSpPr>
            <a:spLocks noGrp="1"/>
          </p:cNvSpPr>
          <p:nvPr>
            <p:ph type="title"/>
          </p:nvPr>
        </p:nvSpPr>
        <p:spPr>
          <a:xfrm>
            <a:off x="415941" y="305179"/>
            <a:ext cx="10494963" cy="554038"/>
          </a:xfrm>
        </p:spPr>
        <p:txBody>
          <a:bodyPr/>
          <a:lstStyle/>
          <a:p>
            <a:r>
              <a:rPr lang="en-US" sz="3600" dirty="0">
                <a:latin typeface="+mj-lt"/>
                <a:ea typeface="+mj-ea"/>
                <a:cs typeface="+mj-cs"/>
              </a:rPr>
              <a:t>Azure services recommendations for .NET apps</a:t>
            </a:r>
            <a:endParaRPr lang="en-US" dirty="0"/>
          </a:p>
        </p:txBody>
      </p:sp>
      <p:pic>
        <p:nvPicPr>
          <p:cNvPr id="46" name="Picture 45" descr="Table showing Azure services recommendations for .NET apps. Web apps (Monolithic architecture) have possible Azure Services for Azure Virtual &#10;Machines (VMs) and Azure Kubernetes Service (AKS) whereas are recommended for Azure App Service. N-Tier apps (Coarse-grain services) have possible Azure Services for Azure Virtual Machines (VMs) whereas recommended for Azure App Service and Large app portfolio recommended for Azure Kubernetes Service (AKS). Cloud-Native (Microservices architecture) are recommended for Azure Kubernetes Service (AKS) and Event-driven recommended for Azure Functions. Batch / Jobs (Background tasks) are possible for Azure Virtual Machines (VMs), Azure App Service, Azure Kubernetes Service (AKS), and Azure Container Instances (ACI), whereas Application's background tasks recommended for Azure Functions and Large Batch scale recommended for Azure Batch.">
            <a:extLst>
              <a:ext uri="{FF2B5EF4-FFF2-40B4-BE49-F238E27FC236}">
                <a16:creationId xmlns:a16="http://schemas.microsoft.com/office/drawing/2014/main" id="{F017547A-5D23-4C95-9224-9FF85F29B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01" y="1107203"/>
            <a:ext cx="11053006" cy="5456393"/>
          </a:xfrm>
          <a:prstGeom prst="rect">
            <a:avLst/>
          </a:prstGeom>
        </p:spPr>
      </p:pic>
    </p:spTree>
    <p:extLst>
      <p:ext uri="{BB962C8B-B14F-4D97-AF65-F5344CB8AC3E}">
        <p14:creationId xmlns:p14="http://schemas.microsoft.com/office/powerpoint/2010/main" val="3122126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59B2-8D2F-49CE-A024-714510661B17}"/>
              </a:ext>
            </a:extLst>
          </p:cNvPr>
          <p:cNvSpPr>
            <a:spLocks noGrp="1"/>
          </p:cNvSpPr>
          <p:nvPr>
            <p:ph type="title"/>
          </p:nvPr>
        </p:nvSpPr>
        <p:spPr>
          <a:xfrm>
            <a:off x="609599" y="1072091"/>
            <a:ext cx="5874591" cy="1266027"/>
          </a:xfrm>
        </p:spPr>
        <p:txBody>
          <a:bodyPr/>
          <a:lstStyle/>
          <a:p>
            <a:pPr lvl="0" defTabSz="932462">
              <a:lnSpc>
                <a:spcPct val="95000"/>
              </a:lnSpc>
              <a:spcBef>
                <a:spcPts val="0"/>
              </a:spcBef>
              <a:buClr>
                <a:srgbClr val="24292E"/>
              </a:buClr>
              <a:buSzPts val="3000"/>
              <a:defRPr/>
            </a:pPr>
            <a:r>
              <a:rPr lang="en-US" sz="2800" b="1" spc="-50" dirty="0">
                <a:solidFill>
                  <a:srgbClr val="0078D4"/>
                </a:solidFill>
                <a:latin typeface="Segoe UI Semibold" panose="020B0702040204020203" pitchFamily="34" charset="0"/>
                <a:ea typeface="+mn-ea"/>
                <a:cs typeface="Segoe UI Semibold" panose="020B0702040204020203" pitchFamily="34" charset="0"/>
              </a:rPr>
              <a:t>Allscripts extends core platform to help health systems stay connected with patients during COVID-19</a:t>
            </a:r>
          </a:p>
        </p:txBody>
      </p:sp>
      <p:pic>
        <p:nvPicPr>
          <p:cNvPr id="6" name="Picture 5" descr="Hendrick Health System and FollowMyHealth® logo">
            <a:extLst>
              <a:ext uri="{FF2B5EF4-FFF2-40B4-BE49-F238E27FC236}">
                <a16:creationId xmlns:a16="http://schemas.microsoft.com/office/drawing/2014/main" id="{5E261861-82B3-4960-B938-BF3CADAAA5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963" y="184665"/>
            <a:ext cx="1075765" cy="881076"/>
          </a:xfrm>
          <a:prstGeom prst="rect">
            <a:avLst/>
          </a:prstGeom>
        </p:spPr>
      </p:pic>
      <p:sp>
        <p:nvSpPr>
          <p:cNvPr id="4" name="Content Placeholder 3">
            <a:extLst>
              <a:ext uri="{FF2B5EF4-FFF2-40B4-BE49-F238E27FC236}">
                <a16:creationId xmlns:a16="http://schemas.microsoft.com/office/drawing/2014/main" id="{9025206B-81E1-4EB8-BB92-83F5F71F7EE2}"/>
              </a:ext>
            </a:extLst>
          </p:cNvPr>
          <p:cNvSpPr>
            <a:spLocks noGrp="1"/>
          </p:cNvSpPr>
          <p:nvPr>
            <p:ph sz="quarter" idx="13"/>
          </p:nvPr>
        </p:nvSpPr>
        <p:spPr>
          <a:xfrm>
            <a:off x="609599" y="2529744"/>
            <a:ext cx="5592801" cy="808056"/>
          </a:xfrm>
        </p:spPr>
        <p:txBody>
          <a:bodyPr/>
          <a:lstStyle/>
          <a:p>
            <a:pPr marL="0" lvl="0" indent="0" defTabSz="932462">
              <a:lnSpc>
                <a:spcPct val="95000"/>
              </a:lnSpc>
              <a:spcBef>
                <a:spcPts val="0"/>
              </a:spcBef>
              <a:buClr>
                <a:srgbClr val="24292E"/>
              </a:buClr>
              <a:buSzPts val="3000"/>
              <a:buNone/>
              <a:defRPr/>
            </a:pPr>
            <a:r>
              <a:rPr lang="en-US" sz="1600" spc="-50" dirty="0">
                <a:solidFill>
                  <a:srgbClr val="000000"/>
                </a:solidFill>
                <a:latin typeface="Segoe UI" panose="020B0502040204020203" pitchFamily="34" charset="0"/>
                <a:cs typeface="Segoe UI" panose="020B0502040204020203" pitchFamily="34" charset="0"/>
              </a:rPr>
              <a:t>Allscripts added new features to its .NET based, </a:t>
            </a:r>
            <a:r>
              <a:rPr lang="en-US" sz="1600" spc="-50" dirty="0" err="1">
                <a:solidFill>
                  <a:srgbClr val="000000"/>
                </a:solidFill>
                <a:latin typeface="Segoe UI" panose="020B0502040204020203" pitchFamily="34" charset="0"/>
                <a:cs typeface="Segoe UI" panose="020B0502040204020203" pitchFamily="34" charset="0"/>
              </a:rPr>
              <a:t>FollowMyHealth</a:t>
            </a:r>
            <a:r>
              <a:rPr lang="en-US" sz="1600" spc="-50" dirty="0">
                <a:solidFill>
                  <a:srgbClr val="000000"/>
                </a:solidFill>
                <a:latin typeface="Segoe UI" panose="020B0502040204020203" pitchFamily="34" charset="0"/>
                <a:cs typeface="Segoe UI" panose="020B0502040204020203" pitchFamily="34" charset="0"/>
              </a:rPr>
              <a:t> platform for telehealth, appointment confirmation, on-demand messaging and post-care summary services</a:t>
            </a:r>
          </a:p>
        </p:txBody>
      </p:sp>
      <p:sp>
        <p:nvSpPr>
          <p:cNvPr id="7" name="Content Placeholder 6">
            <a:extLst>
              <a:ext uri="{FF2B5EF4-FFF2-40B4-BE49-F238E27FC236}">
                <a16:creationId xmlns:a16="http://schemas.microsoft.com/office/drawing/2014/main" id="{8A871300-DB09-4568-8483-BBB37FDD31C6}"/>
              </a:ext>
            </a:extLst>
          </p:cNvPr>
          <p:cNvSpPr>
            <a:spLocks noGrp="1"/>
          </p:cNvSpPr>
          <p:nvPr>
            <p:ph sz="quarter" idx="14"/>
          </p:nvPr>
        </p:nvSpPr>
        <p:spPr>
          <a:xfrm>
            <a:off x="610347" y="3392324"/>
            <a:ext cx="5387974" cy="599089"/>
          </a:xfrm>
        </p:spPr>
        <p:txBody>
          <a:bodyPr/>
          <a:lstStyle/>
          <a:p>
            <a:pPr marL="0" lvl="0" indent="0" defTabSz="932742">
              <a:lnSpc>
                <a:spcPct val="100000"/>
              </a:lnSpc>
              <a:spcBef>
                <a:spcPts val="1333"/>
              </a:spcBef>
              <a:buSzPts val="1400"/>
              <a:buNone/>
              <a:defRPr/>
            </a:pPr>
            <a:r>
              <a:rPr lang="en-US" sz="1600" spc="-50" dirty="0">
                <a:ln w="3175">
                  <a:noFill/>
                </a:ln>
                <a:solidFill>
                  <a:srgbClr val="000000"/>
                </a:solidFill>
                <a:latin typeface="Segoe UI" panose="020B0502040204020203" pitchFamily="34" charset="0"/>
                <a:cs typeface="Segoe UI" panose="020B0502040204020203" pitchFamily="34" charset="0"/>
              </a:rPr>
              <a:t>Launched with Hendrik Health System in Abilene</a:t>
            </a:r>
            <a:r>
              <a:rPr lang="en-US" sz="1600" spc="-50" dirty="0">
                <a:solidFill>
                  <a:srgbClr val="000000"/>
                </a:solidFill>
                <a:latin typeface="Segoe UI" panose="020B0502040204020203" pitchFamily="34" charset="0"/>
                <a:cs typeface="Segoe UI" panose="020B0502040204020203" pitchFamily="34" charset="0"/>
              </a:rPr>
              <a:t>, Texas to help hospitals respond to changing patient needs</a:t>
            </a:r>
          </a:p>
        </p:txBody>
      </p:sp>
      <p:sp>
        <p:nvSpPr>
          <p:cNvPr id="9" name="Content Placeholder 8">
            <a:extLst>
              <a:ext uri="{FF2B5EF4-FFF2-40B4-BE49-F238E27FC236}">
                <a16:creationId xmlns:a16="http://schemas.microsoft.com/office/drawing/2014/main" id="{027CD48C-1587-4C49-8B54-0133691DE849}"/>
              </a:ext>
            </a:extLst>
          </p:cNvPr>
          <p:cNvSpPr>
            <a:spLocks noGrp="1"/>
          </p:cNvSpPr>
          <p:nvPr>
            <p:ph sz="quarter" idx="15"/>
          </p:nvPr>
        </p:nvSpPr>
        <p:spPr>
          <a:xfrm>
            <a:off x="609599" y="4035777"/>
            <a:ext cx="5859193" cy="885358"/>
          </a:xfrm>
        </p:spPr>
        <p:txBody>
          <a:bodyPr/>
          <a:lstStyle/>
          <a:p>
            <a:pPr marL="0" lvl="0" indent="0" defTabSz="932742">
              <a:lnSpc>
                <a:spcPct val="100000"/>
              </a:lnSpc>
              <a:spcBef>
                <a:spcPts val="1333"/>
              </a:spcBef>
              <a:buSzPts val="1400"/>
              <a:buNone/>
              <a:defRPr/>
            </a:pPr>
            <a:r>
              <a:rPr lang="en-US" sz="1600" spc="-50" dirty="0">
                <a:solidFill>
                  <a:srgbClr val="000000"/>
                </a:solidFill>
                <a:latin typeface="Segoe UI" panose="020B0502040204020203" pitchFamily="34" charset="0"/>
                <a:cs typeface="Segoe UI" panose="020B0502040204020203" pitchFamily="34" charset="0"/>
              </a:rPr>
              <a:t>New mobile patient experience enabled Hendrik to quickly deploy telehealth services to reduce COVID-19 risk for patients and focus onsite capacity on high-priority admissions. </a:t>
            </a:r>
            <a:endParaRPr lang="en-US" sz="1600" spc="-50" dirty="0">
              <a:solidFill>
                <a:prstClr val="black"/>
              </a:solidFill>
              <a:latin typeface="Segoe UI" panose="020B0502040204020203" pitchFamily="34" charset="0"/>
              <a:ea typeface="Segoe UI" pitchFamily="34" charset="0"/>
              <a:cs typeface="Segoe UI" panose="020B0502040204020203" pitchFamily="34" charset="0"/>
            </a:endParaRPr>
          </a:p>
        </p:txBody>
      </p:sp>
      <p:sp>
        <p:nvSpPr>
          <p:cNvPr id="11" name="Content Placeholder 10">
            <a:extLst>
              <a:ext uri="{FF2B5EF4-FFF2-40B4-BE49-F238E27FC236}">
                <a16:creationId xmlns:a16="http://schemas.microsoft.com/office/drawing/2014/main" id="{DE2B29D3-036B-4F2A-B17A-027E5974495C}"/>
              </a:ext>
            </a:extLst>
          </p:cNvPr>
          <p:cNvSpPr>
            <a:spLocks noGrp="1"/>
          </p:cNvSpPr>
          <p:nvPr>
            <p:ph sz="quarter" idx="16"/>
          </p:nvPr>
        </p:nvSpPr>
        <p:spPr>
          <a:xfrm>
            <a:off x="527736" y="5196007"/>
            <a:ext cx="6093611" cy="1187608"/>
          </a:xfrm>
        </p:spPr>
        <p:txBody>
          <a:bodyPr/>
          <a:lstStyle/>
          <a:p>
            <a:pPr marL="0" lvl="0" indent="0" defTabSz="914400">
              <a:lnSpc>
                <a:spcPct val="100000"/>
              </a:lnSpc>
              <a:spcBef>
                <a:spcPts val="0"/>
              </a:spcBef>
              <a:buNone/>
            </a:pPr>
            <a:r>
              <a:rPr lang="en-US" sz="1800" dirty="0">
                <a:solidFill>
                  <a:srgbClr val="0078D4"/>
                </a:solidFill>
              </a:rPr>
              <a:t>With Azure App Service and Azure SQL Database, we can now deliver </a:t>
            </a:r>
            <a:r>
              <a:rPr lang="en-US" sz="1800" dirty="0" err="1">
                <a:solidFill>
                  <a:srgbClr val="0078D4"/>
                </a:solidFill>
              </a:rPr>
              <a:t>FollowMyHealth</a:t>
            </a:r>
            <a:r>
              <a:rPr lang="en-US" sz="1800" dirty="0">
                <a:solidFill>
                  <a:srgbClr val="0078D4"/>
                </a:solidFill>
              </a:rPr>
              <a:t> solutions and critical new updates, to all our customers quickly and reliably – with no disruptive downtime. </a:t>
            </a:r>
            <a:endParaRPr lang="en-US" sz="1200" dirty="0">
              <a:solidFill>
                <a:srgbClr val="0078D4"/>
              </a:solidFill>
              <a:latin typeface="SegoeUI"/>
            </a:endParaRPr>
          </a:p>
        </p:txBody>
      </p:sp>
      <p:sp>
        <p:nvSpPr>
          <p:cNvPr id="12" name="Content Placeholder 11">
            <a:extLst>
              <a:ext uri="{FF2B5EF4-FFF2-40B4-BE49-F238E27FC236}">
                <a16:creationId xmlns:a16="http://schemas.microsoft.com/office/drawing/2014/main" id="{2A7F3E25-2939-4B75-878F-1B124DA8B39F}"/>
              </a:ext>
            </a:extLst>
          </p:cNvPr>
          <p:cNvSpPr>
            <a:spLocks noGrp="1"/>
          </p:cNvSpPr>
          <p:nvPr>
            <p:ph sz="quarter" idx="17"/>
          </p:nvPr>
        </p:nvSpPr>
        <p:spPr>
          <a:xfrm>
            <a:off x="2028018" y="6295621"/>
            <a:ext cx="4715678" cy="362866"/>
          </a:xfrm>
        </p:spPr>
        <p:txBody>
          <a:bodyPr/>
          <a:lstStyle/>
          <a:p>
            <a:pPr marL="0" lvl="0" indent="0" algn="r" defTabSz="914400">
              <a:lnSpc>
                <a:spcPct val="100000"/>
              </a:lnSpc>
              <a:spcBef>
                <a:spcPts val="0"/>
              </a:spcBef>
              <a:buNone/>
            </a:pPr>
            <a:r>
              <a:rPr lang="en-US" sz="1800" dirty="0">
                <a:solidFill>
                  <a:prstClr val="black"/>
                </a:solidFill>
                <a:latin typeface="SegoeUI"/>
              </a:rPr>
              <a:t>-</a:t>
            </a:r>
            <a:r>
              <a:rPr lang="en-US" sz="1600" b="1" dirty="0">
                <a:solidFill>
                  <a:srgbClr val="000000"/>
                </a:solidFill>
                <a:cs typeface="Arial"/>
              </a:rPr>
              <a:t> Chuck Rice, Software Dev Manager, Allscripts</a:t>
            </a:r>
          </a:p>
        </p:txBody>
      </p:sp>
      <p:pic>
        <p:nvPicPr>
          <p:cNvPr id="8" name="Picture Placeholder 11" descr="Exterior view of Hendrick Medical center.">
            <a:extLst>
              <a:ext uri="{FF2B5EF4-FFF2-40B4-BE49-F238E27FC236}">
                <a16:creationId xmlns:a16="http://schemas.microsoft.com/office/drawing/2014/main" id="{C05B17F1-CCDE-43B9-9976-6DCB2760B571}"/>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55457" t="15778" r="11926" b="15778"/>
          <a:stretch/>
        </p:blipFill>
        <p:spPr>
          <a:xfrm>
            <a:off x="6985000" y="0"/>
            <a:ext cx="5207000" cy="6858000"/>
          </a:xfrm>
          <a:prstGeom prst="rect">
            <a:avLst/>
          </a:prstGeom>
        </p:spPr>
      </p:pic>
      <p:sp>
        <p:nvSpPr>
          <p:cNvPr id="13" name="Content Placeholder 12">
            <a:extLst>
              <a:ext uri="{FF2B5EF4-FFF2-40B4-BE49-F238E27FC236}">
                <a16:creationId xmlns:a16="http://schemas.microsoft.com/office/drawing/2014/main" id="{75009EC0-49AB-47E2-B492-30FBFDD27F63}"/>
              </a:ext>
            </a:extLst>
          </p:cNvPr>
          <p:cNvSpPr>
            <a:spLocks noGrp="1"/>
          </p:cNvSpPr>
          <p:nvPr>
            <p:ph sz="quarter" idx="18"/>
          </p:nvPr>
        </p:nvSpPr>
        <p:spPr>
          <a:xfrm>
            <a:off x="1681552" y="505830"/>
            <a:ext cx="1404342" cy="185270"/>
          </a:xfrm>
        </p:spPr>
        <p:txBody>
          <a:bodyPr/>
          <a:lstStyle/>
          <a:p>
            <a:pPr marL="0" lvl="0" indent="0" defTabSz="932462">
              <a:lnSpc>
                <a:spcPct val="95000"/>
              </a:lnSpc>
              <a:spcBef>
                <a:spcPts val="0"/>
              </a:spcBef>
              <a:buClr>
                <a:srgbClr val="24292E"/>
              </a:buClr>
              <a:buSzPts val="3000"/>
              <a:buNone/>
              <a:defRPr/>
            </a:pPr>
            <a:r>
              <a:rPr lang="en-US" sz="1100" dirty="0">
                <a:solidFill>
                  <a:srgbClr val="000000"/>
                </a:solidFill>
                <a:latin typeface="Segoe UI Semibold"/>
                <a:cs typeface="Arial"/>
                <a:sym typeface="Helvetica Neue"/>
              </a:rPr>
              <a:t>Read the </a:t>
            </a:r>
            <a:r>
              <a:rPr lang="en-US" sz="1100" dirty="0">
                <a:solidFill>
                  <a:srgbClr val="0078D4"/>
                </a:solidFill>
                <a:latin typeface="Segoe UI Semibold"/>
                <a:cs typeface="Arial"/>
                <a:sym typeface="Helvetica Neue"/>
                <a:hlinkClick r:id="rId5">
                  <a:extLst>
                    <a:ext uri="{A12FA001-AC4F-418D-AE19-62706E023703}">
                      <ahyp:hlinkClr xmlns:ahyp="http://schemas.microsoft.com/office/drawing/2018/hyperlinkcolor" val="tx"/>
                    </a:ext>
                  </a:extLst>
                </a:hlinkClick>
              </a:rPr>
              <a:t>full story</a:t>
            </a:r>
            <a:endParaRPr lang="en-US" sz="1100" dirty="0">
              <a:solidFill>
                <a:srgbClr val="0078D4"/>
              </a:solidFill>
              <a:latin typeface="Segoe UI Semibold"/>
              <a:cs typeface="Arial"/>
              <a:sym typeface="Helvetica Neue"/>
            </a:endParaRPr>
          </a:p>
        </p:txBody>
      </p:sp>
    </p:spTree>
    <p:extLst>
      <p:ext uri="{BB962C8B-B14F-4D97-AF65-F5344CB8AC3E}">
        <p14:creationId xmlns:p14="http://schemas.microsoft.com/office/powerpoint/2010/main" val="1826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0D26C4-150B-B742-8436-F973E64B4C04}"/>
              </a:ext>
            </a:extLst>
          </p:cNvPr>
          <p:cNvSpPr>
            <a:spLocks noGrp="1"/>
          </p:cNvSpPr>
          <p:nvPr>
            <p:ph type="title"/>
          </p:nvPr>
        </p:nvSpPr>
        <p:spPr>
          <a:xfrm>
            <a:off x="563369" y="473236"/>
            <a:ext cx="11081177" cy="605220"/>
          </a:xfrm>
        </p:spPr>
        <p:txBody>
          <a:bodyPr/>
          <a:lstStyle/>
          <a:p>
            <a:r>
              <a:rPr lang="en-US" dirty="0"/>
              <a:t>What is driving cloud adoption?</a:t>
            </a:r>
          </a:p>
        </p:txBody>
      </p:sp>
      <p:sp>
        <p:nvSpPr>
          <p:cNvPr id="90" name="Oval 41">
            <a:extLst>
              <a:ext uri="{FF2B5EF4-FFF2-40B4-BE49-F238E27FC236}">
                <a16:creationId xmlns:a16="http://schemas.microsoft.com/office/drawing/2014/main" id="{D30C10D6-BF89-4AEC-AB5C-CD4DF7C62289}"/>
              </a:ext>
              <a:ext uri="{C183D7F6-B498-43B3-948B-1728B52AA6E4}">
                <adec:decorative xmlns:adec="http://schemas.microsoft.com/office/drawing/2017/decorative" val="1"/>
              </a:ext>
            </a:extLst>
          </p:cNvPr>
          <p:cNvSpPr/>
          <p:nvPr/>
        </p:nvSpPr>
        <p:spPr bwMode="auto">
          <a:xfrm>
            <a:off x="1192771" y="5108831"/>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3" name="Straight Connector 2">
            <a:extLst>
              <a:ext uri="{FF2B5EF4-FFF2-40B4-BE49-F238E27FC236}">
                <a16:creationId xmlns:a16="http://schemas.microsoft.com/office/drawing/2014/main" id="{F256AB5C-C852-4681-9ED6-324E8799F7D9}"/>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C97675C9-81F6-4673-AFC0-B686CD8B01F3}"/>
              </a:ext>
              <a:ext uri="{C183D7F6-B498-43B3-948B-1728B52AA6E4}">
                <adec:decorative xmlns:adec="http://schemas.microsoft.com/office/drawing/2017/decorative" val="1"/>
              </a:ext>
            </a:extLst>
          </p:cNvPr>
          <p:cNvSpPr/>
          <p:nvPr/>
        </p:nvSpPr>
        <p:spPr bwMode="auto">
          <a:xfrm>
            <a:off x="1688096" y="3350466"/>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59" name="Straight Connector 58">
            <a:extLst>
              <a:ext uri="{FF2B5EF4-FFF2-40B4-BE49-F238E27FC236}">
                <a16:creationId xmlns:a16="http://schemas.microsoft.com/office/drawing/2014/main" id="{1440AF59-748F-4C9E-A604-1F97F639012F}"/>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E12943AD-E0C0-4E00-B99C-63EFB240D6C2}"/>
              </a:ext>
              <a:ext uri="{C183D7F6-B498-43B3-948B-1728B52AA6E4}">
                <adec:decorative xmlns:adec="http://schemas.microsoft.com/office/drawing/2017/decorative" val="1"/>
              </a:ext>
            </a:extLst>
          </p:cNvPr>
          <p:cNvSpPr/>
          <p:nvPr/>
        </p:nvSpPr>
        <p:spPr bwMode="auto">
          <a:xfrm>
            <a:off x="2824272" y="197365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55" name="Straight Connector 54">
            <a:extLst>
              <a:ext uri="{FF2B5EF4-FFF2-40B4-BE49-F238E27FC236}">
                <a16:creationId xmlns:a16="http://schemas.microsoft.com/office/drawing/2014/main" id="{47938765-B8DA-41F0-94C9-17DE5DB1E88E}"/>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BF53BA7-D539-495F-9A6F-231032429E0D}"/>
              </a:ext>
              <a:ext uri="{C183D7F6-B498-43B3-948B-1728B52AA6E4}">
                <adec:decorative xmlns:adec="http://schemas.microsoft.com/office/drawing/2017/decorative" val="1"/>
              </a:ext>
            </a:extLst>
          </p:cNvPr>
          <p:cNvSpPr/>
          <p:nvPr/>
        </p:nvSpPr>
        <p:spPr bwMode="auto">
          <a:xfrm>
            <a:off x="4477673" y="129846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45" name="Straight Connector 44">
            <a:extLst>
              <a:ext uri="{FF2B5EF4-FFF2-40B4-BE49-F238E27FC236}">
                <a16:creationId xmlns:a16="http://schemas.microsoft.com/office/drawing/2014/main" id="{A8D009DF-39DA-426B-916E-0C45BF3439A6}"/>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704329E-0144-47F5-BFEF-9C842626C818}"/>
              </a:ext>
              <a:ext uri="{C183D7F6-B498-43B3-948B-1728B52AA6E4}">
                <adec:decorative xmlns:adec="http://schemas.microsoft.com/office/drawing/2017/decorative" val="1"/>
              </a:ext>
            </a:extLst>
          </p:cNvPr>
          <p:cNvSpPr/>
          <p:nvPr/>
        </p:nvSpPr>
        <p:spPr bwMode="auto">
          <a:xfrm>
            <a:off x="6227721" y="1268340"/>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prstClr val="white"/>
              </a:solidFill>
              <a:latin typeface="+mj-lt"/>
            </a:endParaRPr>
          </a:p>
        </p:txBody>
      </p:sp>
      <p:cxnSp>
        <p:nvCxnSpPr>
          <p:cNvPr id="44" name="Straight Connector 43">
            <a:extLst>
              <a:ext uri="{FF2B5EF4-FFF2-40B4-BE49-F238E27FC236}">
                <a16:creationId xmlns:a16="http://schemas.microsoft.com/office/drawing/2014/main" id="{41A4F077-57C0-4E53-B2C0-4BCF767950C2}"/>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6DC958-EFF3-49BC-8E7D-186C72B8605E}"/>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2F8F9B2-A27F-4BF1-BF82-CB345FF9439D}"/>
              </a:ext>
              <a:ext uri="{C183D7F6-B498-43B3-948B-1728B52AA6E4}">
                <adec:decorative xmlns:adec="http://schemas.microsoft.com/office/drawing/2017/decorative" val="1"/>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cxnSp>
        <p:nvCxnSpPr>
          <p:cNvPr id="38" name="Straight Connector 37">
            <a:extLst>
              <a:ext uri="{FF2B5EF4-FFF2-40B4-BE49-F238E27FC236}">
                <a16:creationId xmlns:a16="http://schemas.microsoft.com/office/drawing/2014/main" id="{9D464093-D293-48FC-8271-2302D09A4CD4}"/>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0B8ADE-4757-4B28-8956-0BF084D43DE9}"/>
              </a:ext>
              <a:ext uri="{C183D7F6-B498-43B3-948B-1728B52AA6E4}">
                <adec:decorative xmlns:adec="http://schemas.microsoft.com/office/drawing/2017/decorative" val="1"/>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cxnSp>
        <p:nvCxnSpPr>
          <p:cNvPr id="60" name="Straight Connector 59">
            <a:extLst>
              <a:ext uri="{FF2B5EF4-FFF2-40B4-BE49-F238E27FC236}">
                <a16:creationId xmlns:a16="http://schemas.microsoft.com/office/drawing/2014/main" id="{A529F99F-30E4-4606-9467-3AB959208B5E}"/>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B5B75E0C-9196-4240-B257-AEBC15329844}"/>
              </a:ext>
              <a:ext uri="{C183D7F6-B498-43B3-948B-1728B52AA6E4}">
                <adec:decorative xmlns:adec="http://schemas.microsoft.com/office/drawing/2017/decorative" val="1"/>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600" b="1" dirty="0">
              <a:solidFill>
                <a:schemeClr val="tx1"/>
              </a:solidFill>
              <a:latin typeface="+mj-lt"/>
            </a:endParaRPr>
          </a:p>
        </p:txBody>
      </p:sp>
      <p:sp>
        <p:nvSpPr>
          <p:cNvPr id="36" name="Oval 35">
            <a:extLst>
              <a:ext uri="{FF2B5EF4-FFF2-40B4-BE49-F238E27FC236}">
                <a16:creationId xmlns:a16="http://schemas.microsoft.com/office/drawing/2014/main" id="{5748F25B-4CCF-324A-99E7-2BFD41A2C1F7}"/>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5" name="Oval 34">
            <a:extLst>
              <a:ext uri="{FF2B5EF4-FFF2-40B4-BE49-F238E27FC236}">
                <a16:creationId xmlns:a16="http://schemas.microsoft.com/office/drawing/2014/main" id="{49064BB3-4D96-E344-8C28-05CF5D82B53B}"/>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4" name="Oval 33">
            <a:extLst>
              <a:ext uri="{FF2B5EF4-FFF2-40B4-BE49-F238E27FC236}">
                <a16:creationId xmlns:a16="http://schemas.microsoft.com/office/drawing/2014/main" id="{364711FE-EB20-5B4B-BAA1-6E58B25B20C4}"/>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3" name="Oval 32">
            <a:extLst>
              <a:ext uri="{FF2B5EF4-FFF2-40B4-BE49-F238E27FC236}">
                <a16:creationId xmlns:a16="http://schemas.microsoft.com/office/drawing/2014/main" id="{D4EC9A57-4D33-134F-BA97-62E86E710A7E}"/>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9" name="Oval 8">
            <a:extLst>
              <a:ext uri="{FF2B5EF4-FFF2-40B4-BE49-F238E27FC236}">
                <a16:creationId xmlns:a16="http://schemas.microsoft.com/office/drawing/2014/main" id="{B59DD490-E148-814A-A7CA-22ADE20AE946}"/>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1" name="Oval 30">
            <a:extLst>
              <a:ext uri="{FF2B5EF4-FFF2-40B4-BE49-F238E27FC236}">
                <a16:creationId xmlns:a16="http://schemas.microsoft.com/office/drawing/2014/main" id="{E6FA0409-6652-8244-BE32-FB6FB4CDA4CC}"/>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8" name="Oval 7">
            <a:extLst>
              <a:ext uri="{FF2B5EF4-FFF2-40B4-BE49-F238E27FC236}">
                <a16:creationId xmlns:a16="http://schemas.microsoft.com/office/drawing/2014/main" id="{EB4EA9A2-4528-B64A-AD4F-3719F488955F}"/>
              </a:ext>
              <a:ext uri="{C183D7F6-B498-43B3-948B-1728B52AA6E4}">
                <adec:decorative xmlns:adec="http://schemas.microsoft.com/office/drawing/2017/decorative" val="1"/>
              </a:ext>
            </a:extLst>
          </p:cNvPr>
          <p:cNvSpPr/>
          <p:nvPr/>
        </p:nvSpPr>
        <p:spPr>
          <a:xfrm>
            <a:off x="3427099" y="4249108"/>
            <a:ext cx="5337802" cy="5337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grpSp>
        <p:nvGrpSpPr>
          <p:cNvPr id="21" name="Group 20" descr="Diagram of Migration and innovation triggers.">
            <a:extLst>
              <a:ext uri="{FF2B5EF4-FFF2-40B4-BE49-F238E27FC236}">
                <a16:creationId xmlns:a16="http://schemas.microsoft.com/office/drawing/2014/main" id="{1B715420-F686-46C0-AD11-31973BF244D8}"/>
              </a:ext>
            </a:extLst>
          </p:cNvPr>
          <p:cNvGrpSpPr/>
          <p:nvPr/>
        </p:nvGrpSpPr>
        <p:grpSpPr>
          <a:xfrm>
            <a:off x="3126593" y="3673436"/>
            <a:ext cx="5938814" cy="6213940"/>
            <a:chOff x="3126593" y="3673436"/>
            <a:chExt cx="5938814" cy="6213940"/>
          </a:xfrm>
        </p:grpSpPr>
        <p:pic>
          <p:nvPicPr>
            <p:cNvPr id="42" name="Picture 41">
              <a:extLst>
                <a:ext uri="{FF2B5EF4-FFF2-40B4-BE49-F238E27FC236}">
                  <a16:creationId xmlns:a16="http://schemas.microsoft.com/office/drawing/2014/main" id="{90FB5DB4-B160-4257-9CC2-1DAE9E7CB7D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232" y="3673436"/>
              <a:ext cx="5413537" cy="6213940"/>
            </a:xfrm>
            <a:prstGeom prst="rect">
              <a:avLst/>
            </a:prstGeom>
          </p:spPr>
        </p:pic>
        <p:sp>
          <p:nvSpPr>
            <p:cNvPr id="43" name="Rectangle 42">
              <a:extLst>
                <a:ext uri="{FF2B5EF4-FFF2-40B4-BE49-F238E27FC236}">
                  <a16:creationId xmlns:a16="http://schemas.microsoft.com/office/drawing/2014/main" id="{2C46B73C-4E4D-4D84-B8F3-0636BBA60C8D}"/>
                </a:ext>
                <a:ext uri="{C183D7F6-B498-43B3-948B-1728B52AA6E4}">
                  <adec:decorative xmlns:adec="http://schemas.microsoft.com/office/drawing/2017/decorative" val="1"/>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schemeClr val="tx1"/>
                  </a:solidFill>
                  <a:latin typeface="+mj-lt"/>
                </a:rPr>
                <a:t>Migration and innovation triggers </a:t>
              </a:r>
            </a:p>
          </p:txBody>
        </p:sp>
        <p:sp>
          <p:nvSpPr>
            <p:cNvPr id="41" name="Oval 40">
              <a:extLst>
                <a:ext uri="{FF2B5EF4-FFF2-40B4-BE49-F238E27FC236}">
                  <a16:creationId xmlns:a16="http://schemas.microsoft.com/office/drawing/2014/main" id="{D160B46B-2789-404A-B95D-24761203D2C8}"/>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sp>
          <p:nvSpPr>
            <p:cNvPr id="32" name="Oval 31">
              <a:extLst>
                <a:ext uri="{FF2B5EF4-FFF2-40B4-BE49-F238E27FC236}">
                  <a16:creationId xmlns:a16="http://schemas.microsoft.com/office/drawing/2014/main" id="{3B8FBBC4-61E6-BD42-BB2B-7CDB2D57996E}"/>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Segoe UI"/>
              </a:endParaRPr>
            </a:p>
          </p:txBody>
        </p:sp>
      </p:grpSp>
      <p:sp>
        <p:nvSpPr>
          <p:cNvPr id="14" name="Content Placeholder 13">
            <a:extLst>
              <a:ext uri="{FF2B5EF4-FFF2-40B4-BE49-F238E27FC236}">
                <a16:creationId xmlns:a16="http://schemas.microsoft.com/office/drawing/2014/main" id="{B886CC56-D6F1-4425-8AF9-8A41B43C8381}"/>
              </a:ext>
            </a:extLst>
          </p:cNvPr>
          <p:cNvSpPr>
            <a:spLocks noGrp="1"/>
          </p:cNvSpPr>
          <p:nvPr>
            <p:ph sz="quarter" idx="18"/>
          </p:nvPr>
        </p:nvSpPr>
        <p:spPr>
          <a:xfrm>
            <a:off x="596797" y="1431169"/>
            <a:ext cx="2387216" cy="748297"/>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6BA0"/>
                </a:solidFill>
                <a:effectLst/>
                <a:uLnTx/>
                <a:uFillTx/>
                <a:latin typeface="Segoe UI Semibold"/>
                <a:ea typeface="+mn-ea"/>
                <a:cs typeface="+mn-cs"/>
              </a:rPr>
              <a:t>Infrastructure oriented drivers</a:t>
            </a:r>
          </a:p>
        </p:txBody>
      </p:sp>
      <p:sp>
        <p:nvSpPr>
          <p:cNvPr id="4" name="Content Placeholder 3">
            <a:extLst>
              <a:ext uri="{FF2B5EF4-FFF2-40B4-BE49-F238E27FC236}">
                <a16:creationId xmlns:a16="http://schemas.microsoft.com/office/drawing/2014/main" id="{990468B3-CD5B-436C-96BC-89DB6135C1D2}"/>
              </a:ext>
            </a:extLst>
          </p:cNvPr>
          <p:cNvSpPr>
            <a:spLocks noGrp="1"/>
          </p:cNvSpPr>
          <p:nvPr>
            <p:ph sz="quarter" idx="13"/>
          </p:nvPr>
        </p:nvSpPr>
        <p:spPr>
          <a:xfrm>
            <a:off x="1456816" y="5505835"/>
            <a:ext cx="1178151" cy="782637"/>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Datacenter contract expiry</a:t>
            </a:r>
          </a:p>
        </p:txBody>
      </p:sp>
      <p:sp>
        <p:nvSpPr>
          <p:cNvPr id="6" name="Content Placeholder 5">
            <a:extLst>
              <a:ext uri="{FF2B5EF4-FFF2-40B4-BE49-F238E27FC236}">
                <a16:creationId xmlns:a16="http://schemas.microsoft.com/office/drawing/2014/main" id="{CB764DF9-CC4C-4BE7-B75F-A5D92FB9AC7E}"/>
              </a:ext>
            </a:extLst>
          </p:cNvPr>
          <p:cNvSpPr>
            <a:spLocks noGrp="1"/>
          </p:cNvSpPr>
          <p:nvPr>
            <p:ph sz="quarter" idx="14"/>
          </p:nvPr>
        </p:nvSpPr>
        <p:spPr>
          <a:xfrm>
            <a:off x="2004652" y="3744686"/>
            <a:ext cx="1072604" cy="813540"/>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end of support</a:t>
            </a:r>
          </a:p>
        </p:txBody>
      </p:sp>
      <p:sp>
        <p:nvSpPr>
          <p:cNvPr id="7" name="Content Placeholder 6">
            <a:extLst>
              <a:ext uri="{FF2B5EF4-FFF2-40B4-BE49-F238E27FC236}">
                <a16:creationId xmlns:a16="http://schemas.microsoft.com/office/drawing/2014/main" id="{CB2F827E-4B6E-4B83-ABAD-8195B6E9B948}"/>
              </a:ext>
            </a:extLst>
          </p:cNvPr>
          <p:cNvSpPr>
            <a:spLocks noGrp="1"/>
          </p:cNvSpPr>
          <p:nvPr>
            <p:ph sz="quarter" idx="15"/>
          </p:nvPr>
        </p:nvSpPr>
        <p:spPr>
          <a:xfrm>
            <a:off x="2934360" y="2368608"/>
            <a:ext cx="1484596" cy="865901"/>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Quickly integrate acquisitions</a:t>
            </a:r>
          </a:p>
        </p:txBody>
      </p:sp>
      <p:sp>
        <p:nvSpPr>
          <p:cNvPr id="11" name="Content Placeholder 10">
            <a:extLst>
              <a:ext uri="{FF2B5EF4-FFF2-40B4-BE49-F238E27FC236}">
                <a16:creationId xmlns:a16="http://schemas.microsoft.com/office/drawing/2014/main" id="{D5F72FE8-672F-4BD6-8092-BC1E88541677}"/>
              </a:ext>
            </a:extLst>
          </p:cNvPr>
          <p:cNvSpPr>
            <a:spLocks noGrp="1"/>
          </p:cNvSpPr>
          <p:nvPr>
            <p:ph sz="quarter" idx="16"/>
          </p:nvPr>
        </p:nvSpPr>
        <p:spPr>
          <a:xfrm>
            <a:off x="4673587" y="1694083"/>
            <a:ext cx="1315062" cy="796600"/>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Urgent capacity needs</a:t>
            </a:r>
          </a:p>
        </p:txBody>
      </p:sp>
      <p:sp>
        <p:nvSpPr>
          <p:cNvPr id="13" name="Content Placeholder 12">
            <a:extLst>
              <a:ext uri="{FF2B5EF4-FFF2-40B4-BE49-F238E27FC236}">
                <a16:creationId xmlns:a16="http://schemas.microsoft.com/office/drawing/2014/main" id="{003E24CA-E009-461C-86DD-9547DE0999AB}"/>
              </a:ext>
            </a:extLst>
          </p:cNvPr>
          <p:cNvSpPr>
            <a:spLocks noGrp="1"/>
          </p:cNvSpPr>
          <p:nvPr>
            <p:ph sz="quarter" idx="17"/>
          </p:nvPr>
        </p:nvSpPr>
        <p:spPr>
          <a:xfrm>
            <a:off x="6349645" y="1662829"/>
            <a:ext cx="1460553" cy="876526"/>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&amp; hardware refresh</a:t>
            </a:r>
          </a:p>
        </p:txBody>
      </p:sp>
      <p:sp>
        <p:nvSpPr>
          <p:cNvPr id="18" name="Content Placeholder 17">
            <a:extLst>
              <a:ext uri="{FF2B5EF4-FFF2-40B4-BE49-F238E27FC236}">
                <a16:creationId xmlns:a16="http://schemas.microsoft.com/office/drawing/2014/main" id="{255ED50B-1B06-4D51-9F06-7AC7B426419A}"/>
              </a:ext>
            </a:extLst>
          </p:cNvPr>
          <p:cNvSpPr>
            <a:spLocks noGrp="1"/>
          </p:cNvSpPr>
          <p:nvPr>
            <p:ph sz="quarter" idx="22"/>
          </p:nvPr>
        </p:nvSpPr>
        <p:spPr>
          <a:xfrm>
            <a:off x="9202020" y="1431525"/>
            <a:ext cx="2814429" cy="716321"/>
          </a:xfrm>
        </p:spPr>
        <p:txBody>
          <a:bodyPr/>
          <a:lstStyle/>
          <a:p>
            <a:pPr marR="0" lvl="0" indent="0" algn="r" defTabSz="914367" fontAlgn="auto">
              <a:lnSpc>
                <a:spcPct val="100000"/>
              </a:lnSpc>
              <a:spcBef>
                <a:spcPts val="0"/>
              </a:spcBef>
              <a:spcAft>
                <a:spcPts val="0"/>
              </a:spcAft>
              <a:buClrTx/>
              <a:buSzTx/>
              <a:buFontTx/>
              <a:buNone/>
              <a:tabLst/>
              <a:defRPr/>
            </a:pPr>
            <a:r>
              <a:rPr lang="en-US" sz="2000" dirty="0">
                <a:solidFill>
                  <a:srgbClr val="246BA0"/>
                </a:solidFill>
                <a:latin typeface="+mj-lt"/>
              </a:rPr>
              <a:t>App oriented modernization drivers</a:t>
            </a:r>
          </a:p>
        </p:txBody>
      </p:sp>
      <p:sp>
        <p:nvSpPr>
          <p:cNvPr id="15" name="Content Placeholder 14">
            <a:extLst>
              <a:ext uri="{FF2B5EF4-FFF2-40B4-BE49-F238E27FC236}">
                <a16:creationId xmlns:a16="http://schemas.microsoft.com/office/drawing/2014/main" id="{44EFA05E-EE2B-4C52-8530-AC8411559D67}"/>
              </a:ext>
            </a:extLst>
          </p:cNvPr>
          <p:cNvSpPr>
            <a:spLocks noGrp="1"/>
          </p:cNvSpPr>
          <p:nvPr>
            <p:ph sz="quarter" idx="19"/>
          </p:nvPr>
        </p:nvSpPr>
        <p:spPr>
          <a:xfrm>
            <a:off x="7909875" y="2402514"/>
            <a:ext cx="1454415" cy="931517"/>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Compliance and security threats</a:t>
            </a:r>
          </a:p>
        </p:txBody>
      </p:sp>
      <p:sp>
        <p:nvSpPr>
          <p:cNvPr id="16" name="Content Placeholder 15">
            <a:extLst>
              <a:ext uri="{FF2B5EF4-FFF2-40B4-BE49-F238E27FC236}">
                <a16:creationId xmlns:a16="http://schemas.microsoft.com/office/drawing/2014/main" id="{BEB47CB5-34AD-4297-88D6-FEDCD6AB2EF6}"/>
              </a:ext>
            </a:extLst>
          </p:cNvPr>
          <p:cNvSpPr>
            <a:spLocks noGrp="1"/>
          </p:cNvSpPr>
          <p:nvPr>
            <p:ph sz="quarter" idx="20"/>
          </p:nvPr>
        </p:nvSpPr>
        <p:spPr>
          <a:xfrm>
            <a:off x="9212796" y="4040657"/>
            <a:ext cx="978094" cy="553448"/>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Cost savings</a:t>
            </a:r>
          </a:p>
        </p:txBody>
      </p:sp>
      <p:sp>
        <p:nvSpPr>
          <p:cNvPr id="17" name="Content Placeholder 16">
            <a:extLst>
              <a:ext uri="{FF2B5EF4-FFF2-40B4-BE49-F238E27FC236}">
                <a16:creationId xmlns:a16="http://schemas.microsoft.com/office/drawing/2014/main" id="{5536A6D4-7642-4B41-A3A3-60FC53AA2ACE}"/>
              </a:ext>
            </a:extLst>
          </p:cNvPr>
          <p:cNvSpPr>
            <a:spLocks noGrp="1"/>
          </p:cNvSpPr>
          <p:nvPr>
            <p:ph sz="quarter" idx="21"/>
          </p:nvPr>
        </p:nvSpPr>
        <p:spPr>
          <a:xfrm>
            <a:off x="9663744" y="5625229"/>
            <a:ext cx="1721035" cy="605759"/>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a:ea typeface="+mn-ea"/>
                <a:cs typeface="+mn-cs"/>
              </a:rPr>
              <a:t>Application innovation</a:t>
            </a:r>
          </a:p>
        </p:txBody>
      </p:sp>
    </p:spTree>
    <p:extLst>
      <p:ext uri="{BB962C8B-B14F-4D97-AF65-F5344CB8AC3E}">
        <p14:creationId xmlns:p14="http://schemas.microsoft.com/office/powerpoint/2010/main" val="112879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down)">
                                      <p:cBhvr>
                                        <p:cTn id="25" dur="500"/>
                                        <p:tgtEl>
                                          <p:spTgt spid="55"/>
                                        </p:tgtEl>
                                      </p:cBhvr>
                                    </p:animEffect>
                                  </p:childTnLst>
                                </p:cTn>
                              </p:par>
                            </p:childTnLst>
                          </p:cTn>
                        </p:par>
                        <p:par>
                          <p:cTn id="26" fill="hold">
                            <p:stCondLst>
                              <p:cond delay="1500"/>
                            </p:stCondLst>
                            <p:childTnLst>
                              <p:par>
                                <p:cTn id="27" presetID="1" presetClass="entr" presetSubtype="0" fill="hold" grpId="0" nodeType="after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1500"/>
                            </p:stCondLst>
                            <p:childTnLst>
                              <p:par>
                                <p:cTn id="32" presetID="22" presetClass="entr" presetSubtype="4" fill="hold"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2000"/>
                            </p:stCondLst>
                            <p:childTnLst>
                              <p:par>
                                <p:cTn id="41" presetID="22" presetClass="entr" presetSubtype="4"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down)">
                                      <p:cBhvr>
                                        <p:cTn id="43" dur="500"/>
                                        <p:tgtEl>
                                          <p:spTgt spid="44"/>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2500"/>
                            </p:stCondLst>
                            <p:childTnLst>
                              <p:par>
                                <p:cTn id="50" presetID="42"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down)">
                                      <p:cBhvr>
                                        <p:cTn id="59" dur="500"/>
                                        <p:tgtEl>
                                          <p:spTgt spid="39"/>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par>
                          <p:cTn id="65" fill="hold">
                            <p:stCondLst>
                              <p:cond delay="500"/>
                            </p:stCondLst>
                            <p:childTnLst>
                              <p:par>
                                <p:cTn id="66" presetID="22" presetClass="entr" presetSubtype="4" fill="hold"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ipe(down)">
                                      <p:cBhvr>
                                        <p:cTn id="68" dur="500"/>
                                        <p:tgtEl>
                                          <p:spTgt spid="38"/>
                                        </p:tgtEl>
                                      </p:cBhvr>
                                    </p:animEffec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wipe(down)">
                                      <p:cBhvr>
                                        <p:cTn id="77" dur="500"/>
                                        <p:tgtEl>
                                          <p:spTgt spid="60"/>
                                        </p:tgtEl>
                                      </p:cBhvr>
                                    </p:animEffect>
                                  </p:childTnLst>
                                </p:cTn>
                              </p:par>
                            </p:childTnLst>
                          </p:cTn>
                        </p:par>
                        <p:par>
                          <p:cTn id="78" fill="hold">
                            <p:stCondLst>
                              <p:cond delay="1500"/>
                            </p:stCondLst>
                            <p:childTnLst>
                              <p:par>
                                <p:cTn id="79" presetID="1" presetClass="entr" presetSubtype="0" fill="hold" grpId="0" nodeType="after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childTnLst>
                          </p:cTn>
                        </p:par>
                        <p:par>
                          <p:cTn id="81" fill="hold">
                            <p:stCondLst>
                              <p:cond delay="1500"/>
                            </p:stCondLst>
                            <p:childTnLst>
                              <p:par>
                                <p:cTn id="82" presetID="1" presetClass="entr" presetSubtype="0"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42"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anim calcmode="lin" valueType="num">
                                      <p:cBhvr>
                                        <p:cTn id="87" dur="1000" fill="hold"/>
                                        <p:tgtEl>
                                          <p:spTgt spid="18"/>
                                        </p:tgtEl>
                                        <p:attrNameLst>
                                          <p:attrName>ppt_x</p:attrName>
                                        </p:attrNameLst>
                                      </p:cBhvr>
                                      <p:tavLst>
                                        <p:tav tm="0">
                                          <p:val>
                                            <p:strVal val="#ppt_x"/>
                                          </p:val>
                                        </p:tav>
                                        <p:tav tm="100000">
                                          <p:val>
                                            <p:strVal val="#ppt_x"/>
                                          </p:val>
                                        </p:tav>
                                      </p:tavLst>
                                    </p:anim>
                                    <p:anim calcmode="lin" valueType="num">
                                      <p:cBhvr>
                                        <p:cTn id="8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49" grpId="0" animBg="1"/>
      <p:bldP spid="75" grpId="0" animBg="1"/>
      <p:bldP spid="50" grpId="0" animBg="1"/>
      <p:bldP spid="81" grpId="0" animBg="1"/>
      <p:bldP spid="46" grpId="0" animBg="1"/>
      <p:bldP spid="47" grpId="0" animBg="1"/>
      <p:bldP spid="48" grpId="0" animBg="1"/>
      <p:bldP spid="14" grpId="0"/>
      <p:bldP spid="4" grpId="0"/>
      <p:bldP spid="6" grpId="0"/>
      <p:bldP spid="7" grpId="0"/>
      <p:bldP spid="11" grpId="0"/>
      <p:bldP spid="13" grpId="0"/>
      <p:bldP spid="18"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FD41-0E46-4F21-8217-92A8DDC9D8E5}"/>
              </a:ext>
            </a:extLst>
          </p:cNvPr>
          <p:cNvSpPr>
            <a:spLocks noGrp="1"/>
          </p:cNvSpPr>
          <p:nvPr>
            <p:ph type="title"/>
          </p:nvPr>
        </p:nvSpPr>
        <p:spPr>
          <a:xfrm>
            <a:off x="609599" y="1386913"/>
            <a:ext cx="5517100" cy="965726"/>
          </a:xfrm>
        </p:spPr>
        <p:txBody>
          <a:bodyPr/>
          <a:lstStyle/>
          <a:p>
            <a:pPr lvl="0" defTabSz="932462">
              <a:lnSpc>
                <a:spcPct val="95000"/>
              </a:lnSpc>
              <a:spcBef>
                <a:spcPts val="0"/>
              </a:spcBef>
              <a:buClr>
                <a:srgbClr val="24292E"/>
              </a:buClr>
              <a:buSzPts val="3000"/>
              <a:defRPr/>
            </a:pPr>
            <a:r>
              <a:rPr lang="en-US" sz="2800" b="1" spc="-50" dirty="0">
                <a:solidFill>
                  <a:srgbClr val="0078D4"/>
                </a:solidFill>
                <a:latin typeface="Segoe UI Semibold" panose="020B0702040204020203" pitchFamily="34" charset="0"/>
                <a:ea typeface="+mn-ea"/>
                <a:cs typeface="Segoe UI Semibold" panose="020B0702040204020203" pitchFamily="34" charset="0"/>
              </a:rPr>
              <a:t>Azure lets </a:t>
            </a:r>
            <a:r>
              <a:rPr lang="en-US" sz="2800" b="1" spc="-50" dirty="0" err="1">
                <a:solidFill>
                  <a:srgbClr val="0078D4"/>
                </a:solidFill>
                <a:latin typeface="Segoe UI Semibold" panose="020B0702040204020203" pitchFamily="34" charset="0"/>
                <a:ea typeface="+mn-ea"/>
                <a:cs typeface="Segoe UI Semibold" panose="020B0702040204020203" pitchFamily="34" charset="0"/>
              </a:rPr>
              <a:t>Stackify</a:t>
            </a:r>
            <a:r>
              <a:rPr lang="en-US" sz="2800" b="1" spc="-50" dirty="0">
                <a:solidFill>
                  <a:srgbClr val="0078D4"/>
                </a:solidFill>
                <a:latin typeface="Segoe UI Semibold" panose="020B0702040204020203" pitchFamily="34" charset="0"/>
                <a:ea typeface="+mn-ea"/>
                <a:cs typeface="Segoe UI Semibold" panose="020B0702040204020203" pitchFamily="34" charset="0"/>
              </a:rPr>
              <a:t> easily empower fellow developers</a:t>
            </a:r>
          </a:p>
        </p:txBody>
      </p:sp>
      <p:pic>
        <p:nvPicPr>
          <p:cNvPr id="189442" name="Picture 2" descr="Stackify logo">
            <a:extLst>
              <a:ext uri="{FF2B5EF4-FFF2-40B4-BE49-F238E27FC236}">
                <a16:creationId xmlns:a16="http://schemas.microsoft.com/office/drawing/2014/main" id="{D2FAAE88-50D7-4E2C-951B-F10239193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47" y="472977"/>
            <a:ext cx="857250" cy="85725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0EBACF9E-8D1A-4C7D-838E-F152C707C3BF}"/>
              </a:ext>
            </a:extLst>
          </p:cNvPr>
          <p:cNvSpPr>
            <a:spLocks noGrp="1"/>
          </p:cNvSpPr>
          <p:nvPr>
            <p:ph sz="quarter" idx="13"/>
          </p:nvPr>
        </p:nvSpPr>
        <p:spPr>
          <a:xfrm>
            <a:off x="609599" y="2434050"/>
            <a:ext cx="5458759" cy="455321"/>
          </a:xfrm>
        </p:spPr>
        <p:txBody>
          <a:bodyPr/>
          <a:lstStyle/>
          <a:p>
            <a:pPr marL="0" lvl="0" indent="0" defTabSz="932462">
              <a:lnSpc>
                <a:spcPct val="95000"/>
              </a:lnSpc>
              <a:spcBef>
                <a:spcPts val="0"/>
              </a:spcBef>
              <a:buClr>
                <a:srgbClr val="24292E"/>
              </a:buClr>
              <a:buSzPts val="3000"/>
              <a:buNone/>
              <a:defRPr/>
            </a:pPr>
            <a:r>
              <a:rPr lang="en-US" sz="1600" spc="-50" dirty="0">
                <a:solidFill>
                  <a:srgbClr val="000000"/>
                </a:solidFill>
                <a:latin typeface="Segoe UI" panose="020B0502040204020203" pitchFamily="34" charset="0"/>
                <a:cs typeface="Segoe UI" panose="020B0502040204020203" pitchFamily="34" charset="0"/>
              </a:rPr>
              <a:t>Built multi-tenant SaaS apps on Azure’s fully-managed app and database services</a:t>
            </a:r>
          </a:p>
        </p:txBody>
      </p:sp>
      <p:sp>
        <p:nvSpPr>
          <p:cNvPr id="6" name="Content Placeholder 5">
            <a:extLst>
              <a:ext uri="{FF2B5EF4-FFF2-40B4-BE49-F238E27FC236}">
                <a16:creationId xmlns:a16="http://schemas.microsoft.com/office/drawing/2014/main" id="{65927A0C-B687-48FC-92AF-BC16F376A047}"/>
              </a:ext>
            </a:extLst>
          </p:cNvPr>
          <p:cNvSpPr>
            <a:spLocks noGrp="1"/>
          </p:cNvSpPr>
          <p:nvPr>
            <p:ph sz="quarter" idx="14"/>
          </p:nvPr>
        </p:nvSpPr>
        <p:spPr>
          <a:xfrm>
            <a:off x="609599" y="3061413"/>
            <a:ext cx="5517100" cy="671784"/>
          </a:xfrm>
        </p:spPr>
        <p:txBody>
          <a:bodyPr/>
          <a:lstStyle/>
          <a:p>
            <a:pPr marL="0" lvl="0" indent="0" defTabSz="932742">
              <a:lnSpc>
                <a:spcPct val="100000"/>
              </a:lnSpc>
              <a:spcBef>
                <a:spcPts val="1333"/>
              </a:spcBef>
              <a:buSzPts val="1400"/>
              <a:buNone/>
              <a:defRPr/>
            </a:pPr>
            <a:r>
              <a:rPr lang="en-US" sz="1600" spc="-50" dirty="0">
                <a:ln w="3175">
                  <a:noFill/>
                </a:ln>
                <a:solidFill>
                  <a:srgbClr val="000000"/>
                </a:solidFill>
                <a:latin typeface="Segoe UI" panose="020B0502040204020203" pitchFamily="34" charset="0"/>
                <a:cs typeface="Segoe UI" panose="020B0502040204020203" pitchFamily="34" charset="0"/>
              </a:rPr>
              <a:t>Experienced familiar .NET framework support and SQL Server compatibility for unparalleled developer and DBA productivity</a:t>
            </a:r>
            <a:endParaRPr lang="en-US" sz="1600" dirty="0">
              <a:solidFill>
                <a:srgbClr val="000000"/>
              </a:solidFill>
              <a:latin typeface="Segoe UI" panose="020B0502040204020203" pitchFamily="34" charset="0"/>
              <a:cs typeface="Segoe UI" panose="020B0502040204020203" pitchFamily="34" charset="0"/>
            </a:endParaRPr>
          </a:p>
        </p:txBody>
      </p:sp>
      <p:sp>
        <p:nvSpPr>
          <p:cNvPr id="7" name="Content Placeholder 6">
            <a:extLst>
              <a:ext uri="{FF2B5EF4-FFF2-40B4-BE49-F238E27FC236}">
                <a16:creationId xmlns:a16="http://schemas.microsoft.com/office/drawing/2014/main" id="{37D3182F-B750-4591-B522-0FFFFF93A430}"/>
              </a:ext>
            </a:extLst>
          </p:cNvPr>
          <p:cNvSpPr>
            <a:spLocks noGrp="1"/>
          </p:cNvSpPr>
          <p:nvPr>
            <p:ph sz="quarter" idx="15"/>
          </p:nvPr>
        </p:nvSpPr>
        <p:spPr>
          <a:xfrm>
            <a:off x="611936" y="3715068"/>
            <a:ext cx="6267133" cy="633056"/>
          </a:xfrm>
        </p:spPr>
        <p:txBody>
          <a:bodyPr/>
          <a:lstStyle/>
          <a:p>
            <a:pPr marL="0" lvl="0" indent="0" defTabSz="932742">
              <a:lnSpc>
                <a:spcPct val="100000"/>
              </a:lnSpc>
              <a:spcBef>
                <a:spcPts val="1333"/>
              </a:spcBef>
              <a:buSzPts val="1400"/>
              <a:buNone/>
              <a:defRPr/>
            </a:pPr>
            <a:r>
              <a:rPr lang="en-US" sz="1600" spc="-50" dirty="0">
                <a:solidFill>
                  <a:srgbClr val="000000"/>
                </a:solidFill>
                <a:latin typeface="Segoe UI" panose="020B0502040204020203" pitchFamily="34" charset="0"/>
                <a:cs typeface="Segoe UI" panose="020B0502040204020203" pitchFamily="34" charset="0"/>
              </a:rPr>
              <a:t>Azure offers scalability, reliability and extensive pre-built functionality for adding new customer experiences and improve efficiencies</a:t>
            </a:r>
            <a:endParaRPr lang="en-US" sz="1600" spc="-50" dirty="0">
              <a:solidFill>
                <a:prstClr val="black"/>
              </a:solidFill>
              <a:latin typeface="Segoe UI" panose="020B0502040204020203" pitchFamily="34" charset="0"/>
              <a:ea typeface="Segoe UI" pitchFamily="34" charset="0"/>
              <a:cs typeface="Segoe UI" panose="020B0502040204020203" pitchFamily="34" charset="0"/>
            </a:endParaRPr>
          </a:p>
        </p:txBody>
      </p:sp>
      <p:sp>
        <p:nvSpPr>
          <p:cNvPr id="8" name="Content Placeholder 7">
            <a:extLst>
              <a:ext uri="{FF2B5EF4-FFF2-40B4-BE49-F238E27FC236}">
                <a16:creationId xmlns:a16="http://schemas.microsoft.com/office/drawing/2014/main" id="{5DB26026-6559-45B3-A448-54D29F63CD8B}"/>
              </a:ext>
            </a:extLst>
          </p:cNvPr>
          <p:cNvSpPr>
            <a:spLocks noGrp="1"/>
          </p:cNvSpPr>
          <p:nvPr>
            <p:ph sz="quarter" idx="16"/>
          </p:nvPr>
        </p:nvSpPr>
        <p:spPr>
          <a:xfrm>
            <a:off x="635658" y="4317175"/>
            <a:ext cx="5991412" cy="2023077"/>
          </a:xfrm>
        </p:spPr>
        <p:txBody>
          <a:bodyPr/>
          <a:lstStyle/>
          <a:p>
            <a:pPr marL="0" lvl="0" indent="0" defTabSz="914400">
              <a:lnSpc>
                <a:spcPct val="100000"/>
              </a:lnSpc>
              <a:spcBef>
                <a:spcPts val="0"/>
              </a:spcBef>
              <a:buNone/>
            </a:pPr>
            <a:r>
              <a:rPr lang="en-US" sz="1800" dirty="0">
                <a:solidFill>
                  <a:srgbClr val="0078D4"/>
                </a:solidFill>
              </a:rPr>
              <a:t>“Building our application on Azure has made it really easy to leverage the latest technologies like microservices to innovate faster. We’re also able to scale out to meet our customers where they are, manage thousands of customer databases as one, and protect our customer’s data. With Azure, we can ensure our margins are healthy and grow our business without a hitch.” </a:t>
            </a:r>
          </a:p>
        </p:txBody>
      </p:sp>
      <p:sp>
        <p:nvSpPr>
          <p:cNvPr id="9" name="Content Placeholder 8">
            <a:extLst>
              <a:ext uri="{FF2B5EF4-FFF2-40B4-BE49-F238E27FC236}">
                <a16:creationId xmlns:a16="http://schemas.microsoft.com/office/drawing/2014/main" id="{3D1A9344-1D23-4273-B16A-ECAFC33F4476}"/>
              </a:ext>
            </a:extLst>
          </p:cNvPr>
          <p:cNvSpPr>
            <a:spLocks noGrp="1"/>
          </p:cNvSpPr>
          <p:nvPr>
            <p:ph sz="quarter" idx="17"/>
          </p:nvPr>
        </p:nvSpPr>
        <p:spPr>
          <a:xfrm>
            <a:off x="3406776" y="6411503"/>
            <a:ext cx="3234578" cy="384135"/>
          </a:xfrm>
        </p:spPr>
        <p:txBody>
          <a:bodyPr/>
          <a:lstStyle/>
          <a:p>
            <a:pPr marL="0" lvl="0" indent="0" algn="r" defTabSz="914400">
              <a:lnSpc>
                <a:spcPct val="100000"/>
              </a:lnSpc>
              <a:spcBef>
                <a:spcPts val="0"/>
              </a:spcBef>
              <a:buNone/>
            </a:pPr>
            <a:r>
              <a:rPr lang="en-US" sz="1800" dirty="0">
                <a:solidFill>
                  <a:prstClr val="black"/>
                </a:solidFill>
                <a:latin typeface="SegoeUI"/>
              </a:rPr>
              <a:t>-</a:t>
            </a:r>
            <a:r>
              <a:rPr lang="en-US" sz="1600" b="1" dirty="0">
                <a:solidFill>
                  <a:srgbClr val="000000"/>
                </a:solidFill>
                <a:cs typeface="Arial"/>
              </a:rPr>
              <a:t>Matt Watson, Founder and CEO</a:t>
            </a:r>
          </a:p>
        </p:txBody>
      </p:sp>
      <p:pic>
        <p:nvPicPr>
          <p:cNvPr id="15" name="Picture 14" descr="A man in headphones working on a laptop.">
            <a:extLst>
              <a:ext uri="{FF2B5EF4-FFF2-40B4-BE49-F238E27FC236}">
                <a16:creationId xmlns:a16="http://schemas.microsoft.com/office/drawing/2014/main" id="{DA8DDE97-7E6B-4E91-B59D-F7100D47267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073424" y="0"/>
            <a:ext cx="5118576" cy="6858000"/>
          </a:xfrm>
          <a:prstGeom prst="rect">
            <a:avLst/>
          </a:prstGeom>
        </p:spPr>
      </p:pic>
      <p:sp>
        <p:nvSpPr>
          <p:cNvPr id="11" name="Content Placeholder 10">
            <a:extLst>
              <a:ext uri="{FF2B5EF4-FFF2-40B4-BE49-F238E27FC236}">
                <a16:creationId xmlns:a16="http://schemas.microsoft.com/office/drawing/2014/main" id="{B464A74D-F058-43A6-8A6A-056217768E13}"/>
              </a:ext>
            </a:extLst>
          </p:cNvPr>
          <p:cNvSpPr>
            <a:spLocks noGrp="1"/>
          </p:cNvSpPr>
          <p:nvPr>
            <p:ph sz="quarter" idx="18"/>
          </p:nvPr>
        </p:nvSpPr>
        <p:spPr>
          <a:xfrm>
            <a:off x="1678289" y="821633"/>
            <a:ext cx="1306284" cy="320996"/>
          </a:xfrm>
        </p:spPr>
        <p:txBody>
          <a:bodyPr/>
          <a:lstStyle/>
          <a:p>
            <a:pPr marL="0" lvl="0" indent="0" defTabSz="932462">
              <a:lnSpc>
                <a:spcPct val="95000"/>
              </a:lnSpc>
              <a:spcBef>
                <a:spcPts val="0"/>
              </a:spcBef>
              <a:buClr>
                <a:srgbClr val="24292E"/>
              </a:buClr>
              <a:buSzPts val="3000"/>
              <a:buNone/>
              <a:defRPr/>
            </a:pPr>
            <a:r>
              <a:rPr lang="en-US" sz="1100" dirty="0">
                <a:solidFill>
                  <a:srgbClr val="000000"/>
                </a:solidFill>
                <a:latin typeface="Segoe UI Semibold"/>
                <a:cs typeface="Arial"/>
                <a:sym typeface="Helvetica Neue"/>
              </a:rPr>
              <a:t>Read the </a:t>
            </a:r>
            <a:r>
              <a:rPr lang="en-US" sz="1100" dirty="0">
                <a:solidFill>
                  <a:srgbClr val="0078D4"/>
                </a:solidFill>
                <a:latin typeface="Segoe UI Semibold"/>
                <a:cs typeface="Arial"/>
                <a:sym typeface="Helvetica Neue"/>
                <a:hlinkClick r:id="rId5">
                  <a:extLst>
                    <a:ext uri="{A12FA001-AC4F-418D-AE19-62706E023703}">
                      <ahyp:hlinkClr xmlns:ahyp="http://schemas.microsoft.com/office/drawing/2018/hyperlinkcolor" val="tx"/>
                    </a:ext>
                  </a:extLst>
                </a:hlinkClick>
              </a:rPr>
              <a:t>full story</a:t>
            </a:r>
            <a:endParaRPr lang="en-US" sz="1100" dirty="0">
              <a:solidFill>
                <a:srgbClr val="0078D4"/>
              </a:solidFill>
              <a:latin typeface="Segoe UI Semibold"/>
              <a:cs typeface="Arial"/>
              <a:sym typeface="Helvetica Neue"/>
            </a:endParaRPr>
          </a:p>
        </p:txBody>
      </p:sp>
    </p:spTree>
    <p:extLst>
      <p:ext uri="{BB962C8B-B14F-4D97-AF65-F5344CB8AC3E}">
        <p14:creationId xmlns:p14="http://schemas.microsoft.com/office/powerpoint/2010/main" val="3464152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F4FD15-B33D-47E4-AAC5-7602495A175E}"/>
              </a:ext>
            </a:extLst>
          </p:cNvPr>
          <p:cNvSpPr>
            <a:spLocks noGrp="1"/>
          </p:cNvSpPr>
          <p:nvPr>
            <p:ph type="title"/>
          </p:nvPr>
        </p:nvSpPr>
        <p:spPr>
          <a:xfrm>
            <a:off x="610347" y="1387743"/>
            <a:ext cx="5445093" cy="910153"/>
          </a:xfrm>
        </p:spPr>
        <p:txBody>
          <a:bodyPr/>
          <a:lstStyle/>
          <a:p>
            <a:pPr lvl="0" defTabSz="932462">
              <a:lnSpc>
                <a:spcPct val="95000"/>
              </a:lnSpc>
              <a:spcBef>
                <a:spcPts val="0"/>
              </a:spcBef>
              <a:buClr>
                <a:srgbClr val="24292E"/>
              </a:buClr>
              <a:buSzPts val="3000"/>
              <a:defRPr/>
            </a:pPr>
            <a:r>
              <a:rPr lang="en-US" sz="2800" b="1" spc="-50" dirty="0">
                <a:solidFill>
                  <a:srgbClr val="0078D4"/>
                </a:solidFill>
                <a:latin typeface="Segoe UI Semibold" panose="020B0702040204020203" pitchFamily="34" charset="0"/>
                <a:ea typeface="+mn-ea"/>
                <a:cs typeface="Segoe UI Semibold" panose="020B0702040204020203" pitchFamily="34" charset="0"/>
                <a:sym typeface="Helvetica Neue"/>
              </a:rPr>
              <a:t>Chipotle builds new website with .NET, VS Code and Azure</a:t>
            </a:r>
            <a:endParaRPr lang="en-US" sz="2800" b="1" spc="-50" dirty="0">
              <a:ln w="3175">
                <a:noFill/>
              </a:ln>
              <a:solidFill>
                <a:srgbClr val="0078D4"/>
              </a:solidFill>
              <a:latin typeface="Segoe UI Semibold" panose="020B0702040204020203" pitchFamily="34" charset="0"/>
              <a:ea typeface="+mn-ea"/>
              <a:cs typeface="Segoe UI Semibold" panose="020B0702040204020203" pitchFamily="34" charset="0"/>
              <a:sym typeface="Helvetica Neue"/>
            </a:endParaRPr>
          </a:p>
        </p:txBody>
      </p:sp>
      <p:pic>
        <p:nvPicPr>
          <p:cNvPr id="17" name="Picture 4" descr="Chipotle logo">
            <a:extLst>
              <a:ext uri="{FF2B5EF4-FFF2-40B4-BE49-F238E27FC236}">
                <a16:creationId xmlns:a16="http://schemas.microsoft.com/office/drawing/2014/main" id="{ECCBC336-00F3-4F1A-A3DF-9163CB4C30F1}"/>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b="19751"/>
          <a:stretch/>
        </p:blipFill>
        <p:spPr bwMode="auto">
          <a:xfrm>
            <a:off x="543859" y="518553"/>
            <a:ext cx="2467504" cy="51645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F813B6E2-230C-4D33-B242-014C19BE1C35}"/>
              </a:ext>
            </a:extLst>
          </p:cNvPr>
          <p:cNvSpPr>
            <a:spLocks noGrp="1"/>
          </p:cNvSpPr>
          <p:nvPr>
            <p:ph sz="quarter" idx="13"/>
          </p:nvPr>
        </p:nvSpPr>
        <p:spPr>
          <a:xfrm>
            <a:off x="609599" y="2375912"/>
            <a:ext cx="6238874" cy="1744363"/>
          </a:xfrm>
        </p:spPr>
        <p:txBody>
          <a:bodyPr/>
          <a:lstStyle/>
          <a:p>
            <a:pPr marL="0" lvl="0" indent="0" defTabSz="932742">
              <a:lnSpc>
                <a:spcPct val="100000"/>
              </a:lnSpc>
              <a:spcBef>
                <a:spcPts val="1333"/>
              </a:spcBef>
              <a:buSzPts val="1400"/>
              <a:buNone/>
              <a:defRPr/>
            </a:pPr>
            <a:r>
              <a:rPr lang="en-US" sz="1600" spc="-50" dirty="0">
                <a:solidFill>
                  <a:srgbClr val="000000"/>
                </a:solidFill>
                <a:cs typeface="Segoe UI" panose="020B0502040204020203" pitchFamily="34" charset="0"/>
              </a:rPr>
              <a:t>Built new web presence to replace and unify its self-hosted legacy app </a:t>
            </a:r>
          </a:p>
          <a:p>
            <a:pPr marL="0" lvl="0" indent="0" defTabSz="932742">
              <a:lnSpc>
                <a:spcPct val="100000"/>
              </a:lnSpc>
              <a:spcBef>
                <a:spcPts val="1230"/>
              </a:spcBef>
              <a:buSzPts val="1400"/>
              <a:buNone/>
              <a:defRPr/>
            </a:pPr>
            <a:r>
              <a:rPr lang="en-US" sz="1600" spc="-50" dirty="0">
                <a:ln w="3175">
                  <a:noFill/>
                </a:ln>
                <a:solidFill>
                  <a:srgbClr val="000000"/>
                </a:solidFill>
                <a:cs typeface="Segoe UI" panose="020B0502040204020203" pitchFamily="34" charset="0"/>
              </a:rPr>
              <a:t>Integrates </a:t>
            </a:r>
            <a:r>
              <a:rPr lang="en-US" sz="1600" spc="-50" dirty="0">
                <a:solidFill>
                  <a:srgbClr val="000000"/>
                </a:solidFill>
                <a:cs typeface="Segoe UI" panose="020B0502040204020203" pitchFamily="34" charset="0"/>
              </a:rPr>
              <a:t>with the existing content management system and back-end services</a:t>
            </a:r>
          </a:p>
          <a:p>
            <a:pPr marL="0" lvl="0" indent="0" defTabSz="932742">
              <a:lnSpc>
                <a:spcPct val="100000"/>
              </a:lnSpc>
              <a:spcBef>
                <a:spcPts val="1333"/>
              </a:spcBef>
              <a:buSzPts val="1400"/>
              <a:buNone/>
              <a:defRPr/>
            </a:pPr>
            <a:r>
              <a:rPr lang="en-US" sz="1600" spc="-50" dirty="0">
                <a:solidFill>
                  <a:srgbClr val="000000"/>
                </a:solidFill>
                <a:cs typeface="Segoe UI" panose="020B0502040204020203" pitchFamily="34" charset="0"/>
              </a:rPr>
              <a:t>Azure offers scalability, reliability and extensive pre-built functionality while Visual Studio provides .NET developers unparalleled productivity</a:t>
            </a:r>
            <a:endParaRPr lang="en-US" sz="1600" spc="-50" dirty="0">
              <a:solidFill>
                <a:prstClr val="black"/>
              </a:solidFill>
              <a:ea typeface="Segoe UI" pitchFamily="34" charset="0"/>
              <a:cs typeface="Segoe UI" panose="020B0502040204020203" pitchFamily="34" charset="0"/>
            </a:endParaRPr>
          </a:p>
        </p:txBody>
      </p:sp>
      <p:cxnSp>
        <p:nvCxnSpPr>
          <p:cNvPr id="20" name="Straight Connector 19">
            <a:extLst>
              <a:ext uri="{FF2B5EF4-FFF2-40B4-BE49-F238E27FC236}">
                <a16:creationId xmlns:a16="http://schemas.microsoft.com/office/drawing/2014/main" id="{DD3A86F0-955A-4B2B-997C-75BA10B79F82}"/>
              </a:ext>
              <a:ext uri="{C183D7F6-B498-43B3-948B-1728B52AA6E4}">
                <adec:decorative xmlns:adec="http://schemas.microsoft.com/office/drawing/2017/decorative" val="1"/>
              </a:ext>
            </a:extLst>
          </p:cNvPr>
          <p:cNvCxnSpPr/>
          <p:nvPr/>
        </p:nvCxnSpPr>
        <p:spPr>
          <a:xfrm>
            <a:off x="597647" y="4136103"/>
            <a:ext cx="5991412"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 name="Content Placeholder 7">
            <a:extLst>
              <a:ext uri="{FF2B5EF4-FFF2-40B4-BE49-F238E27FC236}">
                <a16:creationId xmlns:a16="http://schemas.microsoft.com/office/drawing/2014/main" id="{DF3D2085-1D55-430C-9B57-4DF7233FA90C}"/>
              </a:ext>
            </a:extLst>
          </p:cNvPr>
          <p:cNvSpPr>
            <a:spLocks noGrp="1"/>
          </p:cNvSpPr>
          <p:nvPr>
            <p:ph sz="quarter" idx="14"/>
          </p:nvPr>
        </p:nvSpPr>
        <p:spPr>
          <a:xfrm>
            <a:off x="597647" y="4348906"/>
            <a:ext cx="6110967" cy="1744363"/>
          </a:xfrm>
        </p:spPr>
        <p:txBody>
          <a:bodyPr/>
          <a:lstStyle/>
          <a:p>
            <a:pPr marL="0" lvl="0" indent="0" defTabSz="914367">
              <a:lnSpc>
                <a:spcPct val="100000"/>
              </a:lnSpc>
              <a:spcBef>
                <a:spcPts val="1333"/>
              </a:spcBef>
              <a:spcAft>
                <a:spcPts val="600"/>
              </a:spcAft>
              <a:buClr>
                <a:srgbClr val="000000"/>
              </a:buClr>
              <a:buSzPts val="1100"/>
              <a:buNone/>
              <a:defRPr/>
            </a:pPr>
            <a:r>
              <a:rPr lang="en-US" sz="1800" dirty="0">
                <a:solidFill>
                  <a:srgbClr val="0078D4"/>
                </a:solidFill>
              </a:rPr>
              <a:t>“Our move to .NET Core, Visual Studio Code, TypeScript, and Azure services worked out just like we had planned. Our new website makes us much more agile in supporting Chipotle’s primary mission: bringing people responsibly sourced, classically cooked, real food, with wholesome ingredients.”</a:t>
            </a:r>
          </a:p>
        </p:txBody>
      </p:sp>
      <p:sp>
        <p:nvSpPr>
          <p:cNvPr id="9" name="Content Placeholder 8">
            <a:extLst>
              <a:ext uri="{FF2B5EF4-FFF2-40B4-BE49-F238E27FC236}">
                <a16:creationId xmlns:a16="http://schemas.microsoft.com/office/drawing/2014/main" id="{5B0BD982-49F8-4354-8F52-0A1351A7F50F}"/>
              </a:ext>
            </a:extLst>
          </p:cNvPr>
          <p:cNvSpPr>
            <a:spLocks noGrp="1"/>
          </p:cNvSpPr>
          <p:nvPr>
            <p:ph sz="quarter" idx="15"/>
          </p:nvPr>
        </p:nvSpPr>
        <p:spPr>
          <a:xfrm>
            <a:off x="2638426" y="6149982"/>
            <a:ext cx="3950633" cy="286924"/>
          </a:xfrm>
        </p:spPr>
        <p:txBody>
          <a:bodyPr/>
          <a:lstStyle/>
          <a:p>
            <a:pPr marL="0" lvl="0" indent="0" algn="r" defTabSz="914367">
              <a:lnSpc>
                <a:spcPct val="100000"/>
              </a:lnSpc>
              <a:spcBef>
                <a:spcPts val="600"/>
              </a:spcBef>
              <a:buClr>
                <a:srgbClr val="000000"/>
              </a:buClr>
              <a:buSzPts val="1100"/>
              <a:buNone/>
              <a:defRPr/>
            </a:pPr>
            <a:r>
              <a:rPr lang="en-US" sz="1600" b="1" dirty="0">
                <a:solidFill>
                  <a:srgbClr val="000000"/>
                </a:solidFill>
                <a:cs typeface="Arial"/>
              </a:rPr>
              <a:t>—Mike Smith, Lead Software Developer</a:t>
            </a:r>
          </a:p>
        </p:txBody>
      </p:sp>
      <p:grpSp>
        <p:nvGrpSpPr>
          <p:cNvPr id="2" name="Group 1" descr="Different food dishes from Chipotle served on the table.">
            <a:extLst>
              <a:ext uri="{FF2B5EF4-FFF2-40B4-BE49-F238E27FC236}">
                <a16:creationId xmlns:a16="http://schemas.microsoft.com/office/drawing/2014/main" id="{2D932F2A-6343-4673-BDE1-BAD4F70F2EF6}"/>
              </a:ext>
            </a:extLst>
          </p:cNvPr>
          <p:cNvGrpSpPr/>
          <p:nvPr/>
        </p:nvGrpSpPr>
        <p:grpSpPr>
          <a:xfrm>
            <a:off x="7185024" y="-3634"/>
            <a:ext cx="5006975" cy="6890413"/>
            <a:chOff x="7185024" y="-3634"/>
            <a:chExt cx="5006975" cy="6890413"/>
          </a:xfrm>
        </p:grpSpPr>
        <p:pic>
          <p:nvPicPr>
            <p:cNvPr id="4" name="Picture 3">
              <a:extLst>
                <a:ext uri="{FF2B5EF4-FFF2-40B4-BE49-F238E27FC236}">
                  <a16:creationId xmlns:a16="http://schemas.microsoft.com/office/drawing/2014/main" id="{0E1364EB-EE36-4B48-8C39-2CF2E480DCBB}"/>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51071" t="15604" r="9023"/>
            <a:stretch/>
          </p:blipFill>
          <p:spPr>
            <a:xfrm rot="10800000">
              <a:off x="7185024" y="-3634"/>
              <a:ext cx="5006975" cy="6858000"/>
            </a:xfrm>
            <a:prstGeom prst="rect">
              <a:avLst/>
            </a:prstGeom>
          </p:spPr>
        </p:pic>
        <p:sp>
          <p:nvSpPr>
            <p:cNvPr id="21" name="Title 2">
              <a:extLst>
                <a:ext uri="{FF2B5EF4-FFF2-40B4-BE49-F238E27FC236}">
                  <a16:creationId xmlns:a16="http://schemas.microsoft.com/office/drawing/2014/main" id="{51D0512C-4088-4A50-8E90-46BC49B9718A}"/>
                </a:ext>
                <a:ext uri="{C183D7F6-B498-43B3-948B-1728B52AA6E4}">
                  <adec:decorative xmlns:adec="http://schemas.microsoft.com/office/drawing/2017/decorative" val="1"/>
                </a:ext>
              </a:extLst>
            </p:cNvPr>
            <p:cNvSpPr txBox="1">
              <a:spLocks/>
            </p:cNvSpPr>
            <p:nvPr/>
          </p:nvSpPr>
          <p:spPr bwMode="ltGray">
            <a:xfrm>
              <a:off x="7185024" y="3634"/>
              <a:ext cx="5006975" cy="6883145"/>
            </a:xfrm>
            <a:prstGeom prst="rect">
              <a:avLst/>
            </a:prstGeom>
            <a:gradFill flip="none" rotWithShape="1">
              <a:gsLst>
                <a:gs pos="4000">
                  <a:srgbClr val="000000">
                    <a:alpha val="47000"/>
                  </a:srgbClr>
                </a:gs>
                <a:gs pos="100000">
                  <a:srgbClr val="000000">
                    <a:alpha val="0"/>
                  </a:srgbClr>
                </a:gs>
              </a:gsLst>
              <a:lin ang="16200000" scaled="1"/>
              <a:tileRect/>
            </a:grad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grpSp>
      <p:sp>
        <p:nvSpPr>
          <p:cNvPr id="12" name="Content Placeholder 11">
            <a:extLst>
              <a:ext uri="{FF2B5EF4-FFF2-40B4-BE49-F238E27FC236}">
                <a16:creationId xmlns:a16="http://schemas.microsoft.com/office/drawing/2014/main" id="{A4A1453C-482F-4FC8-8637-530DD325D645}"/>
              </a:ext>
            </a:extLst>
          </p:cNvPr>
          <p:cNvSpPr>
            <a:spLocks noGrp="1"/>
          </p:cNvSpPr>
          <p:nvPr>
            <p:ph sz="quarter" idx="16"/>
          </p:nvPr>
        </p:nvSpPr>
        <p:spPr>
          <a:xfrm>
            <a:off x="3135214" y="653056"/>
            <a:ext cx="1326913" cy="257455"/>
          </a:xfrm>
        </p:spPr>
        <p:txBody>
          <a:bodyPr/>
          <a:lstStyle/>
          <a:p>
            <a:pPr marL="0" lvl="0" indent="0" defTabSz="932462">
              <a:lnSpc>
                <a:spcPct val="95000"/>
              </a:lnSpc>
              <a:spcBef>
                <a:spcPts val="0"/>
              </a:spcBef>
              <a:buClr>
                <a:srgbClr val="24292E"/>
              </a:buClr>
              <a:buSzPts val="3000"/>
              <a:buNone/>
              <a:defRPr/>
            </a:pPr>
            <a:r>
              <a:rPr lang="en-US" sz="1100" dirty="0">
                <a:solidFill>
                  <a:srgbClr val="000000"/>
                </a:solidFill>
                <a:latin typeface="Segoe UI Semibold"/>
                <a:cs typeface="Arial"/>
                <a:sym typeface="Helvetica Neue"/>
              </a:rPr>
              <a:t>Read the </a:t>
            </a:r>
            <a:r>
              <a:rPr lang="en-US" sz="1100" dirty="0">
                <a:solidFill>
                  <a:srgbClr val="0078D4"/>
                </a:solidFill>
                <a:latin typeface="Segoe UI Semibold"/>
                <a:cs typeface="Arial"/>
                <a:sym typeface="Helvetica Neue"/>
                <a:hlinkClick r:id="rId5">
                  <a:extLst>
                    <a:ext uri="{A12FA001-AC4F-418D-AE19-62706E023703}">
                      <ahyp:hlinkClr xmlns:ahyp="http://schemas.microsoft.com/office/drawing/2018/hyperlinkcolor" val="tx"/>
                    </a:ext>
                  </a:extLst>
                </a:hlinkClick>
              </a:rPr>
              <a:t>full story</a:t>
            </a:r>
            <a:endParaRPr lang="en-US" sz="1100" dirty="0">
              <a:solidFill>
                <a:srgbClr val="0078D4"/>
              </a:solidFill>
              <a:latin typeface="Segoe UI Semibold"/>
              <a:cs typeface="Arial"/>
              <a:sym typeface="Helvetica Neue"/>
            </a:endParaRPr>
          </a:p>
        </p:txBody>
      </p:sp>
    </p:spTree>
    <p:extLst>
      <p:ext uri="{BB962C8B-B14F-4D97-AF65-F5344CB8AC3E}">
        <p14:creationId xmlns:p14="http://schemas.microsoft.com/office/powerpoint/2010/main" val="287432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nodeType="withEffect">
                                  <p:stCondLst>
                                    <p:cond delay="0"/>
                                  </p:stCondLst>
                                  <p:childTnLst>
                                    <p:animMotion origin="layout" path="M 1.875E-6 -2.59259E-6 L -0.0543 -2.59259E-6 " pathEditMode="relative" rAng="0" ptsTypes="AA">
                                      <p:cBhvr>
                                        <p:cTn id="9" dur="500" spd="-100000" fill="hold"/>
                                        <p:tgtEl>
                                          <p:spTgt spid="17"/>
                                        </p:tgtEl>
                                        <p:attrNameLst>
                                          <p:attrName>ppt_x</p:attrName>
                                          <p:attrName>ppt_y</p:attrName>
                                        </p:attrNameLst>
                                      </p:cBhvr>
                                      <p:rCtr x="-2721"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1.875E-6 -2.59259E-6 L -0.0543 -2.59259E-6 " pathEditMode="relative" rAng="0" ptsTypes="AA">
                                      <p:cBhvr>
                                        <p:cTn id="14" dur="500" spd="-100000" fill="hold"/>
                                        <p:tgtEl>
                                          <p:spTgt spid="3"/>
                                        </p:tgtEl>
                                        <p:attrNameLst>
                                          <p:attrName>ppt_x</p:attrName>
                                          <p:attrName>ppt_y</p:attrName>
                                        </p:attrNameLst>
                                      </p:cBhvr>
                                      <p:rCtr x="-2721" y="0"/>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0"/>
                                  </p:stCondLst>
                                  <p:childTnLst>
                                    <p:animMotion origin="layout" path="M 6.25E-7 -1.11111E-6 L -0.0543 -1.11111E-6 " pathEditMode="relative" rAng="0" ptsTypes="AA">
                                      <p:cBhvr>
                                        <p:cTn id="19" dur="500" spd="-100000" fill="hold"/>
                                        <p:tgtEl>
                                          <p:spTgt spid="8"/>
                                        </p:tgtEl>
                                        <p:attrNameLst>
                                          <p:attrName>ppt_x</p:attrName>
                                          <p:attrName>ppt_y</p:attrName>
                                        </p:attrNameLst>
                                      </p:cBhvr>
                                      <p:rCtr x="-2721" y="0"/>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0"/>
                                  </p:stCondLst>
                                  <p:childTnLst>
                                    <p:animMotion origin="layout" path="M 4.58333E-6 -2.59259E-6 L -0.0543 -2.59259E-6 " pathEditMode="relative" rAng="0" ptsTypes="AA">
                                      <p:cBhvr>
                                        <p:cTn id="24" dur="500" spd="-100000" fill="hold"/>
                                        <p:tgtEl>
                                          <p:spTgt spid="9"/>
                                        </p:tgtEl>
                                        <p:attrNameLst>
                                          <p:attrName>ppt_x</p:attrName>
                                          <p:attrName>ppt_y</p:attrName>
                                        </p:attrNameLst>
                                      </p:cBhvr>
                                      <p:rCtr x="-2721" y="0"/>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0"/>
                                  </p:stCondLst>
                                  <p:childTnLst>
                                    <p:animMotion origin="layout" path="M 6.25E-7 -1.11111E-6 L -0.0543 -1.11111E-6 " pathEditMode="relative" rAng="0" ptsTypes="AA">
                                      <p:cBhvr>
                                        <p:cTn id="29" dur="500" spd="-100000" fill="hold"/>
                                        <p:tgtEl>
                                          <p:spTgt spid="7"/>
                                        </p:tgtEl>
                                        <p:attrNameLst>
                                          <p:attrName>ppt_x</p:attrName>
                                          <p:attrName>ppt_y</p:attrName>
                                        </p:attrNameLst>
                                      </p:cBhvr>
                                      <p:rCtr x="-2721"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42" presetClass="path" presetSubtype="0" decel="100000" fill="hold" nodeType="withEffect">
                                  <p:stCondLst>
                                    <p:cond delay="0"/>
                                  </p:stCondLst>
                                  <p:childTnLst>
                                    <p:animMotion origin="layout" path="M -1.45833E-6 7.40741E-7 L -0.0543 7.40741E-7 " pathEditMode="relative" rAng="0" ptsTypes="AA">
                                      <p:cBhvr>
                                        <p:cTn id="34" dur="500" spd="-100000" fill="hold"/>
                                        <p:tgtEl>
                                          <p:spTgt spid="20"/>
                                        </p:tgtEl>
                                        <p:attrNameLst>
                                          <p:attrName>ppt_x</p:attrName>
                                          <p:attrName>ppt_y</p:attrName>
                                        </p:attrNameLst>
                                      </p:cBhvr>
                                      <p:rCtr x="-2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8" grpId="0"/>
      <p:bldP spid="8" grpId="1"/>
      <p:bldP spid="9" grpId="0"/>
      <p:bldP spid="9" grpId="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1DA2-3A70-438C-BD2F-7330CFBCABDF}"/>
              </a:ext>
            </a:extLst>
          </p:cNvPr>
          <p:cNvSpPr>
            <a:spLocks noGrp="1"/>
          </p:cNvSpPr>
          <p:nvPr>
            <p:ph type="title"/>
          </p:nvPr>
        </p:nvSpPr>
        <p:spPr>
          <a:xfrm>
            <a:off x="616257" y="1161144"/>
            <a:ext cx="5984257" cy="885548"/>
          </a:xfrm>
        </p:spPr>
        <p:txBody>
          <a:bodyPr/>
          <a:lstStyle/>
          <a:p>
            <a:pPr lvl="0" defTabSz="932462">
              <a:lnSpc>
                <a:spcPct val="95000"/>
              </a:lnSpc>
              <a:spcBef>
                <a:spcPts val="0"/>
              </a:spcBef>
              <a:buClr>
                <a:srgbClr val="24292E"/>
              </a:buClr>
              <a:buSzPts val="3000"/>
              <a:defRPr/>
            </a:pPr>
            <a:r>
              <a:rPr lang="en-US" sz="2800" b="1" spc="-50" dirty="0">
                <a:solidFill>
                  <a:srgbClr val="0078D4"/>
                </a:solidFill>
                <a:latin typeface="Segoe UI Semibold" panose="020B0702040204020203" pitchFamily="34" charset="0"/>
                <a:ea typeface="+mn-ea"/>
                <a:cs typeface="Segoe UI Semibold" panose="020B0702040204020203" pitchFamily="34" charset="0"/>
                <a:sym typeface="Helvetica Neue"/>
              </a:rPr>
              <a:t>Episerver migrates Digital Experience Platform to Azure</a:t>
            </a:r>
            <a:endParaRPr lang="en-US" sz="2800" b="1" spc="-50" dirty="0">
              <a:ln w="3175">
                <a:noFill/>
              </a:ln>
              <a:solidFill>
                <a:srgbClr val="0078D4"/>
              </a:solidFill>
              <a:latin typeface="Segoe UI Semibold" panose="020B0702040204020203" pitchFamily="34" charset="0"/>
              <a:ea typeface="+mn-ea"/>
              <a:cs typeface="Segoe UI Semibold" panose="020B0702040204020203" pitchFamily="34" charset="0"/>
              <a:sym typeface="Helvetica Neue"/>
            </a:endParaRPr>
          </a:p>
        </p:txBody>
      </p:sp>
      <p:pic>
        <p:nvPicPr>
          <p:cNvPr id="7" name="Picture 6" descr="Epi logo">
            <a:extLst>
              <a:ext uri="{FF2B5EF4-FFF2-40B4-BE49-F238E27FC236}">
                <a16:creationId xmlns:a16="http://schemas.microsoft.com/office/drawing/2014/main" id="{6495997E-B737-4FC3-8550-10B4F0FA7280}"/>
              </a:ext>
            </a:extLst>
          </p:cNvPr>
          <p:cNvPicPr>
            <a:picLocks noChangeAspect="1"/>
          </p:cNvPicPr>
          <p:nvPr/>
        </p:nvPicPr>
        <p:blipFill rotWithShape="1">
          <a:blip r:embed="rId3">
            <a:extLst>
              <a:ext uri="{28A0092B-C50C-407E-A947-70E740481C1C}">
                <a14:useLocalDpi xmlns:a14="http://schemas.microsoft.com/office/drawing/2010/main" val="0"/>
              </a:ext>
            </a:extLst>
          </a:blip>
          <a:srcRect t="21314" b="25365"/>
          <a:stretch/>
        </p:blipFill>
        <p:spPr>
          <a:xfrm>
            <a:off x="609599" y="485749"/>
            <a:ext cx="1171797" cy="624816"/>
          </a:xfrm>
          <a:prstGeom prst="rect">
            <a:avLst/>
          </a:prstGeom>
        </p:spPr>
      </p:pic>
      <p:sp>
        <p:nvSpPr>
          <p:cNvPr id="4" name="Content Placeholder 3">
            <a:extLst>
              <a:ext uri="{FF2B5EF4-FFF2-40B4-BE49-F238E27FC236}">
                <a16:creationId xmlns:a16="http://schemas.microsoft.com/office/drawing/2014/main" id="{685A5C50-3644-4866-94E4-2EC1913B1DF5}"/>
              </a:ext>
            </a:extLst>
          </p:cNvPr>
          <p:cNvSpPr>
            <a:spLocks noGrp="1"/>
          </p:cNvSpPr>
          <p:nvPr>
            <p:ph sz="quarter" idx="13"/>
          </p:nvPr>
        </p:nvSpPr>
        <p:spPr>
          <a:xfrm>
            <a:off x="613299" y="2144744"/>
            <a:ext cx="6282027" cy="2019146"/>
          </a:xfrm>
        </p:spPr>
        <p:txBody>
          <a:bodyPr/>
          <a:lstStyle/>
          <a:p>
            <a:pPr marL="0" lvl="0" indent="0" defTabSz="932742">
              <a:lnSpc>
                <a:spcPct val="100000"/>
              </a:lnSpc>
              <a:spcBef>
                <a:spcPts val="1333"/>
              </a:spcBef>
              <a:buSzPts val="1400"/>
              <a:buNone/>
              <a:defRPr/>
            </a:pPr>
            <a:r>
              <a:rPr lang="en-US" sz="1600" spc="-50" dirty="0">
                <a:solidFill>
                  <a:srgbClr val="000000"/>
                </a:solidFill>
              </a:rPr>
              <a:t>Episerver helps hundreds of brands deliver engaging online experiences </a:t>
            </a:r>
          </a:p>
          <a:p>
            <a:pPr marL="0" lvl="0" indent="0" defTabSz="932742">
              <a:lnSpc>
                <a:spcPct val="100000"/>
              </a:lnSpc>
              <a:spcBef>
                <a:spcPts val="1333"/>
              </a:spcBef>
              <a:buSzPts val="1400"/>
              <a:buNone/>
              <a:defRPr/>
            </a:pPr>
            <a:r>
              <a:rPr lang="en-US" sz="1600" spc="-50" dirty="0">
                <a:solidFill>
                  <a:srgbClr val="000000"/>
                </a:solidFill>
              </a:rPr>
              <a:t>They now build global e-commerce sites for retailers like </a:t>
            </a:r>
            <a:r>
              <a:rPr lang="en-US" sz="1600" spc="-50" dirty="0">
                <a:solidFill>
                  <a:srgbClr val="0563C1"/>
                </a:solidFill>
                <a:hlinkClick r:id="rId4">
                  <a:extLst>
                    <a:ext uri="{A12FA001-AC4F-418D-AE19-62706E023703}">
                      <ahyp:hlinkClr xmlns:ahyp="http://schemas.microsoft.com/office/drawing/2018/hyperlinkcolor" val="tx"/>
                    </a:ext>
                  </a:extLst>
                </a:hlinkClick>
              </a:rPr>
              <a:t>NA-KD</a:t>
            </a:r>
            <a:r>
              <a:rPr lang="en-US" sz="1600" spc="-50" dirty="0">
                <a:solidFill>
                  <a:srgbClr val="000000"/>
                </a:solidFill>
              </a:rPr>
              <a:t> that need to handle up to 5 orders per second at peak using App Service and Azure SQL DB</a:t>
            </a:r>
          </a:p>
          <a:p>
            <a:pPr marL="0" lvl="0" indent="0" defTabSz="932742">
              <a:lnSpc>
                <a:spcPct val="100000"/>
              </a:lnSpc>
              <a:spcBef>
                <a:spcPts val="1333"/>
              </a:spcBef>
              <a:buSzPts val="1400"/>
              <a:buNone/>
              <a:defRPr/>
            </a:pPr>
            <a:r>
              <a:rPr lang="en-US" sz="1600" spc="-50" dirty="0">
                <a:solidFill>
                  <a:srgbClr val="000000"/>
                </a:solidFill>
              </a:rPr>
              <a:t>With Azure, can now rapidly evolve its platform to respond to ever changing customer needs</a:t>
            </a:r>
          </a:p>
        </p:txBody>
      </p:sp>
      <p:cxnSp>
        <p:nvCxnSpPr>
          <p:cNvPr id="18" name="Straight Connector 17">
            <a:extLst>
              <a:ext uri="{FF2B5EF4-FFF2-40B4-BE49-F238E27FC236}">
                <a16:creationId xmlns:a16="http://schemas.microsoft.com/office/drawing/2014/main" id="{5C1CCCBE-32B2-4BE5-8762-C316D44F789C}"/>
              </a:ext>
              <a:ext uri="{C183D7F6-B498-43B3-948B-1728B52AA6E4}">
                <adec:decorative xmlns:adec="http://schemas.microsoft.com/office/drawing/2017/decorative" val="1"/>
              </a:ext>
            </a:extLst>
          </p:cNvPr>
          <p:cNvCxnSpPr/>
          <p:nvPr/>
        </p:nvCxnSpPr>
        <p:spPr>
          <a:xfrm>
            <a:off x="543858" y="4329334"/>
            <a:ext cx="6320318"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 name="Content Placeholder 7">
            <a:extLst>
              <a:ext uri="{FF2B5EF4-FFF2-40B4-BE49-F238E27FC236}">
                <a16:creationId xmlns:a16="http://schemas.microsoft.com/office/drawing/2014/main" id="{5A3536E0-406D-4416-A015-FE21B0C32DE4}"/>
              </a:ext>
            </a:extLst>
          </p:cNvPr>
          <p:cNvSpPr>
            <a:spLocks noGrp="1"/>
          </p:cNvSpPr>
          <p:nvPr>
            <p:ph sz="quarter" idx="14"/>
          </p:nvPr>
        </p:nvSpPr>
        <p:spPr>
          <a:xfrm>
            <a:off x="600074" y="4565931"/>
            <a:ext cx="6083090" cy="1199837"/>
          </a:xfrm>
        </p:spPr>
        <p:txBody>
          <a:bodyPr/>
          <a:lstStyle/>
          <a:p>
            <a:pPr marL="0" lvl="0" indent="0" defTabSz="914367">
              <a:lnSpc>
                <a:spcPct val="100000"/>
              </a:lnSpc>
              <a:spcBef>
                <a:spcPts val="1333"/>
              </a:spcBef>
              <a:spcAft>
                <a:spcPts val="600"/>
              </a:spcAft>
              <a:buClr>
                <a:srgbClr val="000000"/>
              </a:buClr>
              <a:buSzPts val="1100"/>
              <a:buNone/>
              <a:defRPr/>
            </a:pPr>
            <a:r>
              <a:rPr lang="en-US" sz="1800" dirty="0">
                <a:solidFill>
                  <a:srgbClr val="0067B8"/>
                </a:solidFill>
                <a:latin typeface="SegoeUI"/>
              </a:rPr>
              <a:t>“We’ve seen a dramatic boost in our time to value. We’ve developed and released more than 50 upgrades in the last year, giving our customers a huge advantage in quickly launching new digital experiences. </a:t>
            </a:r>
            <a:endParaRPr lang="en-US" sz="1800" dirty="0">
              <a:solidFill>
                <a:srgbClr val="0078D4"/>
              </a:solidFill>
            </a:endParaRPr>
          </a:p>
        </p:txBody>
      </p:sp>
      <p:sp>
        <p:nvSpPr>
          <p:cNvPr id="11" name="Content Placeholder 10">
            <a:extLst>
              <a:ext uri="{FF2B5EF4-FFF2-40B4-BE49-F238E27FC236}">
                <a16:creationId xmlns:a16="http://schemas.microsoft.com/office/drawing/2014/main" id="{5ABC2FE6-0D92-4842-AA2F-84F23D58103F}"/>
              </a:ext>
            </a:extLst>
          </p:cNvPr>
          <p:cNvSpPr>
            <a:spLocks noGrp="1"/>
          </p:cNvSpPr>
          <p:nvPr>
            <p:ph sz="quarter" idx="15"/>
          </p:nvPr>
        </p:nvSpPr>
        <p:spPr>
          <a:xfrm>
            <a:off x="600074" y="5903636"/>
            <a:ext cx="5984256" cy="323497"/>
          </a:xfrm>
        </p:spPr>
        <p:txBody>
          <a:bodyPr/>
          <a:lstStyle/>
          <a:p>
            <a:pPr marL="0" lvl="0" indent="0" defTabSz="914367">
              <a:lnSpc>
                <a:spcPct val="100000"/>
              </a:lnSpc>
              <a:spcBef>
                <a:spcPts val="1333"/>
              </a:spcBef>
              <a:spcAft>
                <a:spcPts val="600"/>
              </a:spcAft>
              <a:buClr>
                <a:srgbClr val="000000"/>
              </a:buClr>
              <a:buSzPts val="1100"/>
              <a:buNone/>
              <a:defRPr/>
            </a:pPr>
            <a:r>
              <a:rPr lang="en-US" sz="1650" b="1" dirty="0">
                <a:solidFill>
                  <a:srgbClr val="000000"/>
                </a:solidFill>
                <a:cs typeface="Arial"/>
              </a:rPr>
              <a:t>— Nate Barad: Sr. Director of Product Marketing, Episerver</a:t>
            </a:r>
          </a:p>
        </p:txBody>
      </p:sp>
      <p:pic>
        <p:nvPicPr>
          <p:cNvPr id="9" name="Picture 8" descr="Screenshot showing NA-KD website homepage.">
            <a:extLst>
              <a:ext uri="{FF2B5EF4-FFF2-40B4-BE49-F238E27FC236}">
                <a16:creationId xmlns:a16="http://schemas.microsoft.com/office/drawing/2014/main" id="{8699FEBD-9A94-4112-82E5-6E1310A79F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4049" y="0"/>
            <a:ext cx="4347951" cy="6858000"/>
          </a:xfrm>
          <a:prstGeom prst="rect">
            <a:avLst/>
          </a:prstGeom>
        </p:spPr>
      </p:pic>
      <p:sp>
        <p:nvSpPr>
          <p:cNvPr id="12" name="Content Placeholder 11">
            <a:extLst>
              <a:ext uri="{FF2B5EF4-FFF2-40B4-BE49-F238E27FC236}">
                <a16:creationId xmlns:a16="http://schemas.microsoft.com/office/drawing/2014/main" id="{49D18833-AA35-467C-BC56-988DD799E1B5}"/>
              </a:ext>
            </a:extLst>
          </p:cNvPr>
          <p:cNvSpPr>
            <a:spLocks noGrp="1"/>
          </p:cNvSpPr>
          <p:nvPr>
            <p:ph sz="quarter" idx="16"/>
          </p:nvPr>
        </p:nvSpPr>
        <p:spPr>
          <a:xfrm>
            <a:off x="1954114" y="680575"/>
            <a:ext cx="1342523" cy="346725"/>
          </a:xfrm>
        </p:spPr>
        <p:txBody>
          <a:bodyPr/>
          <a:lstStyle/>
          <a:p>
            <a:pPr marL="0" lvl="0" indent="0" defTabSz="932462">
              <a:lnSpc>
                <a:spcPct val="95000"/>
              </a:lnSpc>
              <a:spcBef>
                <a:spcPts val="0"/>
              </a:spcBef>
              <a:buClr>
                <a:srgbClr val="24292E"/>
              </a:buClr>
              <a:buSzPts val="3000"/>
              <a:buNone/>
              <a:defRPr/>
            </a:pPr>
            <a:r>
              <a:rPr lang="en-US" sz="1100" dirty="0">
                <a:solidFill>
                  <a:srgbClr val="000000"/>
                </a:solidFill>
                <a:latin typeface="Segoe UI Semibold"/>
                <a:cs typeface="Arial"/>
                <a:sym typeface="Helvetica Neue"/>
              </a:rPr>
              <a:t>Read the </a:t>
            </a:r>
            <a:r>
              <a:rPr lang="en-US" sz="1100" dirty="0">
                <a:solidFill>
                  <a:srgbClr val="0078D4"/>
                </a:solidFill>
                <a:latin typeface="Segoe UI Semibold"/>
                <a:cs typeface="Arial"/>
                <a:sym typeface="Helvetica Neue"/>
                <a:hlinkClick r:id="rId6">
                  <a:extLst>
                    <a:ext uri="{A12FA001-AC4F-418D-AE19-62706E023703}">
                      <ahyp:hlinkClr xmlns:ahyp="http://schemas.microsoft.com/office/drawing/2018/hyperlinkcolor" val="tx"/>
                    </a:ext>
                  </a:extLst>
                </a:hlinkClick>
              </a:rPr>
              <a:t>full story</a:t>
            </a:r>
            <a:endParaRPr lang="en-US" sz="1100" dirty="0">
              <a:solidFill>
                <a:srgbClr val="0078D4"/>
              </a:solidFill>
              <a:latin typeface="Segoe UI Semibold"/>
              <a:cs typeface="Arial"/>
              <a:sym typeface="Helvetica Neue"/>
            </a:endParaRPr>
          </a:p>
        </p:txBody>
      </p:sp>
    </p:spTree>
    <p:extLst>
      <p:ext uri="{BB962C8B-B14F-4D97-AF65-F5344CB8AC3E}">
        <p14:creationId xmlns:p14="http://schemas.microsoft.com/office/powerpoint/2010/main" val="25971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3.33333E-6 L -0.0543 3.33333E-6 " pathEditMode="relative" rAng="0" ptsTypes="AA">
                                      <p:cBhvr>
                                        <p:cTn id="9" dur="500" spd="-100000" fill="hold"/>
                                        <p:tgtEl>
                                          <p:spTgt spid="3"/>
                                        </p:tgtEl>
                                        <p:attrNameLst>
                                          <p:attrName>ppt_x</p:attrName>
                                          <p:attrName>ppt_y</p:attrName>
                                        </p:attrNameLst>
                                      </p:cBhvr>
                                      <p:rCtr x="-2721"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70833E-6 -3.7037E-6 L -0.05429 -3.7037E-6 " pathEditMode="relative" rAng="0" ptsTypes="AA">
                                      <p:cBhvr>
                                        <p:cTn id="14" dur="500" spd="-100000" fill="hold"/>
                                        <p:tgtEl>
                                          <p:spTgt spid="4"/>
                                        </p:tgtEl>
                                        <p:attrNameLst>
                                          <p:attrName>ppt_x</p:attrName>
                                          <p:attrName>ppt_y</p:attrName>
                                        </p:attrNameLst>
                                      </p:cBhvr>
                                      <p:rCtr x="-2721" y="0"/>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0"/>
                                  </p:stCondLst>
                                  <p:childTnLst>
                                    <p:animMotion origin="layout" path="M 2.08333E-7 3.33333E-6 L -0.0543 3.33333E-6 " pathEditMode="relative" rAng="0" ptsTypes="AA">
                                      <p:cBhvr>
                                        <p:cTn id="19" dur="500" spd="-100000" fill="hold"/>
                                        <p:tgtEl>
                                          <p:spTgt spid="8"/>
                                        </p:tgtEl>
                                        <p:attrNameLst>
                                          <p:attrName>ppt_x</p:attrName>
                                          <p:attrName>ppt_y</p:attrName>
                                        </p:attrNameLst>
                                      </p:cBhvr>
                                      <p:rCtr x="-2721" y="0"/>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2.08333E-7 3.33333E-6 L -0.0543 3.33333E-6 " pathEditMode="relative" rAng="0" ptsTypes="AA">
                                      <p:cBhvr>
                                        <p:cTn id="24" dur="500" spd="-100000" fill="hold"/>
                                        <p:tgtEl>
                                          <p:spTgt spid="11"/>
                                        </p:tgtEl>
                                        <p:attrNameLst>
                                          <p:attrName>ppt_x</p:attrName>
                                          <p:attrName>ppt_y</p:attrName>
                                        </p:attrNameLst>
                                      </p:cBhvr>
                                      <p:rCtr x="-2721" y="0"/>
                                    </p:animMotion>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42" presetClass="path" presetSubtype="0" decel="100000" fill="hold" nodeType="withEffect">
                                  <p:stCondLst>
                                    <p:cond delay="0"/>
                                  </p:stCondLst>
                                  <p:childTnLst>
                                    <p:animMotion origin="layout" path="M 3.95833E-6 1.11022E-16 L -0.0543 1.11022E-16 " pathEditMode="relative" rAng="0" ptsTypes="AA">
                                      <p:cBhvr>
                                        <p:cTn id="29" dur="500" spd="-100000" fill="hold"/>
                                        <p:tgtEl>
                                          <p:spTgt spid="18"/>
                                        </p:tgtEl>
                                        <p:attrNameLst>
                                          <p:attrName>ppt_x</p:attrName>
                                          <p:attrName>ppt_y</p:attrName>
                                        </p:attrNameLst>
                                      </p:cBhvr>
                                      <p:rCtr x="-27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8" grpId="0"/>
      <p:bldP spid="8" grpId="1"/>
      <p:bldP spid="11" grpId="0"/>
      <p:bldP spid="11" grpId="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1920-99DD-44EB-B3FE-AA30C24488ED}"/>
              </a:ext>
            </a:extLst>
          </p:cNvPr>
          <p:cNvSpPr>
            <a:spLocks noGrp="1"/>
          </p:cNvSpPr>
          <p:nvPr>
            <p:ph type="title"/>
          </p:nvPr>
        </p:nvSpPr>
        <p:spPr>
          <a:xfrm>
            <a:off x="611936" y="1114907"/>
            <a:ext cx="6184012" cy="1228028"/>
          </a:xfrm>
        </p:spPr>
        <p:txBody>
          <a:bodyPr/>
          <a:lstStyle/>
          <a:p>
            <a:pPr lvl="0" defTabSz="932462">
              <a:lnSpc>
                <a:spcPct val="95000"/>
              </a:lnSpc>
              <a:spcBef>
                <a:spcPts val="0"/>
              </a:spcBef>
              <a:buClr>
                <a:srgbClr val="24292E"/>
              </a:buClr>
              <a:buSzPts val="3000"/>
              <a:defRPr/>
            </a:pPr>
            <a:r>
              <a:rPr lang="en-US" sz="2800" b="1" dirty="0">
                <a:solidFill>
                  <a:srgbClr val="0078D4"/>
                </a:solidFill>
                <a:latin typeface="Segoe UI Semibold" panose="020B0702040204020203" pitchFamily="34" charset="0"/>
                <a:cs typeface="Segoe UI Semibold" panose="020B0702040204020203" pitchFamily="34" charset="0"/>
              </a:rPr>
              <a:t>East West Bank </a:t>
            </a:r>
            <a:r>
              <a:rPr lang="en-US" sz="2800" b="1" dirty="0">
                <a:ln>
                  <a:noFill/>
                </a:ln>
                <a:solidFill>
                  <a:srgbClr val="0078D4"/>
                </a:solidFill>
                <a:latin typeface="Segoe UI Semibold" panose="020B0702040204020203" pitchFamily="34" charset="0"/>
                <a:cs typeface="Segoe UI Semibold" panose="020B0702040204020203" pitchFamily="34" charset="0"/>
              </a:rPr>
              <a:t>builds a modern platform on Azure to win new mobile customers</a:t>
            </a:r>
          </a:p>
        </p:txBody>
      </p:sp>
      <p:pic>
        <p:nvPicPr>
          <p:cNvPr id="1026" name="Picture 2" descr="EastWest Bank logo">
            <a:extLst>
              <a:ext uri="{FF2B5EF4-FFF2-40B4-BE49-F238E27FC236}">
                <a16:creationId xmlns:a16="http://schemas.microsoft.com/office/drawing/2014/main" id="{7979406D-5AEB-4A1D-9DB5-E609DD1A9E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31" b="19131"/>
          <a:stretch/>
        </p:blipFill>
        <p:spPr bwMode="auto">
          <a:xfrm>
            <a:off x="271820" y="184665"/>
            <a:ext cx="1007165" cy="73158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6EA34B0F-B77C-4671-B6C5-2E42FE9D427C}"/>
              </a:ext>
            </a:extLst>
          </p:cNvPr>
          <p:cNvSpPr>
            <a:spLocks noGrp="1"/>
          </p:cNvSpPr>
          <p:nvPr>
            <p:ph sz="quarter" idx="10"/>
          </p:nvPr>
        </p:nvSpPr>
        <p:spPr>
          <a:xfrm>
            <a:off x="609599" y="2567776"/>
            <a:ext cx="5979461" cy="1846951"/>
          </a:xfrm>
        </p:spPr>
        <p:txBody>
          <a:bodyPr/>
          <a:lstStyle/>
          <a:p>
            <a:pPr marL="0" lvl="0" indent="0" defTabSz="932462">
              <a:lnSpc>
                <a:spcPct val="95000"/>
              </a:lnSpc>
              <a:spcBef>
                <a:spcPts val="0"/>
              </a:spcBef>
              <a:spcAft>
                <a:spcPts val="1800"/>
              </a:spcAft>
              <a:buClr>
                <a:srgbClr val="24292E"/>
              </a:buClr>
              <a:buSzPts val="3000"/>
              <a:buNone/>
              <a:defRPr/>
            </a:pPr>
            <a:r>
              <a:rPr lang="en-US" sz="1600" spc="-50" dirty="0">
                <a:ln w="3175">
                  <a:noFill/>
                </a:ln>
                <a:solidFill>
                  <a:srgbClr val="000000"/>
                </a:solidFill>
                <a:latin typeface="Segoe UI" panose="020B0502040204020203" pitchFamily="34" charset="0"/>
              </a:rPr>
              <a:t>Needed to build cloud-native digital banking solution to meet unique needs of its international customer base. </a:t>
            </a:r>
            <a:endParaRPr lang="en-US" sz="1600" spc="-50" dirty="0">
              <a:solidFill>
                <a:srgbClr val="000000"/>
              </a:solidFill>
              <a:latin typeface="Segoe UI" panose="020B0502040204020203" pitchFamily="34" charset="0"/>
            </a:endParaRPr>
          </a:p>
          <a:p>
            <a:pPr marL="0" lvl="0" indent="0" defTabSz="932462">
              <a:lnSpc>
                <a:spcPct val="95000"/>
              </a:lnSpc>
              <a:spcBef>
                <a:spcPts val="0"/>
              </a:spcBef>
              <a:spcAft>
                <a:spcPts val="1800"/>
              </a:spcAft>
              <a:buClr>
                <a:srgbClr val="24292E"/>
              </a:buClr>
              <a:buSzPts val="3000"/>
              <a:buNone/>
              <a:defRPr/>
            </a:pPr>
            <a:r>
              <a:rPr lang="en-US" sz="1600" spc="-50" dirty="0">
                <a:solidFill>
                  <a:srgbClr val="000000"/>
                </a:solidFill>
                <a:latin typeface="Segoe UI" panose="020B0502040204020203" pitchFamily="34" charset="0"/>
              </a:rPr>
              <a:t>Quickly built and deployed a mobile banking experience centered on exceptional experience for low-friction checking accounts.</a:t>
            </a:r>
            <a:endParaRPr lang="en-US" sz="1600" spc="-50" dirty="0">
              <a:ln w="3175">
                <a:noFill/>
              </a:ln>
              <a:solidFill>
                <a:srgbClr val="000000"/>
              </a:solidFill>
              <a:latin typeface="Segoe UI" panose="020B0502040204020203" pitchFamily="34" charset="0"/>
            </a:endParaRPr>
          </a:p>
          <a:p>
            <a:pPr marL="0" lvl="0" indent="0" defTabSz="932462">
              <a:lnSpc>
                <a:spcPct val="95000"/>
              </a:lnSpc>
              <a:spcBef>
                <a:spcPts val="0"/>
              </a:spcBef>
              <a:buClr>
                <a:srgbClr val="24292E"/>
              </a:buClr>
              <a:buSzPts val="3000"/>
              <a:buNone/>
              <a:defRPr/>
            </a:pPr>
            <a:r>
              <a:rPr lang="en-US" sz="1600" spc="-50" dirty="0">
                <a:solidFill>
                  <a:srgbClr val="000000"/>
                </a:solidFill>
                <a:latin typeface="Segoe UI" panose="020B0502040204020203" pitchFamily="34" charset="0"/>
              </a:rPr>
              <a:t>Onboarded hundreds of thousands of customers differentiating through high availability with “millisecond response times”. </a:t>
            </a:r>
            <a:endParaRPr lang="en-US" sz="1600" spc="-50" dirty="0">
              <a:ln w="3175">
                <a:noFill/>
              </a:ln>
              <a:solidFill>
                <a:prstClr val="black"/>
              </a:solidFill>
              <a:latin typeface="Segoe UI" panose="020B0502040204020203" pitchFamily="34" charset="0"/>
              <a:ea typeface="Segoe UI" pitchFamily="34" charset="0"/>
            </a:endParaRPr>
          </a:p>
        </p:txBody>
      </p:sp>
      <p:sp>
        <p:nvSpPr>
          <p:cNvPr id="6" name="Content Placeholder 5">
            <a:extLst>
              <a:ext uri="{FF2B5EF4-FFF2-40B4-BE49-F238E27FC236}">
                <a16:creationId xmlns:a16="http://schemas.microsoft.com/office/drawing/2014/main" id="{7C2B3850-A46D-48DE-B5E0-98C5022591A0}"/>
              </a:ext>
            </a:extLst>
          </p:cNvPr>
          <p:cNvSpPr>
            <a:spLocks noGrp="1"/>
          </p:cNvSpPr>
          <p:nvPr>
            <p:ph sz="quarter" idx="11"/>
          </p:nvPr>
        </p:nvSpPr>
        <p:spPr>
          <a:xfrm>
            <a:off x="527061" y="4976684"/>
            <a:ext cx="6122958" cy="1102794"/>
          </a:xfrm>
        </p:spPr>
        <p:txBody>
          <a:bodyPr/>
          <a:lstStyle/>
          <a:p>
            <a:pPr marL="0" lvl="0" indent="0" defTabSz="914400">
              <a:spcBef>
                <a:spcPts val="0"/>
              </a:spcBef>
              <a:buSzTx/>
              <a:buNone/>
              <a:defRPr/>
            </a:pPr>
            <a:r>
              <a:rPr lang="en-US" sz="1600" dirty="0">
                <a:solidFill>
                  <a:srgbClr val="0067B8"/>
                </a:solidFill>
                <a:latin typeface="SegoeUI"/>
                <a:cs typeface="+mn-cs"/>
              </a:rPr>
              <a:t>The Azure stack, with its analytics, application servers, API engine, data capabilities, and fraud detection, was the fastest way to kick-start the whole process. In addition, Azure could operate seamlessly in China, just in case we needed some level of edge caching.”</a:t>
            </a:r>
          </a:p>
        </p:txBody>
      </p:sp>
      <p:sp>
        <p:nvSpPr>
          <p:cNvPr id="7" name="Content Placeholder 6">
            <a:extLst>
              <a:ext uri="{FF2B5EF4-FFF2-40B4-BE49-F238E27FC236}">
                <a16:creationId xmlns:a16="http://schemas.microsoft.com/office/drawing/2014/main" id="{C6A1D2E3-E7BE-4F18-8A44-F9121396B8DB}"/>
              </a:ext>
            </a:extLst>
          </p:cNvPr>
          <p:cNvSpPr>
            <a:spLocks noGrp="1"/>
          </p:cNvSpPr>
          <p:nvPr>
            <p:ph sz="quarter" idx="12"/>
          </p:nvPr>
        </p:nvSpPr>
        <p:spPr>
          <a:xfrm>
            <a:off x="1913235" y="6194617"/>
            <a:ext cx="4744404" cy="257346"/>
          </a:xfrm>
        </p:spPr>
        <p:txBody>
          <a:bodyPr/>
          <a:lstStyle/>
          <a:p>
            <a:pPr marL="0" lvl="0" indent="0" algn="r" defTabSz="914400">
              <a:spcBef>
                <a:spcPts val="0"/>
              </a:spcBef>
              <a:buSzTx/>
              <a:buNone/>
              <a:defRPr/>
            </a:pPr>
            <a:r>
              <a:rPr lang="en-US" sz="1600" dirty="0">
                <a:solidFill>
                  <a:prstClr val="black"/>
                </a:solidFill>
                <a:latin typeface="SegoeUI"/>
                <a:cs typeface="+mn-cs"/>
              </a:rPr>
              <a:t>- </a:t>
            </a:r>
            <a:r>
              <a:rPr lang="en-US" sz="1400" b="1" dirty="0">
                <a:solidFill>
                  <a:srgbClr val="000000"/>
                </a:solidFill>
                <a:cs typeface="Arial"/>
              </a:rPr>
              <a:t>Rakesh </a:t>
            </a:r>
            <a:r>
              <a:rPr lang="en-US" sz="1400" b="1" dirty="0" err="1">
                <a:solidFill>
                  <a:srgbClr val="000000"/>
                </a:solidFill>
                <a:cs typeface="Arial"/>
              </a:rPr>
              <a:t>Nambier</a:t>
            </a:r>
            <a:r>
              <a:rPr lang="en-US" sz="1400" b="1" dirty="0">
                <a:solidFill>
                  <a:srgbClr val="000000"/>
                </a:solidFill>
                <a:cs typeface="Arial"/>
              </a:rPr>
              <a:t>, Chief Digital Officer, </a:t>
            </a:r>
            <a:r>
              <a:rPr lang="en-US" sz="1400" b="1" dirty="0" err="1">
                <a:solidFill>
                  <a:srgbClr val="000000"/>
                </a:solidFill>
                <a:cs typeface="Arial"/>
              </a:rPr>
              <a:t>EastWest</a:t>
            </a:r>
            <a:r>
              <a:rPr lang="en-US" sz="1400" b="1" dirty="0">
                <a:solidFill>
                  <a:srgbClr val="000000"/>
                </a:solidFill>
                <a:cs typeface="Arial"/>
              </a:rPr>
              <a:t> Bank</a:t>
            </a:r>
          </a:p>
        </p:txBody>
      </p:sp>
      <p:pic>
        <p:nvPicPr>
          <p:cNvPr id="2050" name="Picture 2" descr="Exterior view of EastWest Bank building.">
            <a:extLst>
              <a:ext uri="{FF2B5EF4-FFF2-40B4-BE49-F238E27FC236}">
                <a16:creationId xmlns:a16="http://schemas.microsoft.com/office/drawing/2014/main" id="{FD83BCC4-07F2-4500-85D6-51DBA3AC77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51" r="20308"/>
          <a:stretch/>
        </p:blipFill>
        <p:spPr bwMode="auto">
          <a:xfrm>
            <a:off x="6859297" y="-1"/>
            <a:ext cx="5498353" cy="68579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9C730ECA-182A-4629-937A-18F05E3522F9}"/>
              </a:ext>
            </a:extLst>
          </p:cNvPr>
          <p:cNvSpPr>
            <a:spLocks noGrp="1"/>
          </p:cNvSpPr>
          <p:nvPr>
            <p:ph sz="quarter" idx="13"/>
          </p:nvPr>
        </p:nvSpPr>
        <p:spPr>
          <a:xfrm>
            <a:off x="1681552" y="547504"/>
            <a:ext cx="1389222" cy="227482"/>
          </a:xfrm>
        </p:spPr>
        <p:txBody>
          <a:bodyPr/>
          <a:lstStyle/>
          <a:p>
            <a:pPr marL="0" lvl="0" indent="0" defTabSz="932462">
              <a:lnSpc>
                <a:spcPct val="95000"/>
              </a:lnSpc>
              <a:spcBef>
                <a:spcPts val="0"/>
              </a:spcBef>
              <a:buClr>
                <a:srgbClr val="24292E"/>
              </a:buClr>
              <a:buSzPts val="3000"/>
              <a:buNone/>
              <a:defRPr/>
            </a:pPr>
            <a:r>
              <a:rPr lang="en-US" sz="1100" dirty="0">
                <a:solidFill>
                  <a:srgbClr val="000000"/>
                </a:solidFill>
                <a:latin typeface="Segoe UI Semibold"/>
                <a:cs typeface="Arial"/>
                <a:sym typeface="Helvetica Neue"/>
              </a:rPr>
              <a:t>Read the </a:t>
            </a:r>
            <a:r>
              <a:rPr lang="en-US" sz="1100" dirty="0">
                <a:solidFill>
                  <a:srgbClr val="0078D4"/>
                </a:solidFill>
                <a:latin typeface="Segoe UI Semibold"/>
                <a:cs typeface="Arial"/>
                <a:sym typeface="Helvetica Neue"/>
                <a:hlinkClick r:id="rId5">
                  <a:extLst>
                    <a:ext uri="{A12FA001-AC4F-418D-AE19-62706E023703}">
                      <ahyp:hlinkClr xmlns:ahyp="http://schemas.microsoft.com/office/drawing/2018/hyperlinkcolor" val="tx"/>
                    </a:ext>
                  </a:extLst>
                </a:hlinkClick>
              </a:rPr>
              <a:t>full story</a:t>
            </a:r>
            <a:endParaRPr lang="en-US" sz="1100" dirty="0">
              <a:solidFill>
                <a:srgbClr val="0078D4"/>
              </a:solidFill>
              <a:latin typeface="Segoe UI Semibold"/>
              <a:cs typeface="Arial"/>
              <a:sym typeface="Helvetica Neue"/>
            </a:endParaRPr>
          </a:p>
        </p:txBody>
      </p:sp>
    </p:spTree>
    <p:extLst>
      <p:ext uri="{BB962C8B-B14F-4D97-AF65-F5344CB8AC3E}">
        <p14:creationId xmlns:p14="http://schemas.microsoft.com/office/powerpoint/2010/main" val="2107262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15DD-01B9-4217-88FD-D649C6D64682}"/>
              </a:ext>
            </a:extLst>
          </p:cNvPr>
          <p:cNvSpPr>
            <a:spLocks noGrp="1"/>
          </p:cNvSpPr>
          <p:nvPr>
            <p:ph type="title"/>
          </p:nvPr>
        </p:nvSpPr>
        <p:spPr>
          <a:xfrm>
            <a:off x="4277783" y="2875003"/>
            <a:ext cx="7366764" cy="1107996"/>
          </a:xfrm>
        </p:spPr>
        <p:txBody>
          <a:bodyPr/>
          <a:lstStyle/>
          <a:p>
            <a:r>
              <a:rPr lang="en-US" dirty="0"/>
              <a:t>Additional flexibility with Windows Container</a:t>
            </a:r>
          </a:p>
        </p:txBody>
      </p:sp>
      <p:pic>
        <p:nvPicPr>
          <p:cNvPr id="3" name="Picture 2">
            <a:extLst>
              <a:ext uri="{FF2B5EF4-FFF2-40B4-BE49-F238E27FC236}">
                <a16:creationId xmlns:a16="http://schemas.microsoft.com/office/drawing/2014/main" id="{6F0BE67C-F3AC-4F33-8CF5-165DFD169E6E}"/>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736291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6444" y="600221"/>
            <a:ext cx="3462647" cy="423193"/>
          </a:xfrm>
        </p:spPr>
        <p:txBody>
          <a:bodyPr wrap="square">
            <a:spAutoFit/>
          </a:bodyPr>
          <a:lstStyle/>
          <a:p>
            <a:r>
              <a:rPr lang="en-US" sz="2750" dirty="0"/>
              <a:t>What is a container?</a:t>
            </a:r>
          </a:p>
        </p:txBody>
      </p:sp>
      <p:grpSp>
        <p:nvGrpSpPr>
          <p:cNvPr id="51" name="Group 50" descr="Diagram showing Virtual machines consisting of App1 and App 2 followed by Binaries &amp; libraries and Guest OS.">
            <a:extLst>
              <a:ext uri="{FF2B5EF4-FFF2-40B4-BE49-F238E27FC236}">
                <a16:creationId xmlns:a16="http://schemas.microsoft.com/office/drawing/2014/main" id="{D4A4211F-9253-44E9-A5A8-372352EC27CE}"/>
              </a:ext>
            </a:extLst>
          </p:cNvPr>
          <p:cNvGrpSpPr/>
          <p:nvPr/>
        </p:nvGrpSpPr>
        <p:grpSpPr>
          <a:xfrm>
            <a:off x="2449688" y="2140813"/>
            <a:ext cx="2949401" cy="1783370"/>
            <a:chOff x="2498808" y="2183244"/>
            <a:chExt cx="3008543" cy="1819130"/>
          </a:xfrm>
        </p:grpSpPr>
        <p:cxnSp>
          <p:nvCxnSpPr>
            <p:cNvPr id="52" name="Straight Connector 51">
              <a:extLst>
                <a:ext uri="{FF2B5EF4-FFF2-40B4-BE49-F238E27FC236}">
                  <a16:creationId xmlns:a16="http://schemas.microsoft.com/office/drawing/2014/main" id="{E1699226-7575-4846-A88B-26486BBABE62}"/>
                </a:ext>
                <a:ext uri="{C183D7F6-B498-43B3-948B-1728B52AA6E4}">
                  <adec:decorative xmlns:adec="http://schemas.microsoft.com/office/drawing/2017/decorative" val="1"/>
                </a:ext>
              </a:extLst>
            </p:cNvPr>
            <p:cNvCxnSpPr>
              <a:stCxn id="56" idx="2"/>
              <a:endCxn id="73" idx="0"/>
            </p:cNvCxnSpPr>
            <p:nvPr/>
          </p:nvCxnSpPr>
          <p:spPr>
            <a:xfrm>
              <a:off x="3184867"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5368447-2677-4A00-865C-406BD69EA8DA}"/>
                </a:ext>
                <a:ext uri="{C183D7F6-B498-43B3-948B-1728B52AA6E4}">
                  <adec:decorative xmlns:adec="http://schemas.microsoft.com/office/drawing/2017/decorative" val="1"/>
                </a:ext>
              </a:extLst>
            </p:cNvPr>
            <p:cNvSpPr txBox="1"/>
            <p:nvPr/>
          </p:nvSpPr>
          <p:spPr>
            <a:xfrm>
              <a:off x="2635804" y="298702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5" name="TextBox 54">
              <a:extLst>
                <a:ext uri="{FF2B5EF4-FFF2-40B4-BE49-F238E27FC236}">
                  <a16:creationId xmlns:a16="http://schemas.microsoft.com/office/drawing/2014/main" id="{856A0E8C-9ED9-4D20-BF56-1A1534F54E99}"/>
                </a:ext>
                <a:ext uri="{C183D7F6-B498-43B3-948B-1728B52AA6E4}">
                  <adec:decorative xmlns:adec="http://schemas.microsoft.com/office/drawing/2017/decorative" val="1"/>
                </a:ext>
              </a:extLst>
            </p:cNvPr>
            <p:cNvSpPr txBox="1"/>
            <p:nvPr/>
          </p:nvSpPr>
          <p:spPr>
            <a:xfrm>
              <a:off x="2700155" y="304230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56" name="TextBox 55">
              <a:extLst>
                <a:ext uri="{FF2B5EF4-FFF2-40B4-BE49-F238E27FC236}">
                  <a16:creationId xmlns:a16="http://schemas.microsoft.com/office/drawing/2014/main" id="{06263142-0C0D-4040-985C-8499EA1F199F}"/>
                </a:ext>
                <a:ext uri="{C183D7F6-B498-43B3-948B-1728B52AA6E4}">
                  <adec:decorative xmlns:adec="http://schemas.microsoft.com/office/drawing/2017/decorative" val="1"/>
                </a:ext>
              </a:extLst>
            </p:cNvPr>
            <p:cNvSpPr txBox="1"/>
            <p:nvPr/>
          </p:nvSpPr>
          <p:spPr>
            <a:xfrm>
              <a:off x="2636814"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grpSp>
          <p:nvGrpSpPr>
            <p:cNvPr id="57" name="Group 56">
              <a:extLst>
                <a:ext uri="{FF2B5EF4-FFF2-40B4-BE49-F238E27FC236}">
                  <a16:creationId xmlns:a16="http://schemas.microsoft.com/office/drawing/2014/main" id="{29538B40-3646-405F-9292-3DE4FB66A3C8}"/>
                </a:ext>
              </a:extLst>
            </p:cNvPr>
            <p:cNvGrpSpPr/>
            <p:nvPr/>
          </p:nvGrpSpPr>
          <p:grpSpPr>
            <a:xfrm>
              <a:off x="2636814" y="3540469"/>
              <a:ext cx="1096105" cy="301554"/>
              <a:chOff x="2063827" y="2949939"/>
              <a:chExt cx="1096105" cy="301554"/>
            </a:xfrm>
          </p:grpSpPr>
          <p:sp>
            <p:nvSpPr>
              <p:cNvPr id="73" name="TextBox 72">
                <a:extLst>
                  <a:ext uri="{FF2B5EF4-FFF2-40B4-BE49-F238E27FC236}">
                    <a16:creationId xmlns:a16="http://schemas.microsoft.com/office/drawing/2014/main" id="{A9E3141E-5B8E-41BA-956F-3E8810E3C293}"/>
                  </a:ext>
                  <a:ext uri="{C183D7F6-B498-43B3-948B-1728B52AA6E4}">
                    <adec:decorative xmlns:adec="http://schemas.microsoft.com/office/drawing/2017/decorative" val="1"/>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4" name="TextBox 73">
                <a:extLst>
                  <a:ext uri="{FF2B5EF4-FFF2-40B4-BE49-F238E27FC236}">
                    <a16:creationId xmlns:a16="http://schemas.microsoft.com/office/drawing/2014/main" id="{1334C065-C569-4DE8-9F8C-7589909B249F}"/>
                  </a:ext>
                  <a:ext uri="{C183D7F6-B498-43B3-948B-1728B52AA6E4}">
                    <adec:decorative xmlns:adec="http://schemas.microsoft.com/office/drawing/2017/decorative" val="1"/>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58" name="TextBox 57">
              <a:extLst>
                <a:ext uri="{FF2B5EF4-FFF2-40B4-BE49-F238E27FC236}">
                  <a16:creationId xmlns:a16="http://schemas.microsoft.com/office/drawing/2014/main" id="{082E68F4-B397-4A2B-BE42-400B14D0B392}"/>
                </a:ext>
                <a:ext uri="{C183D7F6-B498-43B3-948B-1728B52AA6E4}">
                  <adec:decorative xmlns:adec="http://schemas.microsoft.com/office/drawing/2017/decorative" val="1"/>
                </a:ext>
              </a:extLst>
            </p:cNvPr>
            <p:cNvSpPr txBox="1"/>
            <p:nvPr/>
          </p:nvSpPr>
          <p:spPr>
            <a:xfrm>
              <a:off x="2700155" y="3587875"/>
              <a:ext cx="969422" cy="1661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sp>
          <p:nvSpPr>
            <p:cNvPr id="59" name="Rectangle: Rounded Corners 85">
              <a:extLst>
                <a:ext uri="{FF2B5EF4-FFF2-40B4-BE49-F238E27FC236}">
                  <a16:creationId xmlns:a16="http://schemas.microsoft.com/office/drawing/2014/main" id="{C7C264C5-DC1D-45E0-99C9-AC0BFC98736C}"/>
                </a:ext>
                <a:ext uri="{C183D7F6-B498-43B3-948B-1728B52AA6E4}">
                  <adec:decorative xmlns:adec="http://schemas.microsoft.com/office/drawing/2017/decorative" val="1"/>
                </a:ext>
              </a:extLst>
            </p:cNvPr>
            <p:cNvSpPr/>
            <p:nvPr/>
          </p:nvSpPr>
          <p:spPr bwMode="auto">
            <a:xfrm>
              <a:off x="2498808"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7984EA5B-1141-46A5-90DF-376A62EDD97F}"/>
                </a:ext>
                <a:ext uri="{C183D7F6-B498-43B3-948B-1728B52AA6E4}">
                  <adec:decorative xmlns:adec="http://schemas.microsoft.com/office/drawing/2017/decorative" val="1"/>
                </a:ext>
              </a:extLst>
            </p:cNvPr>
            <p:cNvSpPr txBox="1">
              <a:spLocks/>
            </p:cNvSpPr>
            <p:nvPr/>
          </p:nvSpPr>
          <p:spPr>
            <a:xfrm>
              <a:off x="2498808"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cxnSp>
          <p:nvCxnSpPr>
            <p:cNvPr id="61" name="Straight Connector 60">
              <a:extLst>
                <a:ext uri="{FF2B5EF4-FFF2-40B4-BE49-F238E27FC236}">
                  <a16:creationId xmlns:a16="http://schemas.microsoft.com/office/drawing/2014/main" id="{6C0C4FD1-F93A-4DC3-B3DF-CB8F4D7F2EE4}"/>
                </a:ext>
                <a:ext uri="{C183D7F6-B498-43B3-948B-1728B52AA6E4}">
                  <adec:decorative xmlns:adec="http://schemas.microsoft.com/office/drawing/2017/decorative" val="1"/>
                </a:ext>
              </a:extLst>
            </p:cNvPr>
            <p:cNvCxnSpPr>
              <a:stCxn id="63" idx="2"/>
              <a:endCxn id="69" idx="0"/>
            </p:cNvCxnSpPr>
            <p:nvPr/>
          </p:nvCxnSpPr>
          <p:spPr>
            <a:xfrm>
              <a:off x="4821294"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1E1FA201-36B9-4E98-A7A2-2B02889C93C3}"/>
                </a:ext>
              </a:extLst>
            </p:cNvPr>
            <p:cNvGrpSpPr/>
            <p:nvPr/>
          </p:nvGrpSpPr>
          <p:grpSpPr>
            <a:xfrm>
              <a:off x="4272231" y="2987022"/>
              <a:ext cx="1098124" cy="442962"/>
              <a:chOff x="4272231" y="2998382"/>
              <a:chExt cx="1098124" cy="442962"/>
            </a:xfrm>
          </p:grpSpPr>
          <p:sp>
            <p:nvSpPr>
              <p:cNvPr id="71" name="TextBox 70">
                <a:extLst>
                  <a:ext uri="{FF2B5EF4-FFF2-40B4-BE49-F238E27FC236}">
                    <a16:creationId xmlns:a16="http://schemas.microsoft.com/office/drawing/2014/main" id="{910CB53F-494F-492D-A2AD-814DA8DE431C}"/>
                  </a:ext>
                  <a:ext uri="{C183D7F6-B498-43B3-948B-1728B52AA6E4}">
                    <adec:decorative xmlns:adec="http://schemas.microsoft.com/office/drawing/2017/decorative" val="1"/>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a:extLst>
                  <a:ext uri="{FF2B5EF4-FFF2-40B4-BE49-F238E27FC236}">
                    <a16:creationId xmlns:a16="http://schemas.microsoft.com/office/drawing/2014/main" id="{DA3C4077-48CC-4AC8-8266-63201D8ABEFC}"/>
                  </a:ext>
                  <a:ext uri="{C183D7F6-B498-43B3-948B-1728B52AA6E4}">
                    <adec:decorative xmlns:adec="http://schemas.microsoft.com/office/drawing/2017/decorative" val="1"/>
                  </a:ext>
                </a:extLst>
              </p:cNvPr>
              <p:cNvSpPr txBox="1"/>
              <p:nvPr/>
            </p:nvSpPr>
            <p:spPr>
              <a:xfrm>
                <a:off x="4336582" y="305366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63" name="TextBox 62">
              <a:extLst>
                <a:ext uri="{FF2B5EF4-FFF2-40B4-BE49-F238E27FC236}">
                  <a16:creationId xmlns:a16="http://schemas.microsoft.com/office/drawing/2014/main" id="{EE518297-682B-4B4F-915B-97D2CB137698}"/>
                </a:ext>
                <a:ext uri="{C183D7F6-B498-43B3-948B-1728B52AA6E4}">
                  <adec:decorative xmlns:adec="http://schemas.microsoft.com/office/drawing/2017/decorative" val="1"/>
                </a:ext>
              </a:extLst>
            </p:cNvPr>
            <p:cNvSpPr txBox="1"/>
            <p:nvPr/>
          </p:nvSpPr>
          <p:spPr>
            <a:xfrm>
              <a:off x="4273241"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App2</a:t>
              </a:r>
            </a:p>
          </p:txBody>
        </p:sp>
        <p:grpSp>
          <p:nvGrpSpPr>
            <p:cNvPr id="64" name="Group 63">
              <a:extLst>
                <a:ext uri="{FF2B5EF4-FFF2-40B4-BE49-F238E27FC236}">
                  <a16:creationId xmlns:a16="http://schemas.microsoft.com/office/drawing/2014/main" id="{CBBEE874-7090-47D0-8E9E-7B96256F4A2D}"/>
                </a:ext>
              </a:extLst>
            </p:cNvPr>
            <p:cNvGrpSpPr/>
            <p:nvPr/>
          </p:nvGrpSpPr>
          <p:grpSpPr>
            <a:xfrm>
              <a:off x="4273241" y="3540469"/>
              <a:ext cx="1096105" cy="301554"/>
              <a:chOff x="2063827" y="2936839"/>
              <a:chExt cx="1096105" cy="301554"/>
            </a:xfrm>
          </p:grpSpPr>
          <p:grpSp>
            <p:nvGrpSpPr>
              <p:cNvPr id="67" name="Group 66">
                <a:extLst>
                  <a:ext uri="{FF2B5EF4-FFF2-40B4-BE49-F238E27FC236}">
                    <a16:creationId xmlns:a16="http://schemas.microsoft.com/office/drawing/2014/main" id="{CBC861D8-B292-4511-9521-B0F7B4935E50}"/>
                  </a:ext>
                </a:extLst>
              </p:cNvPr>
              <p:cNvGrpSpPr/>
              <p:nvPr/>
            </p:nvGrpSpPr>
            <p:grpSpPr>
              <a:xfrm>
                <a:off x="2063827" y="2936839"/>
                <a:ext cx="1096105" cy="301554"/>
                <a:chOff x="2063827" y="2949939"/>
                <a:chExt cx="1096105" cy="301554"/>
              </a:xfrm>
            </p:grpSpPr>
            <p:sp>
              <p:nvSpPr>
                <p:cNvPr id="69" name="TextBox 68">
                  <a:extLst>
                    <a:ext uri="{FF2B5EF4-FFF2-40B4-BE49-F238E27FC236}">
                      <a16:creationId xmlns:a16="http://schemas.microsoft.com/office/drawing/2014/main" id="{4818BDC5-17BC-404D-B4ED-6BE523C36429}"/>
                    </a:ext>
                    <a:ext uri="{C183D7F6-B498-43B3-948B-1728B52AA6E4}">
                      <adec:decorative xmlns:adec="http://schemas.microsoft.com/office/drawing/2017/decorative" val="1"/>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TextBox 69">
                  <a:extLst>
                    <a:ext uri="{FF2B5EF4-FFF2-40B4-BE49-F238E27FC236}">
                      <a16:creationId xmlns:a16="http://schemas.microsoft.com/office/drawing/2014/main" id="{4DB58EDE-8E7D-4A3D-A875-01D0B9197732}"/>
                    </a:ext>
                    <a:ext uri="{C183D7F6-B498-43B3-948B-1728B52AA6E4}">
                      <adec:decorative xmlns:adec="http://schemas.microsoft.com/office/drawing/2017/decorative" val="1"/>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TextBox 67">
                <a:extLst>
                  <a:ext uri="{FF2B5EF4-FFF2-40B4-BE49-F238E27FC236}">
                    <a16:creationId xmlns:a16="http://schemas.microsoft.com/office/drawing/2014/main" id="{FBBBD4A3-0A12-4343-B95C-D9440FE0CAA1}"/>
                  </a:ext>
                  <a:ext uri="{C183D7F6-B498-43B3-948B-1728B52AA6E4}">
                    <adec:decorative xmlns:adec="http://schemas.microsoft.com/office/drawing/2017/decorative" val="1"/>
                  </a:ext>
                </a:extLst>
              </p:cNvPr>
              <p:cNvSpPr txBox="1"/>
              <p:nvPr/>
            </p:nvSpPr>
            <p:spPr>
              <a:xfrm>
                <a:off x="2127168" y="2984245"/>
                <a:ext cx="969422" cy="1661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grpSp>
        <p:sp>
          <p:nvSpPr>
            <p:cNvPr id="65" name="Rectangle: Rounded Corners 85">
              <a:extLst>
                <a:ext uri="{FF2B5EF4-FFF2-40B4-BE49-F238E27FC236}">
                  <a16:creationId xmlns:a16="http://schemas.microsoft.com/office/drawing/2014/main" id="{A508C3A5-E53A-4167-B4C9-E3A67FD7E21F}"/>
                </a:ext>
                <a:ext uri="{C183D7F6-B498-43B3-948B-1728B52AA6E4}">
                  <adec:decorative xmlns:adec="http://schemas.microsoft.com/office/drawing/2017/decorative" val="1"/>
                </a:ext>
              </a:extLst>
            </p:cNvPr>
            <p:cNvSpPr/>
            <p:nvPr/>
          </p:nvSpPr>
          <p:spPr bwMode="auto">
            <a:xfrm>
              <a:off x="413523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Title 1">
              <a:extLst>
                <a:ext uri="{FF2B5EF4-FFF2-40B4-BE49-F238E27FC236}">
                  <a16:creationId xmlns:a16="http://schemas.microsoft.com/office/drawing/2014/main" id="{B3282B35-8F7A-48F8-A8EA-BE7DBB0D27C2}"/>
                </a:ext>
                <a:ext uri="{C183D7F6-B498-43B3-948B-1728B52AA6E4}">
                  <adec:decorative xmlns:adec="http://schemas.microsoft.com/office/drawing/2017/decorative" val="1"/>
                </a:ext>
              </a:extLst>
            </p:cNvPr>
            <p:cNvSpPr txBox="1">
              <a:spLocks/>
            </p:cNvSpPr>
            <p:nvPr/>
          </p:nvSpPr>
          <p:spPr>
            <a:xfrm>
              <a:off x="4135235"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grpSp>
      <p:sp>
        <p:nvSpPr>
          <p:cNvPr id="38" name="Content Placeholder 37">
            <a:extLst>
              <a:ext uri="{FF2B5EF4-FFF2-40B4-BE49-F238E27FC236}">
                <a16:creationId xmlns:a16="http://schemas.microsoft.com/office/drawing/2014/main" id="{9F4703EA-E4C3-489E-8D53-0B9F9D69C77F}"/>
              </a:ext>
            </a:extLst>
          </p:cNvPr>
          <p:cNvSpPr>
            <a:spLocks noGrp="1"/>
          </p:cNvSpPr>
          <p:nvPr>
            <p:ph sz="quarter" idx="18"/>
          </p:nvPr>
        </p:nvSpPr>
        <p:spPr>
          <a:xfrm>
            <a:off x="2871709" y="4179751"/>
            <a:ext cx="2012400" cy="329922"/>
          </a:xfrm>
        </p:spPr>
        <p:txBody>
          <a:bodyPr/>
          <a:lstStyle/>
          <a:p>
            <a:pPr marL="0" lvl="0" indent="0" algn="ctr" defTabSz="914367">
              <a:lnSpc>
                <a:spcPct val="90000"/>
              </a:lnSpc>
              <a:spcBef>
                <a:spcPts val="0"/>
              </a:spcBef>
              <a:spcAft>
                <a:spcPts val="588"/>
              </a:spcAft>
              <a:buSzTx/>
              <a:buNone/>
              <a:defRPr/>
            </a:pPr>
            <a:r>
              <a:rPr lang="en-US" sz="1961" dirty="0">
                <a:solidFill>
                  <a:srgbClr val="000000"/>
                </a:solidFill>
                <a:latin typeface="Segoe UI Semibold"/>
                <a:cs typeface="+mn-cs"/>
              </a:rPr>
              <a:t>Virtual machines</a:t>
            </a:r>
          </a:p>
        </p:txBody>
      </p:sp>
      <p:sp>
        <p:nvSpPr>
          <p:cNvPr id="39" name="Content Placeholder 38">
            <a:extLst>
              <a:ext uri="{FF2B5EF4-FFF2-40B4-BE49-F238E27FC236}">
                <a16:creationId xmlns:a16="http://schemas.microsoft.com/office/drawing/2014/main" id="{EA4ED306-6614-443C-B2FC-F189554FFE61}"/>
              </a:ext>
            </a:extLst>
          </p:cNvPr>
          <p:cNvSpPr>
            <a:spLocks noGrp="1"/>
          </p:cNvSpPr>
          <p:nvPr>
            <p:ph sz="quarter" idx="19"/>
          </p:nvPr>
        </p:nvSpPr>
        <p:spPr>
          <a:xfrm>
            <a:off x="2880696" y="4642904"/>
            <a:ext cx="2081213" cy="24128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Virtualize the hardware</a:t>
            </a:r>
          </a:p>
        </p:txBody>
      </p:sp>
      <p:sp>
        <p:nvSpPr>
          <p:cNvPr id="40" name="Content Placeholder 39">
            <a:extLst>
              <a:ext uri="{FF2B5EF4-FFF2-40B4-BE49-F238E27FC236}">
                <a16:creationId xmlns:a16="http://schemas.microsoft.com/office/drawing/2014/main" id="{CBAF87F7-52CB-45B0-9E37-57A0A632A5AF}"/>
              </a:ext>
            </a:extLst>
          </p:cNvPr>
          <p:cNvSpPr>
            <a:spLocks noGrp="1"/>
          </p:cNvSpPr>
          <p:nvPr>
            <p:ph sz="quarter" idx="20"/>
          </p:nvPr>
        </p:nvSpPr>
        <p:spPr>
          <a:xfrm>
            <a:off x="2919330" y="4980561"/>
            <a:ext cx="2009775" cy="24128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VMs as units of scaling</a:t>
            </a:r>
          </a:p>
        </p:txBody>
      </p:sp>
      <p:grpSp>
        <p:nvGrpSpPr>
          <p:cNvPr id="75" name="Group 74" descr="Diagram showing Containers consisting of App1 followed by Binaries &amp; libraries.">
            <a:extLst>
              <a:ext uri="{FF2B5EF4-FFF2-40B4-BE49-F238E27FC236}">
                <a16:creationId xmlns:a16="http://schemas.microsoft.com/office/drawing/2014/main" id="{80910745-A128-49FC-8B50-016701832AEF}"/>
              </a:ext>
            </a:extLst>
          </p:cNvPr>
          <p:cNvGrpSpPr/>
          <p:nvPr/>
        </p:nvGrpSpPr>
        <p:grpSpPr>
          <a:xfrm>
            <a:off x="6640597" y="1959777"/>
            <a:ext cx="3236582" cy="1964406"/>
            <a:chOff x="6773754" y="1998578"/>
            <a:chExt cx="3301482" cy="2003796"/>
          </a:xfrm>
        </p:grpSpPr>
        <p:cxnSp>
          <p:nvCxnSpPr>
            <p:cNvPr id="76" name="Straight Connector 75">
              <a:extLst>
                <a:ext uri="{FF2B5EF4-FFF2-40B4-BE49-F238E27FC236}">
                  <a16:creationId xmlns:a16="http://schemas.microsoft.com/office/drawing/2014/main" id="{4E93946C-E85E-4499-9345-74CD6FC95ED0}"/>
                </a:ext>
                <a:ext uri="{C183D7F6-B498-43B3-948B-1728B52AA6E4}">
                  <adec:decorative xmlns:adec="http://schemas.microsoft.com/office/drawing/2017/decorative" val="1"/>
                </a:ext>
              </a:extLst>
            </p:cNvPr>
            <p:cNvCxnSpPr>
              <a:cxnSpLocks/>
              <a:stCxn id="79" idx="2"/>
            </p:cNvCxnSpPr>
            <p:nvPr/>
          </p:nvCxnSpPr>
          <p:spPr>
            <a:xfrm>
              <a:off x="7459814"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2125EFB-1533-4A2A-8090-3AF30FC44FF6}"/>
                </a:ext>
                <a:ext uri="{C183D7F6-B498-43B3-948B-1728B52AA6E4}">
                  <adec:decorative xmlns:adec="http://schemas.microsoft.com/office/drawing/2017/decorative" val="1"/>
                </a:ext>
              </a:extLst>
            </p:cNvPr>
            <p:cNvSpPr txBox="1"/>
            <p:nvPr/>
          </p:nvSpPr>
          <p:spPr>
            <a:xfrm>
              <a:off x="6910751" y="3193041"/>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8" name="TextBox 77">
              <a:extLst>
                <a:ext uri="{FF2B5EF4-FFF2-40B4-BE49-F238E27FC236}">
                  <a16:creationId xmlns:a16="http://schemas.microsoft.com/office/drawing/2014/main" id="{FFE92D3D-6C9B-4865-98ED-100D4713187D}"/>
                </a:ext>
                <a:ext uri="{C183D7F6-B498-43B3-948B-1728B52AA6E4}">
                  <adec:decorative xmlns:adec="http://schemas.microsoft.com/office/drawing/2017/decorative" val="1"/>
                </a:ext>
              </a:extLst>
            </p:cNvPr>
            <p:cNvSpPr txBox="1"/>
            <p:nvPr/>
          </p:nvSpPr>
          <p:spPr>
            <a:xfrm>
              <a:off x="6975102" y="3248323"/>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79" name="TextBox 78">
              <a:extLst>
                <a:ext uri="{FF2B5EF4-FFF2-40B4-BE49-F238E27FC236}">
                  <a16:creationId xmlns:a16="http://schemas.microsoft.com/office/drawing/2014/main" id="{91410386-0134-4E4F-8DC3-2552E0514771}"/>
                </a:ext>
                <a:ext uri="{C183D7F6-B498-43B3-948B-1728B52AA6E4}">
                  <adec:decorative xmlns:adec="http://schemas.microsoft.com/office/drawing/2017/decorative" val="1"/>
                </a:ext>
              </a:extLst>
            </p:cNvPr>
            <p:cNvSpPr txBox="1"/>
            <p:nvPr/>
          </p:nvSpPr>
          <p:spPr>
            <a:xfrm>
              <a:off x="6911761"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80" name="Rectangle: Rounded Corners 85">
              <a:extLst>
                <a:ext uri="{FF2B5EF4-FFF2-40B4-BE49-F238E27FC236}">
                  <a16:creationId xmlns:a16="http://schemas.microsoft.com/office/drawing/2014/main" id="{E689ACB6-8630-4E36-B63E-F873CE09256C}"/>
                </a:ext>
                <a:ext uri="{C183D7F6-B498-43B3-948B-1728B52AA6E4}">
                  <adec:decorative xmlns:adec="http://schemas.microsoft.com/office/drawing/2017/decorative" val="1"/>
                </a:ext>
              </a:extLst>
            </p:cNvPr>
            <p:cNvSpPr/>
            <p:nvPr/>
          </p:nvSpPr>
          <p:spPr bwMode="auto">
            <a:xfrm>
              <a:off x="677375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Title 1">
              <a:extLst>
                <a:ext uri="{FF2B5EF4-FFF2-40B4-BE49-F238E27FC236}">
                  <a16:creationId xmlns:a16="http://schemas.microsoft.com/office/drawing/2014/main" id="{930DC18C-E375-4554-A203-35B1856358AA}"/>
                </a:ext>
                <a:ext uri="{C183D7F6-B498-43B3-948B-1728B52AA6E4}">
                  <adec:decorative xmlns:adec="http://schemas.microsoft.com/office/drawing/2017/decorative" val="1"/>
                </a:ext>
              </a:extLst>
            </p:cNvPr>
            <p:cNvSpPr txBox="1">
              <a:spLocks/>
            </p:cNvSpPr>
            <p:nvPr/>
          </p:nvSpPr>
          <p:spPr>
            <a:xfrm>
              <a:off x="6773754"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82" name="Oval 81">
              <a:extLst>
                <a:ext uri="{FF2B5EF4-FFF2-40B4-BE49-F238E27FC236}">
                  <a16:creationId xmlns:a16="http://schemas.microsoft.com/office/drawing/2014/main" id="{4DE11BBA-68BA-49D5-8082-D25789DDD59E}"/>
                </a:ext>
                <a:ext uri="{C183D7F6-B498-43B3-948B-1728B52AA6E4}">
                  <adec:decorative xmlns:adec="http://schemas.microsoft.com/office/drawing/2017/decorative" val="1"/>
                </a:ext>
              </a:extLst>
            </p:cNvPr>
            <p:cNvSpPr/>
            <p:nvPr/>
          </p:nvSpPr>
          <p:spPr bwMode="auto">
            <a:xfrm>
              <a:off x="7963283"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8B8E1460-5009-48E3-97F6-4433FCE18D3A}"/>
                </a:ext>
                <a:ext uri="{C183D7F6-B498-43B3-948B-1728B52AA6E4}">
                  <adec:decorative xmlns:adec="http://schemas.microsoft.com/office/drawing/2017/decorative" val="1"/>
                </a:ext>
              </a:extLst>
            </p:cNvPr>
            <p:cNvSpPr/>
            <p:nvPr/>
          </p:nvSpPr>
          <p:spPr>
            <a:xfrm>
              <a:off x="8025967"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84" name="Straight Connector 83">
              <a:extLst>
                <a:ext uri="{FF2B5EF4-FFF2-40B4-BE49-F238E27FC236}">
                  <a16:creationId xmlns:a16="http://schemas.microsoft.com/office/drawing/2014/main" id="{2113CF8D-D781-4BFB-B96F-8E1239ED4D31}"/>
                </a:ext>
                <a:ext uri="{C183D7F6-B498-43B3-948B-1728B52AA6E4}">
                  <adec:decorative xmlns:adec="http://schemas.microsoft.com/office/drawing/2017/decorative" val="1"/>
                </a:ext>
              </a:extLst>
            </p:cNvPr>
            <p:cNvCxnSpPr>
              <a:cxnSpLocks/>
              <a:stCxn id="86" idx="2"/>
            </p:cNvCxnSpPr>
            <p:nvPr/>
          </p:nvCxnSpPr>
          <p:spPr>
            <a:xfrm>
              <a:off x="9193041"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EBC8C8C2-DE4A-4267-A38F-89C4CCF0D4F2}"/>
                </a:ext>
              </a:extLst>
            </p:cNvPr>
            <p:cNvGrpSpPr/>
            <p:nvPr/>
          </p:nvGrpSpPr>
          <p:grpSpPr>
            <a:xfrm>
              <a:off x="8643978" y="3193041"/>
              <a:ext cx="1098124" cy="442962"/>
              <a:chOff x="2635804" y="2998382"/>
              <a:chExt cx="1098124" cy="442962"/>
            </a:xfrm>
          </p:grpSpPr>
          <p:sp>
            <p:nvSpPr>
              <p:cNvPr id="91" name="TextBox 90">
                <a:extLst>
                  <a:ext uri="{FF2B5EF4-FFF2-40B4-BE49-F238E27FC236}">
                    <a16:creationId xmlns:a16="http://schemas.microsoft.com/office/drawing/2014/main" id="{EE516E2D-14B2-45AC-BDC3-68770B49FBBA}"/>
                  </a:ext>
                  <a:ext uri="{C183D7F6-B498-43B3-948B-1728B52AA6E4}">
                    <adec:decorative xmlns:adec="http://schemas.microsoft.com/office/drawing/2017/decorative" val="1"/>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2" name="TextBox 91">
                <a:extLst>
                  <a:ext uri="{FF2B5EF4-FFF2-40B4-BE49-F238E27FC236}">
                    <a16:creationId xmlns:a16="http://schemas.microsoft.com/office/drawing/2014/main" id="{74B7567B-0CAE-42D4-BBDA-538759E44D39}"/>
                  </a:ext>
                  <a:ext uri="{C183D7F6-B498-43B3-948B-1728B52AA6E4}">
                    <adec:decorative xmlns:adec="http://schemas.microsoft.com/office/drawing/2017/decorative" val="1"/>
                  </a:ext>
                </a:extLst>
              </p:cNvPr>
              <p:cNvSpPr txBox="1"/>
              <p:nvPr/>
            </p:nvSpPr>
            <p:spPr>
              <a:xfrm>
                <a:off x="2700155" y="3053664"/>
                <a:ext cx="969422" cy="332399"/>
              </a:xfrm>
              <a:prstGeom prst="rect">
                <a:avLst/>
              </a:prstGeom>
              <a:noFill/>
            </p:spPr>
            <p:txBody>
              <a:bodyPr wrap="square" lIns="0" tIns="0" rIns="0" bIns="0" rtlCol="0">
                <a:spAutoFit/>
              </a:bodyPr>
              <a:lstStyle/>
              <a:p>
                <a:pPr marL="0" marR="0" lvl="0" indent="0" algn="ctr" defTabSz="896182" rtl="0" eaLnBrk="1" fontAlgn="auto" latinLnBrk="0" hangingPunct="1">
                  <a:lnSpc>
                    <a:spcPct val="90000"/>
                  </a:lnSpc>
                  <a:spcBef>
                    <a:spcPct val="0"/>
                  </a:spcBef>
                  <a:spcAft>
                    <a:spcPts val="588"/>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86" name="TextBox 85">
              <a:extLst>
                <a:ext uri="{FF2B5EF4-FFF2-40B4-BE49-F238E27FC236}">
                  <a16:creationId xmlns:a16="http://schemas.microsoft.com/office/drawing/2014/main" id="{D296BC5E-0BD8-4D7A-900F-1770D65B980B}"/>
                </a:ext>
                <a:ext uri="{C183D7F6-B498-43B3-948B-1728B52AA6E4}">
                  <adec:decorative xmlns:adec="http://schemas.microsoft.com/office/drawing/2017/decorative" val="1"/>
                </a:ext>
              </a:extLst>
            </p:cNvPr>
            <p:cNvSpPr txBox="1"/>
            <p:nvPr/>
          </p:nvSpPr>
          <p:spPr>
            <a:xfrm>
              <a:off x="8644988"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87" name="Rectangle: Rounded Corners 85">
              <a:extLst>
                <a:ext uri="{FF2B5EF4-FFF2-40B4-BE49-F238E27FC236}">
                  <a16:creationId xmlns:a16="http://schemas.microsoft.com/office/drawing/2014/main" id="{D5614085-CE2A-4871-88F2-3ABCF79279F9}"/>
                </a:ext>
                <a:ext uri="{C183D7F6-B498-43B3-948B-1728B52AA6E4}">
                  <adec:decorative xmlns:adec="http://schemas.microsoft.com/office/drawing/2017/decorative" val="1"/>
                </a:ext>
              </a:extLst>
            </p:cNvPr>
            <p:cNvSpPr/>
            <p:nvPr/>
          </p:nvSpPr>
          <p:spPr bwMode="auto">
            <a:xfrm>
              <a:off x="8506982"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Title 1">
              <a:extLst>
                <a:ext uri="{FF2B5EF4-FFF2-40B4-BE49-F238E27FC236}">
                  <a16:creationId xmlns:a16="http://schemas.microsoft.com/office/drawing/2014/main" id="{C007923B-ABEC-42A9-B838-4B8B88122C19}"/>
                </a:ext>
                <a:ext uri="{C183D7F6-B498-43B3-948B-1728B52AA6E4}">
                  <adec:decorative xmlns:adec="http://schemas.microsoft.com/office/drawing/2017/decorative" val="1"/>
                </a:ext>
              </a:extLst>
            </p:cNvPr>
            <p:cNvSpPr txBox="1">
              <a:spLocks/>
            </p:cNvSpPr>
            <p:nvPr/>
          </p:nvSpPr>
          <p:spPr>
            <a:xfrm>
              <a:off x="8506981"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89" name="Oval 88">
              <a:extLst>
                <a:ext uri="{FF2B5EF4-FFF2-40B4-BE49-F238E27FC236}">
                  <a16:creationId xmlns:a16="http://schemas.microsoft.com/office/drawing/2014/main" id="{F8A115B2-3D02-4400-A454-3F9768CE3F6B}"/>
                </a:ext>
                <a:ext uri="{C183D7F6-B498-43B3-948B-1728B52AA6E4}">
                  <adec:decorative xmlns:adec="http://schemas.microsoft.com/office/drawing/2017/decorative" val="1"/>
                </a:ext>
              </a:extLst>
            </p:cNvPr>
            <p:cNvSpPr/>
            <p:nvPr/>
          </p:nvSpPr>
          <p:spPr bwMode="auto">
            <a:xfrm>
              <a:off x="9696510"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F15235FE-7D83-48EA-BCD2-2E6E8458A34F}"/>
                </a:ext>
                <a:ext uri="{C183D7F6-B498-43B3-948B-1728B52AA6E4}">
                  <adec:decorative xmlns:adec="http://schemas.microsoft.com/office/drawing/2017/decorative" val="1"/>
                </a:ext>
              </a:extLst>
            </p:cNvPr>
            <p:cNvSpPr/>
            <p:nvPr/>
          </p:nvSpPr>
          <p:spPr>
            <a:xfrm>
              <a:off x="9759194"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Content Placeholder 46">
            <a:extLst>
              <a:ext uri="{FF2B5EF4-FFF2-40B4-BE49-F238E27FC236}">
                <a16:creationId xmlns:a16="http://schemas.microsoft.com/office/drawing/2014/main" id="{07D454BD-7676-4A21-8796-8E9027A20B48}"/>
              </a:ext>
            </a:extLst>
          </p:cNvPr>
          <p:cNvSpPr>
            <a:spLocks noGrp="1"/>
          </p:cNvSpPr>
          <p:nvPr>
            <p:ph sz="quarter" idx="27"/>
          </p:nvPr>
        </p:nvSpPr>
        <p:spPr>
          <a:xfrm>
            <a:off x="7337425" y="4179657"/>
            <a:ext cx="1582738" cy="271549"/>
          </a:xfrm>
        </p:spPr>
        <p:txBody>
          <a:bodyPr/>
          <a:lstStyle/>
          <a:p>
            <a:pPr marL="0" lvl="0" indent="0" algn="ctr" defTabSz="914367">
              <a:lnSpc>
                <a:spcPct val="90000"/>
              </a:lnSpc>
              <a:spcBef>
                <a:spcPts val="0"/>
              </a:spcBef>
              <a:spcAft>
                <a:spcPts val="588"/>
              </a:spcAft>
              <a:buSzTx/>
              <a:buNone/>
              <a:defRPr/>
            </a:pPr>
            <a:r>
              <a:rPr lang="en-US" sz="1961" dirty="0">
                <a:solidFill>
                  <a:srgbClr val="0078D4"/>
                </a:solidFill>
                <a:latin typeface="Segoe UI Semibold"/>
                <a:cs typeface="+mn-cs"/>
              </a:rPr>
              <a:t>Containers</a:t>
            </a:r>
          </a:p>
        </p:txBody>
      </p:sp>
      <p:sp>
        <p:nvSpPr>
          <p:cNvPr id="48" name="Content Placeholder 47">
            <a:extLst>
              <a:ext uri="{FF2B5EF4-FFF2-40B4-BE49-F238E27FC236}">
                <a16:creationId xmlns:a16="http://schemas.microsoft.com/office/drawing/2014/main" id="{2EEB32E2-E2F7-41EF-82DA-5F00BE466F1B}"/>
              </a:ext>
            </a:extLst>
          </p:cNvPr>
          <p:cNvSpPr>
            <a:spLocks noGrp="1"/>
          </p:cNvSpPr>
          <p:nvPr>
            <p:ph sz="quarter" idx="28"/>
          </p:nvPr>
        </p:nvSpPr>
        <p:spPr>
          <a:xfrm>
            <a:off x="6749056" y="4642904"/>
            <a:ext cx="2854465" cy="236945"/>
          </a:xfrm>
        </p:spPr>
        <p:txBody>
          <a:bodyPr/>
          <a:lstStyle/>
          <a:p>
            <a:pPr marL="0" lvl="0" indent="0" algn="ctr" defTabSz="913751" fontAlgn="base">
              <a:spcBef>
                <a:spcPct val="0"/>
              </a:spcBef>
              <a:spcAft>
                <a:spcPts val="588"/>
              </a:spcAft>
              <a:buSzTx/>
              <a:buNone/>
              <a:defRPr/>
            </a:pPr>
            <a:r>
              <a:rPr lang="en-US" sz="1568" dirty="0">
                <a:ln w="3175">
                  <a:noFill/>
                </a:ln>
                <a:solidFill>
                  <a:srgbClr val="000000"/>
                </a:solidFill>
                <a:cs typeface="Segoe UI Semibold" panose="020B0502040204020203" pitchFamily="34" charset="0"/>
              </a:rPr>
              <a:t>Virtualize the </a:t>
            </a:r>
            <a:r>
              <a:rPr lang="en-US" sz="1568" dirty="0">
                <a:ln w="3175">
                  <a:noFill/>
                </a:ln>
                <a:solidFill>
                  <a:srgbClr val="0078D4"/>
                </a:solidFill>
                <a:latin typeface="Segoe UI Semibold" panose="020B0702040204020203" pitchFamily="34" charset="0"/>
                <a:cs typeface="Segoe UI Semibold" panose="020B0702040204020203" pitchFamily="34" charset="0"/>
              </a:rPr>
              <a:t>operating system</a:t>
            </a:r>
          </a:p>
        </p:txBody>
      </p:sp>
      <p:sp>
        <p:nvSpPr>
          <p:cNvPr id="53" name="Content Placeholder 52">
            <a:extLst>
              <a:ext uri="{FF2B5EF4-FFF2-40B4-BE49-F238E27FC236}">
                <a16:creationId xmlns:a16="http://schemas.microsoft.com/office/drawing/2014/main" id="{5B493206-B9C1-48A0-92A7-F37DEF121210}"/>
              </a:ext>
            </a:extLst>
          </p:cNvPr>
          <p:cNvSpPr>
            <a:spLocks noGrp="1"/>
          </p:cNvSpPr>
          <p:nvPr>
            <p:ph sz="quarter" idx="29"/>
          </p:nvPr>
        </p:nvSpPr>
        <p:spPr>
          <a:xfrm>
            <a:off x="6741981" y="4979619"/>
            <a:ext cx="2868613" cy="241381"/>
          </a:xfrm>
        </p:spPr>
        <p:txBody>
          <a:bodyPr/>
          <a:lstStyle/>
          <a:p>
            <a:pPr marL="0" lvl="0" indent="0" algn="ctr" defTabSz="913751" fontAlgn="base">
              <a:spcBef>
                <a:spcPct val="0"/>
              </a:spcBef>
              <a:spcAft>
                <a:spcPts val="588"/>
              </a:spcAft>
              <a:buSzTx/>
              <a:buNone/>
              <a:defRPr/>
            </a:pPr>
            <a:r>
              <a:rPr lang="en-US" sz="1568" dirty="0">
                <a:ln w="3175">
                  <a:noFill/>
                </a:ln>
                <a:solidFill>
                  <a:srgbClr val="0078D4"/>
                </a:solidFill>
                <a:latin typeface="Segoe UI Semibold" panose="020B0702040204020203" pitchFamily="34" charset="0"/>
                <a:cs typeface="Segoe UI Semibold" panose="020B0702040204020203" pitchFamily="34" charset="0"/>
              </a:rPr>
              <a:t>Applications</a:t>
            </a:r>
            <a:r>
              <a:rPr lang="en-US" sz="1568" dirty="0">
                <a:ln w="3175">
                  <a:noFill/>
                </a:ln>
                <a:solidFill>
                  <a:srgbClr val="000000"/>
                </a:solidFill>
                <a:cs typeface="Segoe UI Semibold" panose="020B0502040204020203" pitchFamily="34" charset="0"/>
              </a:rPr>
              <a:t> as units of scaling</a:t>
            </a:r>
          </a:p>
        </p:txBody>
      </p:sp>
    </p:spTree>
    <p:extLst>
      <p:ext uri="{BB962C8B-B14F-4D97-AF65-F5344CB8AC3E}">
        <p14:creationId xmlns:p14="http://schemas.microsoft.com/office/powerpoint/2010/main" val="1419268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7" grpId="0"/>
      <p:bldP spid="48" grpId="0"/>
      <p:bldP spid="5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8605" y="600376"/>
            <a:ext cx="5730160" cy="423193"/>
          </a:xfrm>
        </p:spPr>
        <p:txBody>
          <a:bodyPr wrap="square">
            <a:spAutoFit/>
          </a:bodyPr>
          <a:lstStyle/>
          <a:p>
            <a:r>
              <a:rPr lang="en-US" sz="2750" dirty="0"/>
              <a:t>Traditional virtualized environment</a:t>
            </a:r>
          </a:p>
        </p:txBody>
      </p:sp>
      <p:sp>
        <p:nvSpPr>
          <p:cNvPr id="3" name="Content Placeholder 2">
            <a:extLst>
              <a:ext uri="{FF2B5EF4-FFF2-40B4-BE49-F238E27FC236}">
                <a16:creationId xmlns:a16="http://schemas.microsoft.com/office/drawing/2014/main" id="{58D1CE2D-2422-450A-9E64-B63CBC7F848A}"/>
              </a:ext>
            </a:extLst>
          </p:cNvPr>
          <p:cNvSpPr>
            <a:spLocks noGrp="1"/>
          </p:cNvSpPr>
          <p:nvPr>
            <p:ph sz="quarter" idx="10"/>
          </p:nvPr>
        </p:nvSpPr>
        <p:spPr>
          <a:xfrm>
            <a:off x="1485956" y="1819099"/>
            <a:ext cx="3447188" cy="541370"/>
          </a:xfrm>
        </p:spPr>
        <p:txBody>
          <a:bodyPr/>
          <a:lstStyle/>
          <a:p>
            <a:pPr marL="0" lvl="0" indent="0" defTabSz="914192">
              <a:spcBef>
                <a:spcPts val="0"/>
              </a:spcBef>
              <a:spcAft>
                <a:spcPts val="2353"/>
              </a:spcAft>
              <a:buSzTx/>
              <a:buNone/>
              <a:defRPr/>
            </a:pPr>
            <a:r>
              <a:rPr lang="en-US" sz="1568" dirty="0">
                <a:solidFill>
                  <a:srgbClr val="353535"/>
                </a:solidFill>
                <a:latin typeface="Segoe UI Semibold" panose="020B0702040204020203" pitchFamily="34" charset="0"/>
                <a:cs typeface="Segoe UI Semibold" panose="020B0702040204020203" pitchFamily="34" charset="0"/>
              </a:rPr>
              <a:t>From dev to production agility across development and operations teams</a:t>
            </a:r>
          </a:p>
        </p:txBody>
      </p:sp>
      <p:grpSp>
        <p:nvGrpSpPr>
          <p:cNvPr id="2" name="Group 1" descr="Traditional virtualized environment showing Hardware connected to Host OS followed by Hypervisor which is further connected to Virtual Machines consisting of containers.">
            <a:extLst>
              <a:ext uri="{FF2B5EF4-FFF2-40B4-BE49-F238E27FC236}">
                <a16:creationId xmlns:a16="http://schemas.microsoft.com/office/drawing/2014/main" id="{D965FFDE-FFB2-4EA4-A47D-D9226EC83907}"/>
              </a:ext>
            </a:extLst>
          </p:cNvPr>
          <p:cNvGrpSpPr/>
          <p:nvPr/>
        </p:nvGrpSpPr>
        <p:grpSpPr>
          <a:xfrm>
            <a:off x="4064823" y="1276679"/>
            <a:ext cx="6555382" cy="5189517"/>
            <a:chOff x="4064823" y="1276679"/>
            <a:chExt cx="6555382" cy="5189517"/>
          </a:xfrm>
        </p:grpSpPr>
        <p:grpSp>
          <p:nvGrpSpPr>
            <p:cNvPr id="25" name="Group 24">
              <a:extLst>
                <a:ext uri="{FF2B5EF4-FFF2-40B4-BE49-F238E27FC236}">
                  <a16:creationId xmlns:a16="http://schemas.microsoft.com/office/drawing/2014/main" id="{E7F041CE-6027-4072-885A-A6EA4FD66488}"/>
                </a:ext>
              </a:extLst>
            </p:cNvPr>
            <p:cNvGrpSpPr/>
            <p:nvPr/>
          </p:nvGrpSpPr>
          <p:grpSpPr>
            <a:xfrm>
              <a:off x="7173016" y="1276679"/>
              <a:ext cx="3447189" cy="5189517"/>
              <a:chOff x="7173016" y="1276679"/>
              <a:chExt cx="3447189" cy="5189517"/>
            </a:xfrm>
          </p:grpSpPr>
          <p:sp>
            <p:nvSpPr>
              <p:cNvPr id="48" name="Rectangle: Rounded Corners 85">
                <a:extLst>
                  <a:ext uri="{FF2B5EF4-FFF2-40B4-BE49-F238E27FC236}">
                    <a16:creationId xmlns:a16="http://schemas.microsoft.com/office/drawing/2014/main" id="{7342CCE5-F8DF-41A0-A9A3-5A3BA096C2B1}"/>
                  </a:ext>
                  <a:ext uri="{C183D7F6-B498-43B3-948B-1728B52AA6E4}">
                    <adec:decorative xmlns:adec="http://schemas.microsoft.com/office/drawing/2017/decorative" val="1"/>
                  </a:ext>
                </a:extLst>
              </p:cNvPr>
              <p:cNvSpPr/>
              <p:nvPr/>
            </p:nvSpPr>
            <p:spPr bwMode="auto">
              <a:xfrm>
                <a:off x="7173016" y="5924826"/>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49" name="monitor">
                <a:extLst>
                  <a:ext uri="{FF2B5EF4-FFF2-40B4-BE49-F238E27FC236}">
                    <a16:creationId xmlns:a16="http://schemas.microsoft.com/office/drawing/2014/main" id="{35EA7646-782E-4B15-9CE8-BD7EFE1EA004}"/>
                  </a:ext>
                  <a:ext uri="{C183D7F6-B498-43B3-948B-1728B52AA6E4}">
                    <adec:decorative xmlns:adec="http://schemas.microsoft.com/office/drawing/2017/decorative" val="1"/>
                  </a:ext>
                </a:extLst>
              </p:cNvPr>
              <p:cNvSpPr>
                <a:spLocks noChangeAspect="1" noEditPoints="1"/>
              </p:cNvSpPr>
              <p:nvPr/>
            </p:nvSpPr>
            <p:spPr bwMode="auto">
              <a:xfrm>
                <a:off x="7330640" y="6070670"/>
                <a:ext cx="325789" cy="2496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Rectangle: Rounded Corners 85">
                <a:extLst>
                  <a:ext uri="{FF2B5EF4-FFF2-40B4-BE49-F238E27FC236}">
                    <a16:creationId xmlns:a16="http://schemas.microsoft.com/office/drawing/2014/main" id="{98D93486-304E-469D-A9B9-8A7A17CE6DEC}"/>
                  </a:ext>
                  <a:ext uri="{C183D7F6-B498-43B3-948B-1728B52AA6E4}">
                    <adec:decorative xmlns:adec="http://schemas.microsoft.com/office/drawing/2017/decorative" val="1"/>
                  </a:ext>
                </a:extLst>
              </p:cNvPr>
              <p:cNvSpPr/>
              <p:nvPr/>
            </p:nvSpPr>
            <p:spPr bwMode="auto">
              <a:xfrm>
                <a:off x="7173016" y="5195469"/>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51" name="Processing_E9F5">
                <a:extLst>
                  <a:ext uri="{FF2B5EF4-FFF2-40B4-BE49-F238E27FC236}">
                    <a16:creationId xmlns:a16="http://schemas.microsoft.com/office/drawing/2014/main" id="{8D049211-B4CF-414D-902A-19874D048E94}"/>
                  </a:ext>
                  <a:ext uri="{C183D7F6-B498-43B3-948B-1728B52AA6E4}">
                    <adec:decorative xmlns:adec="http://schemas.microsoft.com/office/drawing/2017/decorative" val="1"/>
                  </a:ext>
                </a:extLst>
              </p:cNvPr>
              <p:cNvSpPr>
                <a:spLocks noChangeAspect="1" noEditPoints="1"/>
              </p:cNvSpPr>
              <p:nvPr/>
            </p:nvSpPr>
            <p:spPr bwMode="auto">
              <a:xfrm>
                <a:off x="7343907" y="5335838"/>
                <a:ext cx="299255" cy="2606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2" name="Rectangle: Rounded Corners 85">
                <a:extLst>
                  <a:ext uri="{FF2B5EF4-FFF2-40B4-BE49-F238E27FC236}">
                    <a16:creationId xmlns:a16="http://schemas.microsoft.com/office/drawing/2014/main" id="{45C619D9-6B65-4403-8BDB-3AC42000ACBE}"/>
                  </a:ext>
                  <a:ext uri="{C183D7F6-B498-43B3-948B-1728B52AA6E4}">
                    <adec:decorative xmlns:adec="http://schemas.microsoft.com/office/drawing/2017/decorative" val="1"/>
                  </a:ext>
                </a:extLst>
              </p:cNvPr>
              <p:cNvSpPr/>
              <p:nvPr/>
            </p:nvSpPr>
            <p:spPr bwMode="auto">
              <a:xfrm>
                <a:off x="7173016" y="4466112"/>
                <a:ext cx="3447189"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53" name="Touch_E815">
                <a:extLst>
                  <a:ext uri="{FF2B5EF4-FFF2-40B4-BE49-F238E27FC236}">
                    <a16:creationId xmlns:a16="http://schemas.microsoft.com/office/drawing/2014/main" id="{8A8E13F7-34F3-4492-88AB-5609A0152419}"/>
                  </a:ext>
                  <a:ext uri="{C183D7F6-B498-43B3-948B-1728B52AA6E4}">
                    <adec:decorative xmlns:adec="http://schemas.microsoft.com/office/drawing/2017/decorative" val="1"/>
                  </a:ext>
                </a:extLst>
              </p:cNvPr>
              <p:cNvSpPr>
                <a:spLocks noChangeAspect="1" noEditPoints="1"/>
              </p:cNvSpPr>
              <p:nvPr/>
            </p:nvSpPr>
            <p:spPr bwMode="auto">
              <a:xfrm>
                <a:off x="7404369" y="4606482"/>
                <a:ext cx="178333" cy="26063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55" name="Straight Arrow Connector 54">
                <a:extLst>
                  <a:ext uri="{FF2B5EF4-FFF2-40B4-BE49-F238E27FC236}">
                    <a16:creationId xmlns:a16="http://schemas.microsoft.com/office/drawing/2014/main" id="{CF43AB42-8CCD-494A-84F5-EA4B61923D4E}"/>
                  </a:ext>
                  <a:ext uri="{C183D7F6-B498-43B3-948B-1728B52AA6E4}">
                    <adec:decorative xmlns:adec="http://schemas.microsoft.com/office/drawing/2017/decorative" val="1"/>
                  </a:ext>
                </a:extLst>
              </p:cNvPr>
              <p:cNvCxnSpPr>
                <a:cxnSpLocks/>
                <a:stCxn id="48" idx="0"/>
                <a:endCxn id="50" idx="2"/>
              </p:cNvCxnSpPr>
              <p:nvPr/>
            </p:nvCxnSpPr>
            <p:spPr>
              <a:xfrm flipV="1">
                <a:off x="8896611"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3CC5307-949B-40D1-8AE2-162CED5570B8}"/>
                  </a:ext>
                  <a:ext uri="{C183D7F6-B498-43B3-948B-1728B52AA6E4}">
                    <adec:decorative xmlns:adec="http://schemas.microsoft.com/office/drawing/2017/decorative" val="1"/>
                  </a:ext>
                </a:extLst>
              </p:cNvPr>
              <p:cNvCxnSpPr>
                <a:cxnSpLocks/>
                <a:stCxn id="50" idx="0"/>
                <a:endCxn id="52" idx="2"/>
              </p:cNvCxnSpPr>
              <p:nvPr/>
            </p:nvCxnSpPr>
            <p:spPr>
              <a:xfrm flipV="1">
                <a:off x="8896611"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85">
                <a:extLst>
                  <a:ext uri="{FF2B5EF4-FFF2-40B4-BE49-F238E27FC236}">
                    <a16:creationId xmlns:a16="http://schemas.microsoft.com/office/drawing/2014/main" id="{F1A73238-6428-4F0A-85F0-2AEBA9C1566C}"/>
                  </a:ext>
                  <a:ext uri="{C183D7F6-B498-43B3-948B-1728B52AA6E4}">
                    <adec:decorative xmlns:adec="http://schemas.microsoft.com/office/drawing/2017/decorative" val="1"/>
                  </a:ext>
                </a:extLst>
              </p:cNvPr>
              <p:cNvSpPr/>
              <p:nvPr/>
            </p:nvSpPr>
            <p:spPr bwMode="auto">
              <a:xfrm>
                <a:off x="7173016"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0" name="Rectangle: Rounded Corners 85">
                <a:extLst>
                  <a:ext uri="{FF2B5EF4-FFF2-40B4-BE49-F238E27FC236}">
                    <a16:creationId xmlns:a16="http://schemas.microsoft.com/office/drawing/2014/main" id="{9BF526AB-101E-4629-A5E8-081D922EFAC2}"/>
                  </a:ext>
                  <a:ext uri="{C183D7F6-B498-43B3-948B-1728B52AA6E4}">
                    <adec:decorative xmlns:adec="http://schemas.microsoft.com/office/drawing/2017/decorative" val="1"/>
                  </a:ext>
                </a:extLst>
              </p:cNvPr>
              <p:cNvSpPr/>
              <p:nvPr/>
            </p:nvSpPr>
            <p:spPr bwMode="auto">
              <a:xfrm>
                <a:off x="8952855"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1" name="Connector: Elbow 60">
                <a:extLst>
                  <a:ext uri="{FF2B5EF4-FFF2-40B4-BE49-F238E27FC236}">
                    <a16:creationId xmlns:a16="http://schemas.microsoft.com/office/drawing/2014/main" id="{1A3FDD29-FC24-45C4-B3E3-CF169F27DF2D}"/>
                  </a:ext>
                  <a:ext uri="{C183D7F6-B498-43B3-948B-1728B52AA6E4}">
                    <adec:decorative xmlns:adec="http://schemas.microsoft.com/office/drawing/2017/decorative" val="1"/>
                  </a:ext>
                </a:extLst>
              </p:cNvPr>
              <p:cNvCxnSpPr>
                <a:cxnSpLocks/>
                <a:stCxn id="52" idx="0"/>
                <a:endCxn id="59" idx="2"/>
              </p:cNvCxnSpPr>
              <p:nvPr/>
            </p:nvCxnSpPr>
            <p:spPr>
              <a:xfrm rot="16200000" flipV="1">
                <a:off x="8341100"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3FFD2362-6A66-4467-9F16-79ED7CC09917}"/>
                  </a:ext>
                  <a:ext uri="{C183D7F6-B498-43B3-948B-1728B52AA6E4}">
                    <adec:decorative xmlns:adec="http://schemas.microsoft.com/office/drawing/2017/decorative" val="1"/>
                  </a:ext>
                </a:extLst>
              </p:cNvPr>
              <p:cNvCxnSpPr>
                <a:cxnSpLocks/>
                <a:stCxn id="52" idx="0"/>
                <a:endCxn id="60" idx="2"/>
              </p:cNvCxnSpPr>
              <p:nvPr/>
            </p:nvCxnSpPr>
            <p:spPr>
              <a:xfrm rot="5400000" flipH="1" flipV="1">
                <a:off x="9231019"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0A48AC8-4FD2-41B6-A274-1219C08AAB70}"/>
                  </a:ext>
                  <a:ext uri="{C183D7F6-B498-43B3-948B-1728B52AA6E4}">
                    <adec:decorative xmlns:adec="http://schemas.microsoft.com/office/drawing/2017/decorative" val="1"/>
                  </a:ext>
                </a:extLst>
              </p:cNvPr>
              <p:cNvSpPr txBox="1"/>
              <p:nvPr/>
            </p:nvSpPr>
            <p:spPr>
              <a:xfrm>
                <a:off x="7311630"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64" name="Rectangle 63">
                <a:extLst>
                  <a:ext uri="{FF2B5EF4-FFF2-40B4-BE49-F238E27FC236}">
                    <a16:creationId xmlns:a16="http://schemas.microsoft.com/office/drawing/2014/main" id="{C1AD43BD-343F-4BC1-8B24-8CAF851A7073}"/>
                  </a:ext>
                  <a:ext uri="{C183D7F6-B498-43B3-948B-1728B52AA6E4}">
                    <adec:decorative xmlns:adec="http://schemas.microsoft.com/office/drawing/2017/decorative" val="1"/>
                  </a:ext>
                </a:extLst>
              </p:cNvPr>
              <p:cNvSpPr/>
              <p:nvPr/>
            </p:nvSpPr>
            <p:spPr bwMode="auto">
              <a:xfrm>
                <a:off x="7292103"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itle 1">
                <a:extLst>
                  <a:ext uri="{FF2B5EF4-FFF2-40B4-BE49-F238E27FC236}">
                    <a16:creationId xmlns:a16="http://schemas.microsoft.com/office/drawing/2014/main" id="{F42EE551-E579-4B2B-8E70-FE93326013B9}"/>
                  </a:ext>
                  <a:ext uri="{C183D7F6-B498-43B3-948B-1728B52AA6E4}">
                    <adec:decorative xmlns:adec="http://schemas.microsoft.com/office/drawing/2017/decorative" val="1"/>
                  </a:ext>
                </a:extLst>
              </p:cNvPr>
              <p:cNvSpPr txBox="1">
                <a:spLocks/>
              </p:cNvSpPr>
              <p:nvPr/>
            </p:nvSpPr>
            <p:spPr>
              <a:xfrm>
                <a:off x="7275104"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66" name="Rectangle: Rounded Corners 96">
                <a:extLst>
                  <a:ext uri="{FF2B5EF4-FFF2-40B4-BE49-F238E27FC236}">
                    <a16:creationId xmlns:a16="http://schemas.microsoft.com/office/drawing/2014/main" id="{D31D5C57-B573-41E5-804A-E044514A3F50}"/>
                  </a:ext>
                  <a:ext uri="{C183D7F6-B498-43B3-948B-1728B52AA6E4}">
                    <adec:decorative xmlns:adec="http://schemas.microsoft.com/office/drawing/2017/decorative" val="1"/>
                  </a:ext>
                </a:extLst>
              </p:cNvPr>
              <p:cNvSpPr/>
              <p:nvPr/>
            </p:nvSpPr>
            <p:spPr bwMode="auto">
              <a:xfrm>
                <a:off x="7366878"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7" name="Freeform: Shape 66">
                <a:extLst>
                  <a:ext uri="{FF2B5EF4-FFF2-40B4-BE49-F238E27FC236}">
                    <a16:creationId xmlns:a16="http://schemas.microsoft.com/office/drawing/2014/main" id="{2A72D346-5FF3-4930-BA47-B167A0DD5BF1}"/>
                  </a:ext>
                  <a:ext uri="{C183D7F6-B498-43B3-948B-1728B52AA6E4}">
                    <adec:decorative xmlns:adec="http://schemas.microsoft.com/office/drawing/2017/decorative" val="1"/>
                  </a:ext>
                </a:extLst>
              </p:cNvPr>
              <p:cNvSpPr/>
              <p:nvPr/>
            </p:nvSpPr>
            <p:spPr>
              <a:xfrm>
                <a:off x="7499264"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8" name="Title 1">
                <a:extLst>
                  <a:ext uri="{FF2B5EF4-FFF2-40B4-BE49-F238E27FC236}">
                    <a16:creationId xmlns:a16="http://schemas.microsoft.com/office/drawing/2014/main" id="{2AFED846-0FB9-4C2D-97C4-52C961CC8004}"/>
                  </a:ext>
                  <a:ext uri="{C183D7F6-B498-43B3-948B-1728B52AA6E4}">
                    <adec:decorative xmlns:adec="http://schemas.microsoft.com/office/drawing/2017/decorative" val="1"/>
                  </a:ext>
                </a:extLst>
              </p:cNvPr>
              <p:cNvSpPr txBox="1">
                <a:spLocks/>
              </p:cNvSpPr>
              <p:nvPr/>
            </p:nvSpPr>
            <p:spPr>
              <a:xfrm>
                <a:off x="8034803"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69" name="Rectangle: Rounded Corners 96">
                <a:extLst>
                  <a:ext uri="{FF2B5EF4-FFF2-40B4-BE49-F238E27FC236}">
                    <a16:creationId xmlns:a16="http://schemas.microsoft.com/office/drawing/2014/main" id="{2E5B0A34-2BE8-4815-B79D-D43803524BDB}"/>
                  </a:ext>
                  <a:ext uri="{C183D7F6-B498-43B3-948B-1728B52AA6E4}">
                    <adec:decorative xmlns:adec="http://schemas.microsoft.com/office/drawing/2017/decorative" val="1"/>
                  </a:ext>
                </a:extLst>
              </p:cNvPr>
              <p:cNvSpPr/>
              <p:nvPr/>
            </p:nvSpPr>
            <p:spPr bwMode="auto">
              <a:xfrm>
                <a:off x="8126577"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0" name="Freeform: Shape 69">
                <a:extLst>
                  <a:ext uri="{FF2B5EF4-FFF2-40B4-BE49-F238E27FC236}">
                    <a16:creationId xmlns:a16="http://schemas.microsoft.com/office/drawing/2014/main" id="{DFE86897-1391-42C2-9E41-296A14910B69}"/>
                  </a:ext>
                  <a:ext uri="{C183D7F6-B498-43B3-948B-1728B52AA6E4}">
                    <adec:decorative xmlns:adec="http://schemas.microsoft.com/office/drawing/2017/decorative" val="1"/>
                  </a:ext>
                </a:extLst>
              </p:cNvPr>
              <p:cNvSpPr/>
              <p:nvPr/>
            </p:nvSpPr>
            <p:spPr>
              <a:xfrm>
                <a:off x="8258964"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1" name="Circle: Hollow 70">
                <a:extLst>
                  <a:ext uri="{FF2B5EF4-FFF2-40B4-BE49-F238E27FC236}">
                    <a16:creationId xmlns:a16="http://schemas.microsoft.com/office/drawing/2014/main" id="{DBB7162D-0F9A-43FD-A943-9B1FE8936493}"/>
                  </a:ext>
                  <a:ext uri="{C183D7F6-B498-43B3-948B-1728B52AA6E4}">
                    <adec:decorative xmlns:adec="http://schemas.microsoft.com/office/drawing/2017/decorative" val="1"/>
                  </a:ext>
                </a:extLst>
              </p:cNvPr>
              <p:cNvSpPr/>
              <p:nvPr/>
            </p:nvSpPr>
            <p:spPr bwMode="auto">
              <a:xfrm>
                <a:off x="759601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Arc 71">
                <a:extLst>
                  <a:ext uri="{FF2B5EF4-FFF2-40B4-BE49-F238E27FC236}">
                    <a16:creationId xmlns:a16="http://schemas.microsoft.com/office/drawing/2014/main" id="{62FA1A9C-E5EC-4EC2-80B4-B17B820559F5}"/>
                  </a:ext>
                  <a:ext uri="{C183D7F6-B498-43B3-948B-1728B52AA6E4}">
                    <adec:decorative xmlns:adec="http://schemas.microsoft.com/office/drawing/2017/decorative" val="1"/>
                  </a:ext>
                </a:extLst>
              </p:cNvPr>
              <p:cNvSpPr/>
              <p:nvPr/>
            </p:nvSpPr>
            <p:spPr>
              <a:xfrm>
                <a:off x="7646184"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2946D81A-64F0-4539-838E-E5EECD2CC98A}"/>
                  </a:ext>
                  <a:ext uri="{C183D7F6-B498-43B3-948B-1728B52AA6E4}">
                    <adec:decorative xmlns:adec="http://schemas.microsoft.com/office/drawing/2017/decorative" val="1"/>
                  </a:ext>
                </a:extLst>
              </p:cNvPr>
              <p:cNvSpPr txBox="1"/>
              <p:nvPr/>
            </p:nvSpPr>
            <p:spPr>
              <a:xfrm>
                <a:off x="9091468"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75" name="Rectangle 74">
                <a:extLst>
                  <a:ext uri="{FF2B5EF4-FFF2-40B4-BE49-F238E27FC236}">
                    <a16:creationId xmlns:a16="http://schemas.microsoft.com/office/drawing/2014/main" id="{72A88F94-3929-4F79-9DAE-D09F8101E927}"/>
                  </a:ext>
                  <a:ext uri="{C183D7F6-B498-43B3-948B-1728B52AA6E4}">
                    <adec:decorative xmlns:adec="http://schemas.microsoft.com/office/drawing/2017/decorative" val="1"/>
                  </a:ext>
                </a:extLst>
              </p:cNvPr>
              <p:cNvSpPr/>
              <p:nvPr/>
            </p:nvSpPr>
            <p:spPr bwMode="auto">
              <a:xfrm>
                <a:off x="9071942"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D0D24EC3-679D-4BCF-9E04-B23C4ACB6265}"/>
                  </a:ext>
                  <a:ext uri="{C183D7F6-B498-43B3-948B-1728B52AA6E4}">
                    <adec:decorative xmlns:adec="http://schemas.microsoft.com/office/drawing/2017/decorative" val="1"/>
                  </a:ext>
                </a:extLst>
              </p:cNvPr>
              <p:cNvSpPr txBox="1">
                <a:spLocks/>
              </p:cNvSpPr>
              <p:nvPr/>
            </p:nvSpPr>
            <p:spPr>
              <a:xfrm>
                <a:off x="9054943"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7" name="Rectangle: Rounded Corners 96">
                <a:extLst>
                  <a:ext uri="{FF2B5EF4-FFF2-40B4-BE49-F238E27FC236}">
                    <a16:creationId xmlns:a16="http://schemas.microsoft.com/office/drawing/2014/main" id="{F25F57C1-DA9C-4ABD-B7C2-80D4C3E8BF90}"/>
                  </a:ext>
                  <a:ext uri="{C183D7F6-B498-43B3-948B-1728B52AA6E4}">
                    <adec:decorative xmlns:adec="http://schemas.microsoft.com/office/drawing/2017/decorative" val="1"/>
                  </a:ext>
                </a:extLst>
              </p:cNvPr>
              <p:cNvSpPr/>
              <p:nvPr/>
            </p:nvSpPr>
            <p:spPr bwMode="auto">
              <a:xfrm>
                <a:off x="9146716"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8" name="Freeform: Shape 77">
                <a:extLst>
                  <a:ext uri="{FF2B5EF4-FFF2-40B4-BE49-F238E27FC236}">
                    <a16:creationId xmlns:a16="http://schemas.microsoft.com/office/drawing/2014/main" id="{3BCEE014-7D5C-47C2-B90A-5901C1992CBA}"/>
                  </a:ext>
                  <a:ext uri="{C183D7F6-B498-43B3-948B-1728B52AA6E4}">
                    <adec:decorative xmlns:adec="http://schemas.microsoft.com/office/drawing/2017/decorative" val="1"/>
                  </a:ext>
                </a:extLst>
              </p:cNvPr>
              <p:cNvSpPr/>
              <p:nvPr/>
            </p:nvSpPr>
            <p:spPr>
              <a:xfrm>
                <a:off x="9279103"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Title 1">
                <a:extLst>
                  <a:ext uri="{FF2B5EF4-FFF2-40B4-BE49-F238E27FC236}">
                    <a16:creationId xmlns:a16="http://schemas.microsoft.com/office/drawing/2014/main" id="{CDA5F406-B8B6-46FA-AC50-DE837109A28A}"/>
                  </a:ext>
                  <a:ext uri="{C183D7F6-B498-43B3-948B-1728B52AA6E4}">
                    <adec:decorative xmlns:adec="http://schemas.microsoft.com/office/drawing/2017/decorative" val="1"/>
                  </a:ext>
                </a:extLst>
              </p:cNvPr>
              <p:cNvSpPr txBox="1">
                <a:spLocks/>
              </p:cNvSpPr>
              <p:nvPr/>
            </p:nvSpPr>
            <p:spPr>
              <a:xfrm>
                <a:off x="9814642"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80" name="Rectangle: Rounded Corners 96">
                <a:extLst>
                  <a:ext uri="{FF2B5EF4-FFF2-40B4-BE49-F238E27FC236}">
                    <a16:creationId xmlns:a16="http://schemas.microsoft.com/office/drawing/2014/main" id="{8546050D-6769-489F-8117-E8058170DE51}"/>
                  </a:ext>
                  <a:ext uri="{C183D7F6-B498-43B3-948B-1728B52AA6E4}">
                    <adec:decorative xmlns:adec="http://schemas.microsoft.com/office/drawing/2017/decorative" val="1"/>
                  </a:ext>
                </a:extLst>
              </p:cNvPr>
              <p:cNvSpPr/>
              <p:nvPr/>
            </p:nvSpPr>
            <p:spPr bwMode="auto">
              <a:xfrm>
                <a:off x="9906416"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Freeform: Shape 80">
                <a:extLst>
                  <a:ext uri="{FF2B5EF4-FFF2-40B4-BE49-F238E27FC236}">
                    <a16:creationId xmlns:a16="http://schemas.microsoft.com/office/drawing/2014/main" id="{A95A0B28-4E29-4B9F-8CD7-2A37807F2968}"/>
                  </a:ext>
                  <a:ext uri="{C183D7F6-B498-43B3-948B-1728B52AA6E4}">
                    <adec:decorative xmlns:adec="http://schemas.microsoft.com/office/drawing/2017/decorative" val="1"/>
                  </a:ext>
                </a:extLst>
              </p:cNvPr>
              <p:cNvSpPr/>
              <p:nvPr/>
            </p:nvSpPr>
            <p:spPr>
              <a:xfrm>
                <a:off x="10038802"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Circle: Hollow 81">
                <a:extLst>
                  <a:ext uri="{FF2B5EF4-FFF2-40B4-BE49-F238E27FC236}">
                    <a16:creationId xmlns:a16="http://schemas.microsoft.com/office/drawing/2014/main" id="{55A2290C-5304-4240-ADBC-C583DC24FA57}"/>
                  </a:ext>
                  <a:ext uri="{C183D7F6-B498-43B3-948B-1728B52AA6E4}">
                    <adec:decorative xmlns:adec="http://schemas.microsoft.com/office/drawing/2017/decorative" val="1"/>
                  </a:ext>
                </a:extLst>
              </p:cNvPr>
              <p:cNvSpPr/>
              <p:nvPr/>
            </p:nvSpPr>
            <p:spPr bwMode="auto">
              <a:xfrm>
                <a:off x="9375853"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c 82">
                <a:extLst>
                  <a:ext uri="{FF2B5EF4-FFF2-40B4-BE49-F238E27FC236}">
                    <a16:creationId xmlns:a16="http://schemas.microsoft.com/office/drawing/2014/main" id="{806C1759-C5E9-492E-8972-5C39FDBE0A3A}"/>
                  </a:ext>
                  <a:ext uri="{C183D7F6-B498-43B3-948B-1728B52AA6E4}">
                    <adec:decorative xmlns:adec="http://schemas.microsoft.com/office/drawing/2017/decorative" val="1"/>
                  </a:ext>
                </a:extLst>
              </p:cNvPr>
              <p:cNvSpPr/>
              <p:nvPr/>
            </p:nvSpPr>
            <p:spPr>
              <a:xfrm>
                <a:off x="9426023"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4" name="Title 1">
                <a:extLst>
                  <a:ext uri="{FF2B5EF4-FFF2-40B4-BE49-F238E27FC236}">
                    <a16:creationId xmlns:a16="http://schemas.microsoft.com/office/drawing/2014/main" id="{2AF3400A-3700-402D-B1D2-67802AB8C9ED}"/>
                  </a:ext>
                  <a:ext uri="{C183D7F6-B498-43B3-948B-1728B52AA6E4}">
                    <adec:decorative xmlns:adec="http://schemas.microsoft.com/office/drawing/2017/decorative" val="1"/>
                  </a:ext>
                </a:extLst>
              </p:cNvPr>
              <p:cNvSpPr txBox="1">
                <a:spLocks/>
              </p:cNvSpPr>
              <p:nvPr/>
            </p:nvSpPr>
            <p:spPr>
              <a:xfrm>
                <a:off x="7446091"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5" name="Title 1">
                <a:extLst>
                  <a:ext uri="{FF2B5EF4-FFF2-40B4-BE49-F238E27FC236}">
                    <a16:creationId xmlns:a16="http://schemas.microsoft.com/office/drawing/2014/main" id="{C02A6A33-45DE-45EE-A568-14C0B058CABA}"/>
                  </a:ext>
                  <a:ext uri="{C183D7F6-B498-43B3-948B-1728B52AA6E4}">
                    <adec:decorative xmlns:adec="http://schemas.microsoft.com/office/drawing/2017/decorative" val="1"/>
                  </a:ext>
                </a:extLst>
              </p:cNvPr>
              <p:cNvSpPr txBox="1">
                <a:spLocks/>
              </p:cNvSpPr>
              <p:nvPr/>
            </p:nvSpPr>
            <p:spPr>
              <a:xfrm>
                <a:off x="9225930"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grpSp>
        <p:cxnSp>
          <p:nvCxnSpPr>
            <p:cNvPr id="87" name="Straight Arrow Connector 86">
              <a:extLst>
                <a:ext uri="{FF2B5EF4-FFF2-40B4-BE49-F238E27FC236}">
                  <a16:creationId xmlns:a16="http://schemas.microsoft.com/office/drawing/2014/main" id="{E4DE4420-AB2E-41BF-B6B0-CD53B4DB1EDA}"/>
                </a:ext>
                <a:ext uri="{C183D7F6-B498-43B3-948B-1728B52AA6E4}">
                  <adec:decorative xmlns:adec="http://schemas.microsoft.com/office/drawing/2017/decorative" val="1"/>
                </a:ext>
              </a:extLst>
            </p:cNvPr>
            <p:cNvCxnSpPr>
              <a:cxnSpLocks/>
            </p:cNvCxnSpPr>
            <p:nvPr/>
          </p:nvCxnSpPr>
          <p:spPr>
            <a:xfrm>
              <a:off x="4064823" y="2875952"/>
              <a:ext cx="3435046"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3656801B-1A0D-4835-8A22-F3FD793260B6}"/>
                </a:ext>
                <a:ext uri="{C183D7F6-B498-43B3-948B-1728B52AA6E4}">
                  <adec:decorative xmlns:adec="http://schemas.microsoft.com/office/drawing/2017/decorative" val="1"/>
                </a:ext>
              </a:extLst>
            </p:cNvPr>
            <p:cNvCxnSpPr>
              <a:cxnSpLocks/>
            </p:cNvCxnSpPr>
            <p:nvPr/>
          </p:nvCxnSpPr>
          <p:spPr>
            <a:xfrm>
              <a:off x="4796836" y="3692778"/>
              <a:ext cx="2573255"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sp>
        <p:nvSpPr>
          <p:cNvPr id="4" name="Content Placeholder 3">
            <a:extLst>
              <a:ext uri="{FF2B5EF4-FFF2-40B4-BE49-F238E27FC236}">
                <a16:creationId xmlns:a16="http://schemas.microsoft.com/office/drawing/2014/main" id="{A5CBDBB4-B592-4C91-AD60-40E03C6F1B04}"/>
              </a:ext>
            </a:extLst>
          </p:cNvPr>
          <p:cNvSpPr>
            <a:spLocks noGrp="1"/>
          </p:cNvSpPr>
          <p:nvPr>
            <p:ph sz="quarter" idx="11"/>
          </p:nvPr>
        </p:nvSpPr>
        <p:spPr>
          <a:xfrm>
            <a:off x="1491568" y="2756929"/>
            <a:ext cx="2573255" cy="369644"/>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Low utilization of resources</a:t>
            </a:r>
          </a:p>
        </p:txBody>
      </p:sp>
      <p:cxnSp>
        <p:nvCxnSpPr>
          <p:cNvPr id="43" name="Straight Arrow Connector 42" descr="An arrow pointing at Virtual machine.">
            <a:extLst>
              <a:ext uri="{FF2B5EF4-FFF2-40B4-BE49-F238E27FC236}">
                <a16:creationId xmlns:a16="http://schemas.microsoft.com/office/drawing/2014/main" id="{E2A7A776-5B0E-41D7-ADEA-68BD3F7D393C}"/>
              </a:ext>
              <a:ext uri="{C183D7F6-B498-43B3-948B-1728B52AA6E4}">
                <adec:decorative xmlns:adec="http://schemas.microsoft.com/office/drawing/2017/decorative" val="0"/>
              </a:ext>
            </a:extLst>
          </p:cNvPr>
          <p:cNvCxnSpPr>
            <a:cxnSpLocks/>
          </p:cNvCxnSpPr>
          <p:nvPr/>
        </p:nvCxnSpPr>
        <p:spPr>
          <a:xfrm>
            <a:off x="4064823" y="2875952"/>
            <a:ext cx="3435046"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
        <p:nvSpPr>
          <p:cNvPr id="6" name="Content Placeholder 5">
            <a:extLst>
              <a:ext uri="{FF2B5EF4-FFF2-40B4-BE49-F238E27FC236}">
                <a16:creationId xmlns:a16="http://schemas.microsoft.com/office/drawing/2014/main" id="{5411108B-D30D-410E-B946-48629A7BCED0}"/>
              </a:ext>
            </a:extLst>
          </p:cNvPr>
          <p:cNvSpPr>
            <a:spLocks noGrp="1"/>
          </p:cNvSpPr>
          <p:nvPr>
            <p:ph sz="quarter" idx="12"/>
          </p:nvPr>
        </p:nvSpPr>
        <p:spPr>
          <a:xfrm>
            <a:off x="1489131" y="3453785"/>
            <a:ext cx="3296556" cy="477982"/>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Containerization of applications and their dependencies for portability</a:t>
            </a:r>
          </a:p>
        </p:txBody>
      </p:sp>
      <p:cxnSp>
        <p:nvCxnSpPr>
          <p:cNvPr id="44" name="Straight Arrow Connector 43" descr="An arrow pointing at containers.">
            <a:extLst>
              <a:ext uri="{FF2B5EF4-FFF2-40B4-BE49-F238E27FC236}">
                <a16:creationId xmlns:a16="http://schemas.microsoft.com/office/drawing/2014/main" id="{FE45141F-D8CC-4994-9398-79AC8D9B6846}"/>
              </a:ext>
              <a:ext uri="{C183D7F6-B498-43B3-948B-1728B52AA6E4}">
                <adec:decorative xmlns:adec="http://schemas.microsoft.com/office/drawing/2017/decorative" val="0"/>
              </a:ext>
            </a:extLst>
          </p:cNvPr>
          <p:cNvCxnSpPr>
            <a:cxnSpLocks/>
          </p:cNvCxnSpPr>
          <p:nvPr/>
        </p:nvCxnSpPr>
        <p:spPr>
          <a:xfrm>
            <a:off x="4796836" y="3692778"/>
            <a:ext cx="2573255"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10114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57006" y="602604"/>
            <a:ext cx="6947365" cy="423193"/>
          </a:xfrm>
        </p:spPr>
        <p:txBody>
          <a:bodyPr wrap="square">
            <a:spAutoFit/>
          </a:bodyPr>
          <a:lstStyle/>
          <a:p>
            <a:r>
              <a:rPr lang="en-US" sz="2750" dirty="0"/>
              <a:t>Advantages of a containerized environment</a:t>
            </a:r>
          </a:p>
        </p:txBody>
      </p:sp>
      <p:sp>
        <p:nvSpPr>
          <p:cNvPr id="5" name="Content Placeholder 4">
            <a:extLst>
              <a:ext uri="{FF2B5EF4-FFF2-40B4-BE49-F238E27FC236}">
                <a16:creationId xmlns:a16="http://schemas.microsoft.com/office/drawing/2014/main" id="{1B6BBA48-FA58-48EF-8A0F-828E6E1EABC3}"/>
              </a:ext>
            </a:extLst>
          </p:cNvPr>
          <p:cNvSpPr>
            <a:spLocks noGrp="1"/>
          </p:cNvSpPr>
          <p:nvPr>
            <p:ph sz="quarter" idx="10"/>
          </p:nvPr>
        </p:nvSpPr>
        <p:spPr>
          <a:xfrm>
            <a:off x="1490618" y="1821020"/>
            <a:ext cx="3312568" cy="541367"/>
          </a:xfrm>
        </p:spPr>
        <p:txBody>
          <a:bodyPr/>
          <a:lstStyle/>
          <a:p>
            <a:pPr marL="0" lvl="0" indent="0" defTabSz="914192">
              <a:spcBef>
                <a:spcPts val="0"/>
              </a:spcBef>
              <a:spcAft>
                <a:spcPts val="2353"/>
              </a:spcAft>
              <a:buSzTx/>
              <a:buNone/>
              <a:defRPr/>
            </a:pPr>
            <a:r>
              <a:rPr lang="en-US" sz="1568" dirty="0">
                <a:solidFill>
                  <a:srgbClr val="353535"/>
                </a:solidFill>
                <a:latin typeface="Segoe UI Semibold" panose="020B0702040204020203" pitchFamily="34" charset="0"/>
                <a:cs typeface="Segoe UI Semibold" panose="020B0702040204020203" pitchFamily="34" charset="0"/>
              </a:rPr>
              <a:t>Containers are lighter weight and </a:t>
            </a:r>
            <a:br>
              <a:rPr lang="en-US" sz="1568" dirty="0">
                <a:solidFill>
                  <a:srgbClr val="353535"/>
                </a:solidFill>
                <a:latin typeface="Segoe UI Semibold" panose="020B0702040204020203" pitchFamily="34" charset="0"/>
                <a:cs typeface="Segoe UI Semibold" panose="020B0702040204020203" pitchFamily="34" charset="0"/>
              </a:rPr>
            </a:br>
            <a:r>
              <a:rPr lang="en-US" sz="1568" dirty="0">
                <a:solidFill>
                  <a:srgbClr val="353535"/>
                </a:solidFill>
                <a:latin typeface="Segoe UI Semibold" panose="020B0702040204020203" pitchFamily="34" charset="0"/>
                <a:cs typeface="Segoe UI Semibold" panose="020B0702040204020203" pitchFamily="34" charset="0"/>
              </a:rPr>
              <a:t>faster to scale dynamically</a:t>
            </a:r>
          </a:p>
        </p:txBody>
      </p:sp>
      <p:grpSp>
        <p:nvGrpSpPr>
          <p:cNvPr id="2" name="Group 1" descr="Traditional virtualized environment showing Hardware connected to Host OS followed by highlighted Docker Engine which is further connected to Virtual Machines consisting containers.">
            <a:extLst>
              <a:ext uri="{FF2B5EF4-FFF2-40B4-BE49-F238E27FC236}">
                <a16:creationId xmlns:a16="http://schemas.microsoft.com/office/drawing/2014/main" id="{8D686BF7-4233-4EE9-82EA-32C5AC5F47C3}"/>
              </a:ext>
            </a:extLst>
          </p:cNvPr>
          <p:cNvGrpSpPr/>
          <p:nvPr/>
        </p:nvGrpSpPr>
        <p:grpSpPr>
          <a:xfrm>
            <a:off x="4796836" y="1276679"/>
            <a:ext cx="5892693" cy="5189517"/>
            <a:chOff x="4796836" y="1276679"/>
            <a:chExt cx="5892693" cy="5189517"/>
          </a:xfrm>
        </p:grpSpPr>
        <p:grpSp>
          <p:nvGrpSpPr>
            <p:cNvPr id="18" name="Group 17">
              <a:extLst>
                <a:ext uri="{FF2B5EF4-FFF2-40B4-BE49-F238E27FC236}">
                  <a16:creationId xmlns:a16="http://schemas.microsoft.com/office/drawing/2014/main" id="{9132E9A1-00EB-47F9-A800-051F001772E2}"/>
                </a:ext>
              </a:extLst>
            </p:cNvPr>
            <p:cNvGrpSpPr/>
            <p:nvPr/>
          </p:nvGrpSpPr>
          <p:grpSpPr>
            <a:xfrm>
              <a:off x="7108334" y="1276679"/>
              <a:ext cx="3581195" cy="5189517"/>
              <a:chOff x="7108334" y="1276679"/>
              <a:chExt cx="3581195" cy="5189517"/>
            </a:xfrm>
          </p:grpSpPr>
          <p:sp>
            <p:nvSpPr>
              <p:cNvPr id="57" name="Title 1">
                <a:extLst>
                  <a:ext uri="{FF2B5EF4-FFF2-40B4-BE49-F238E27FC236}">
                    <a16:creationId xmlns:a16="http://schemas.microsoft.com/office/drawing/2014/main" id="{57E68BAA-0DF3-45E6-A54E-A4EB9C12B3FB}"/>
                  </a:ext>
                  <a:ext uri="{C183D7F6-B498-43B3-948B-1728B52AA6E4}">
                    <adec:decorative xmlns:adec="http://schemas.microsoft.com/office/drawing/2017/decorative" val="1"/>
                  </a:ext>
                </a:extLst>
              </p:cNvPr>
              <p:cNvSpPr txBox="1">
                <a:spLocks/>
              </p:cNvSpPr>
              <p:nvPr/>
            </p:nvSpPr>
            <p:spPr>
              <a:xfrm>
                <a:off x="9054944" y="2574265"/>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58" name="Rectangle: Rounded Corners 96">
                <a:extLst>
                  <a:ext uri="{FF2B5EF4-FFF2-40B4-BE49-F238E27FC236}">
                    <a16:creationId xmlns:a16="http://schemas.microsoft.com/office/drawing/2014/main" id="{2B20DD22-ACD5-4019-8BC8-686E98F201B9}"/>
                  </a:ext>
                  <a:ext uri="{C183D7F6-B498-43B3-948B-1728B52AA6E4}">
                    <adec:decorative xmlns:adec="http://schemas.microsoft.com/office/drawing/2017/decorative" val="1"/>
                  </a:ext>
                </a:extLst>
              </p:cNvPr>
              <p:cNvSpPr/>
              <p:nvPr/>
            </p:nvSpPr>
            <p:spPr bwMode="auto">
              <a:xfrm>
                <a:off x="9146718" y="2768155"/>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185F2C45-B7A9-4FC2-91A5-EAB5C8F0889E}"/>
                  </a:ext>
                  <a:ext uri="{C183D7F6-B498-43B3-948B-1728B52AA6E4}">
                    <adec:decorative xmlns:adec="http://schemas.microsoft.com/office/drawing/2017/decorative" val="1"/>
                  </a:ext>
                </a:extLst>
              </p:cNvPr>
              <p:cNvSpPr/>
              <p:nvPr/>
            </p:nvSpPr>
            <p:spPr>
              <a:xfrm>
                <a:off x="9279104" y="288830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Rounded Corners 85">
                <a:extLst>
                  <a:ext uri="{FF2B5EF4-FFF2-40B4-BE49-F238E27FC236}">
                    <a16:creationId xmlns:a16="http://schemas.microsoft.com/office/drawing/2014/main" id="{7CCB1215-8903-4926-8C9B-800CD3858D5D}"/>
                  </a:ext>
                  <a:ext uri="{C183D7F6-B498-43B3-948B-1728B52AA6E4}">
                    <adec:decorative xmlns:adec="http://schemas.microsoft.com/office/drawing/2017/decorative" val="1"/>
                  </a:ext>
                </a:extLst>
              </p:cNvPr>
              <p:cNvSpPr/>
              <p:nvPr/>
            </p:nvSpPr>
            <p:spPr bwMode="auto">
              <a:xfrm>
                <a:off x="7173018" y="5924826"/>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61" name="monitor">
                <a:extLst>
                  <a:ext uri="{FF2B5EF4-FFF2-40B4-BE49-F238E27FC236}">
                    <a16:creationId xmlns:a16="http://schemas.microsoft.com/office/drawing/2014/main" id="{489D157A-2AB2-4866-A13E-A9D678973A52}"/>
                  </a:ext>
                  <a:ext uri="{C183D7F6-B498-43B3-948B-1728B52AA6E4}">
                    <adec:decorative xmlns:adec="http://schemas.microsoft.com/office/drawing/2017/decorative" val="1"/>
                  </a:ext>
                </a:extLst>
              </p:cNvPr>
              <p:cNvSpPr>
                <a:spLocks noChangeAspect="1" noEditPoints="1"/>
              </p:cNvSpPr>
              <p:nvPr/>
            </p:nvSpPr>
            <p:spPr bwMode="auto">
              <a:xfrm>
                <a:off x="7330642" y="6070670"/>
                <a:ext cx="325789" cy="24968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Rectangle: Rounded Corners 85">
                <a:extLst>
                  <a:ext uri="{FF2B5EF4-FFF2-40B4-BE49-F238E27FC236}">
                    <a16:creationId xmlns:a16="http://schemas.microsoft.com/office/drawing/2014/main" id="{3C12F63F-E08E-4669-88A2-4018483EA10F}"/>
                  </a:ext>
                  <a:ext uri="{C183D7F6-B498-43B3-948B-1728B52AA6E4}">
                    <adec:decorative xmlns:adec="http://schemas.microsoft.com/office/drawing/2017/decorative" val="1"/>
                  </a:ext>
                </a:extLst>
              </p:cNvPr>
              <p:cNvSpPr/>
              <p:nvPr/>
            </p:nvSpPr>
            <p:spPr bwMode="auto">
              <a:xfrm>
                <a:off x="7173018" y="5195469"/>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64" name="Processing_E9F5">
                <a:extLst>
                  <a:ext uri="{FF2B5EF4-FFF2-40B4-BE49-F238E27FC236}">
                    <a16:creationId xmlns:a16="http://schemas.microsoft.com/office/drawing/2014/main" id="{5D05D496-5B28-4DFF-81AB-0A406F7907B0}"/>
                  </a:ext>
                  <a:ext uri="{C183D7F6-B498-43B3-948B-1728B52AA6E4}">
                    <adec:decorative xmlns:adec="http://schemas.microsoft.com/office/drawing/2017/decorative" val="1"/>
                  </a:ext>
                </a:extLst>
              </p:cNvPr>
              <p:cNvSpPr>
                <a:spLocks noChangeAspect="1" noEditPoints="1"/>
              </p:cNvSpPr>
              <p:nvPr/>
            </p:nvSpPr>
            <p:spPr bwMode="auto">
              <a:xfrm>
                <a:off x="7343909" y="5335838"/>
                <a:ext cx="299255" cy="2606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5" name="Rectangle: Rounded Corners 85">
                <a:extLst>
                  <a:ext uri="{FF2B5EF4-FFF2-40B4-BE49-F238E27FC236}">
                    <a16:creationId xmlns:a16="http://schemas.microsoft.com/office/drawing/2014/main" id="{20E933BE-DE38-49B9-8C6E-F97F18443CA8}"/>
                  </a:ext>
                  <a:ext uri="{C183D7F6-B498-43B3-948B-1728B52AA6E4}">
                    <adec:decorative xmlns:adec="http://schemas.microsoft.com/office/drawing/2017/decorative" val="1"/>
                  </a:ext>
                </a:extLst>
              </p:cNvPr>
              <p:cNvSpPr/>
              <p:nvPr/>
            </p:nvSpPr>
            <p:spPr bwMode="auto">
              <a:xfrm>
                <a:off x="7173018" y="4466112"/>
                <a:ext cx="3447188" cy="54137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66" name="Touch_E815">
                <a:extLst>
                  <a:ext uri="{FF2B5EF4-FFF2-40B4-BE49-F238E27FC236}">
                    <a16:creationId xmlns:a16="http://schemas.microsoft.com/office/drawing/2014/main" id="{A94055D3-186D-4F58-BEE7-C034DA2C1A44}"/>
                  </a:ext>
                  <a:ext uri="{C183D7F6-B498-43B3-948B-1728B52AA6E4}">
                    <adec:decorative xmlns:adec="http://schemas.microsoft.com/office/drawing/2017/decorative" val="1"/>
                  </a:ext>
                </a:extLst>
              </p:cNvPr>
              <p:cNvSpPr>
                <a:spLocks noChangeAspect="1" noEditPoints="1"/>
              </p:cNvSpPr>
              <p:nvPr/>
            </p:nvSpPr>
            <p:spPr bwMode="auto">
              <a:xfrm>
                <a:off x="7404371" y="4606482"/>
                <a:ext cx="178333" cy="26063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67" name="Straight Arrow Connector 66">
                <a:extLst>
                  <a:ext uri="{FF2B5EF4-FFF2-40B4-BE49-F238E27FC236}">
                    <a16:creationId xmlns:a16="http://schemas.microsoft.com/office/drawing/2014/main" id="{402AF730-005A-47B6-A4EC-10A632CFDA94}"/>
                  </a:ext>
                  <a:ext uri="{C183D7F6-B498-43B3-948B-1728B52AA6E4}">
                    <adec:decorative xmlns:adec="http://schemas.microsoft.com/office/drawing/2017/decorative" val="1"/>
                  </a:ext>
                </a:extLst>
              </p:cNvPr>
              <p:cNvCxnSpPr>
                <a:cxnSpLocks/>
                <a:stCxn id="60" idx="0"/>
                <a:endCxn id="63" idx="2"/>
              </p:cNvCxnSpPr>
              <p:nvPr/>
            </p:nvCxnSpPr>
            <p:spPr>
              <a:xfrm flipV="1">
                <a:off x="8896612"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85">
                <a:extLst>
                  <a:ext uri="{FF2B5EF4-FFF2-40B4-BE49-F238E27FC236}">
                    <a16:creationId xmlns:a16="http://schemas.microsoft.com/office/drawing/2014/main" id="{08BBDDB8-1016-4C3B-85CB-F7FB5884D85A}"/>
                  </a:ext>
                  <a:ext uri="{C183D7F6-B498-43B3-948B-1728B52AA6E4}">
                    <adec:decorative xmlns:adec="http://schemas.microsoft.com/office/drawing/2017/decorative" val="1"/>
                  </a:ext>
                </a:extLst>
              </p:cNvPr>
              <p:cNvSpPr/>
              <p:nvPr/>
            </p:nvSpPr>
            <p:spPr bwMode="auto">
              <a:xfrm>
                <a:off x="7173018"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Rounded Corners 85">
                <a:extLst>
                  <a:ext uri="{FF2B5EF4-FFF2-40B4-BE49-F238E27FC236}">
                    <a16:creationId xmlns:a16="http://schemas.microsoft.com/office/drawing/2014/main" id="{F0185975-6A81-4109-BA8D-71C4A5985CB7}"/>
                  </a:ext>
                  <a:ext uri="{C183D7F6-B498-43B3-948B-1728B52AA6E4}">
                    <adec:decorative xmlns:adec="http://schemas.microsoft.com/office/drawing/2017/decorative" val="1"/>
                  </a:ext>
                </a:extLst>
              </p:cNvPr>
              <p:cNvSpPr/>
              <p:nvPr/>
            </p:nvSpPr>
            <p:spPr bwMode="auto">
              <a:xfrm>
                <a:off x="8952856" y="2480437"/>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endPar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Title 1">
                <a:extLst>
                  <a:ext uri="{FF2B5EF4-FFF2-40B4-BE49-F238E27FC236}">
                    <a16:creationId xmlns:a16="http://schemas.microsoft.com/office/drawing/2014/main" id="{49536883-C5C1-4040-B0A5-A49B0A110F06}"/>
                  </a:ext>
                  <a:ext uri="{C183D7F6-B498-43B3-948B-1728B52AA6E4}">
                    <adec:decorative xmlns:adec="http://schemas.microsoft.com/office/drawing/2017/decorative" val="1"/>
                  </a:ext>
                </a:extLst>
              </p:cNvPr>
              <p:cNvSpPr txBox="1">
                <a:spLocks/>
              </p:cNvSpPr>
              <p:nvPr/>
            </p:nvSpPr>
            <p:spPr>
              <a:xfrm>
                <a:off x="9814643" y="2574561"/>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1" name="Rectangle: Rounded Corners 96">
                <a:extLst>
                  <a:ext uri="{FF2B5EF4-FFF2-40B4-BE49-F238E27FC236}">
                    <a16:creationId xmlns:a16="http://schemas.microsoft.com/office/drawing/2014/main" id="{0C146759-1F65-4A04-ABA3-E8B161E4F74C}"/>
                  </a:ext>
                  <a:ext uri="{C183D7F6-B498-43B3-948B-1728B52AA6E4}">
                    <adec:decorative xmlns:adec="http://schemas.microsoft.com/office/drawing/2017/decorative" val="1"/>
                  </a:ext>
                </a:extLst>
              </p:cNvPr>
              <p:cNvSpPr/>
              <p:nvPr/>
            </p:nvSpPr>
            <p:spPr bwMode="auto">
              <a:xfrm>
                <a:off x="9906417" y="2768451"/>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Freeform: Shape 71">
                <a:extLst>
                  <a:ext uri="{FF2B5EF4-FFF2-40B4-BE49-F238E27FC236}">
                    <a16:creationId xmlns:a16="http://schemas.microsoft.com/office/drawing/2014/main" id="{601BB6AA-B460-4D29-8DFE-99999A4C3EAE}"/>
                  </a:ext>
                  <a:ext uri="{C183D7F6-B498-43B3-948B-1728B52AA6E4}">
                    <adec:decorative xmlns:adec="http://schemas.microsoft.com/office/drawing/2017/decorative" val="1"/>
                  </a:ext>
                </a:extLst>
              </p:cNvPr>
              <p:cNvSpPr/>
              <p:nvPr/>
            </p:nvSpPr>
            <p:spPr>
              <a:xfrm>
                <a:off x="10038804" y="2888600"/>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3" name="Circle: Hollow 72">
                <a:extLst>
                  <a:ext uri="{FF2B5EF4-FFF2-40B4-BE49-F238E27FC236}">
                    <a16:creationId xmlns:a16="http://schemas.microsoft.com/office/drawing/2014/main" id="{F24D2878-0C37-4A44-B096-05F7B25452A4}"/>
                  </a:ext>
                  <a:ext uri="{C183D7F6-B498-43B3-948B-1728B52AA6E4}">
                    <adec:decorative xmlns:adec="http://schemas.microsoft.com/office/drawing/2017/decorative" val="1"/>
                  </a:ext>
                </a:extLst>
              </p:cNvPr>
              <p:cNvSpPr/>
              <p:nvPr/>
            </p:nvSpPr>
            <p:spPr bwMode="auto">
              <a:xfrm>
                <a:off x="7596016"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B305FC4A-D909-471D-8193-607EFF4B8223}"/>
                  </a:ext>
                  <a:ext uri="{C183D7F6-B498-43B3-948B-1728B52AA6E4}">
                    <adec:decorative xmlns:adec="http://schemas.microsoft.com/office/drawing/2017/decorative" val="1"/>
                  </a:ext>
                </a:extLst>
              </p:cNvPr>
              <p:cNvSpPr txBox="1"/>
              <p:nvPr/>
            </p:nvSpPr>
            <p:spPr>
              <a:xfrm>
                <a:off x="9091470"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75" name="Rectangle 74">
                <a:extLst>
                  <a:ext uri="{FF2B5EF4-FFF2-40B4-BE49-F238E27FC236}">
                    <a16:creationId xmlns:a16="http://schemas.microsoft.com/office/drawing/2014/main" id="{8D81F994-86BA-46E2-A505-04C71CF74F2C}"/>
                  </a:ext>
                  <a:ext uri="{C183D7F6-B498-43B3-948B-1728B52AA6E4}">
                    <adec:decorative xmlns:adec="http://schemas.microsoft.com/office/drawing/2017/decorative" val="1"/>
                  </a:ext>
                </a:extLst>
              </p:cNvPr>
              <p:cNvSpPr/>
              <p:nvPr/>
            </p:nvSpPr>
            <p:spPr bwMode="auto">
              <a:xfrm>
                <a:off x="9071943"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98CF6E7B-39B1-4AC9-A814-2F41E3D599A4}"/>
                  </a:ext>
                  <a:ext uri="{C183D7F6-B498-43B3-948B-1728B52AA6E4}">
                    <adec:decorative xmlns:adec="http://schemas.microsoft.com/office/drawing/2017/decorative" val="1"/>
                  </a:ext>
                </a:extLst>
              </p:cNvPr>
              <p:cNvSpPr txBox="1">
                <a:spLocks/>
              </p:cNvSpPr>
              <p:nvPr/>
            </p:nvSpPr>
            <p:spPr>
              <a:xfrm>
                <a:off x="9054944" y="3369124"/>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7" name="Rectangle: Rounded Corners 96">
                <a:extLst>
                  <a:ext uri="{FF2B5EF4-FFF2-40B4-BE49-F238E27FC236}">
                    <a16:creationId xmlns:a16="http://schemas.microsoft.com/office/drawing/2014/main" id="{11A2B19B-D300-4083-AA75-53A47DA507C4}"/>
                  </a:ext>
                  <a:ext uri="{C183D7F6-B498-43B3-948B-1728B52AA6E4}">
                    <adec:decorative xmlns:adec="http://schemas.microsoft.com/office/drawing/2017/decorative" val="1"/>
                  </a:ext>
                </a:extLst>
              </p:cNvPr>
              <p:cNvSpPr/>
              <p:nvPr/>
            </p:nvSpPr>
            <p:spPr bwMode="auto">
              <a:xfrm>
                <a:off x="9146718" y="3563014"/>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8" name="Freeform: Shape 77">
                <a:extLst>
                  <a:ext uri="{FF2B5EF4-FFF2-40B4-BE49-F238E27FC236}">
                    <a16:creationId xmlns:a16="http://schemas.microsoft.com/office/drawing/2014/main" id="{DD82232A-B0A3-4104-8B34-C25089097A2A}"/>
                  </a:ext>
                  <a:ext uri="{C183D7F6-B498-43B3-948B-1728B52AA6E4}">
                    <adec:decorative xmlns:adec="http://schemas.microsoft.com/office/drawing/2017/decorative" val="1"/>
                  </a:ext>
                </a:extLst>
              </p:cNvPr>
              <p:cNvSpPr/>
              <p:nvPr/>
            </p:nvSpPr>
            <p:spPr>
              <a:xfrm>
                <a:off x="9279104" y="3683163"/>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Title 1">
                <a:extLst>
                  <a:ext uri="{FF2B5EF4-FFF2-40B4-BE49-F238E27FC236}">
                    <a16:creationId xmlns:a16="http://schemas.microsoft.com/office/drawing/2014/main" id="{64A7AD27-66CB-437B-B61B-BFCAA4257501}"/>
                  </a:ext>
                  <a:ext uri="{C183D7F6-B498-43B3-948B-1728B52AA6E4}">
                    <adec:decorative xmlns:adec="http://schemas.microsoft.com/office/drawing/2017/decorative" val="1"/>
                  </a:ext>
                </a:extLst>
              </p:cNvPr>
              <p:cNvSpPr txBox="1">
                <a:spLocks/>
              </p:cNvSpPr>
              <p:nvPr/>
            </p:nvSpPr>
            <p:spPr>
              <a:xfrm>
                <a:off x="9814643" y="3369420"/>
                <a:ext cx="703475"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80" name="Rectangle: Rounded Corners 96">
                <a:extLst>
                  <a:ext uri="{FF2B5EF4-FFF2-40B4-BE49-F238E27FC236}">
                    <a16:creationId xmlns:a16="http://schemas.microsoft.com/office/drawing/2014/main" id="{AFF3C564-C598-4477-81F2-319FB924264F}"/>
                  </a:ext>
                  <a:ext uri="{C183D7F6-B498-43B3-948B-1728B52AA6E4}">
                    <adec:decorative xmlns:adec="http://schemas.microsoft.com/office/drawing/2017/decorative" val="1"/>
                  </a:ext>
                </a:extLst>
              </p:cNvPr>
              <p:cNvSpPr/>
              <p:nvPr/>
            </p:nvSpPr>
            <p:spPr bwMode="auto">
              <a:xfrm>
                <a:off x="9906417" y="3563310"/>
                <a:ext cx="519926" cy="51992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Freeform: Shape 80">
                <a:extLst>
                  <a:ext uri="{FF2B5EF4-FFF2-40B4-BE49-F238E27FC236}">
                    <a16:creationId xmlns:a16="http://schemas.microsoft.com/office/drawing/2014/main" id="{809474D2-A038-4052-8510-2B3AAF2A2B7E}"/>
                  </a:ext>
                  <a:ext uri="{C183D7F6-B498-43B3-948B-1728B52AA6E4}">
                    <adec:decorative xmlns:adec="http://schemas.microsoft.com/office/drawing/2017/decorative" val="1"/>
                  </a:ext>
                </a:extLst>
              </p:cNvPr>
              <p:cNvSpPr/>
              <p:nvPr/>
            </p:nvSpPr>
            <p:spPr>
              <a:xfrm>
                <a:off x="10038804" y="3683459"/>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Circle: Hollow 81">
                <a:extLst>
                  <a:ext uri="{FF2B5EF4-FFF2-40B4-BE49-F238E27FC236}">
                    <a16:creationId xmlns:a16="http://schemas.microsoft.com/office/drawing/2014/main" id="{64492CBA-9F1F-4885-A289-18B5ABD63C7D}"/>
                  </a:ext>
                  <a:ext uri="{C183D7F6-B498-43B3-948B-1728B52AA6E4}">
                    <adec:decorative xmlns:adec="http://schemas.microsoft.com/office/drawing/2017/decorative" val="1"/>
                  </a:ext>
                </a:extLst>
              </p:cNvPr>
              <p:cNvSpPr/>
              <p:nvPr/>
            </p:nvSpPr>
            <p:spPr bwMode="auto">
              <a:xfrm>
                <a:off x="937585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itle 1">
                <a:extLst>
                  <a:ext uri="{FF2B5EF4-FFF2-40B4-BE49-F238E27FC236}">
                    <a16:creationId xmlns:a16="http://schemas.microsoft.com/office/drawing/2014/main" id="{C92EB205-C8D6-46D5-A3B1-6FA4CCFBF855}"/>
                  </a:ext>
                  <a:ext uri="{C183D7F6-B498-43B3-948B-1728B52AA6E4}">
                    <adec:decorative xmlns:adec="http://schemas.microsoft.com/office/drawing/2017/decorative" val="1"/>
                  </a:ext>
                </a:extLst>
              </p:cNvPr>
              <p:cNvSpPr txBox="1">
                <a:spLocks/>
              </p:cNvSpPr>
              <p:nvPr/>
            </p:nvSpPr>
            <p:spPr>
              <a:xfrm>
                <a:off x="7446093" y="2253525"/>
                <a:ext cx="1121200"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4" name="Title 1">
                <a:extLst>
                  <a:ext uri="{FF2B5EF4-FFF2-40B4-BE49-F238E27FC236}">
                    <a16:creationId xmlns:a16="http://schemas.microsoft.com/office/drawing/2014/main" id="{6D01B04B-D0FF-4128-8609-753C9F6C02F0}"/>
                  </a:ext>
                  <a:ext uri="{C183D7F6-B498-43B3-948B-1728B52AA6E4}">
                    <adec:decorative xmlns:adec="http://schemas.microsoft.com/office/drawing/2017/decorative" val="1"/>
                  </a:ext>
                </a:extLst>
              </p:cNvPr>
              <p:cNvSpPr txBox="1">
                <a:spLocks/>
              </p:cNvSpPr>
              <p:nvPr/>
            </p:nvSpPr>
            <p:spPr>
              <a:xfrm>
                <a:off x="9225931" y="2253525"/>
                <a:ext cx="1121200"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85" name="Arc 84">
                <a:extLst>
                  <a:ext uri="{FF2B5EF4-FFF2-40B4-BE49-F238E27FC236}">
                    <a16:creationId xmlns:a16="http://schemas.microsoft.com/office/drawing/2014/main" id="{54B200F2-50C8-448D-802A-AF9C382869C1}"/>
                  </a:ext>
                  <a:ext uri="{C183D7F6-B498-43B3-948B-1728B52AA6E4}">
                    <adec:decorative xmlns:adec="http://schemas.microsoft.com/office/drawing/2017/decorative" val="1"/>
                  </a:ext>
                </a:extLst>
              </p:cNvPr>
              <p:cNvSpPr/>
              <p:nvPr/>
            </p:nvSpPr>
            <p:spPr>
              <a:xfrm>
                <a:off x="7646186"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6" name="Arc 85">
                <a:extLst>
                  <a:ext uri="{FF2B5EF4-FFF2-40B4-BE49-F238E27FC236}">
                    <a16:creationId xmlns:a16="http://schemas.microsoft.com/office/drawing/2014/main" id="{57D101EB-8615-4610-8E6B-BBCC00AB001A}"/>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7" name="Arc 86">
                <a:extLst>
                  <a:ext uri="{FF2B5EF4-FFF2-40B4-BE49-F238E27FC236}">
                    <a16:creationId xmlns:a16="http://schemas.microsoft.com/office/drawing/2014/main" id="{CF45A4CD-BB8A-48E9-BA63-0B856133530D}"/>
                  </a:ext>
                  <a:ext uri="{C183D7F6-B498-43B3-948B-1728B52AA6E4}">
                    <adec:decorative xmlns:adec="http://schemas.microsoft.com/office/drawing/2017/decorative" val="1"/>
                  </a:ext>
                </a:extLst>
              </p:cNvPr>
              <p:cNvSpPr/>
              <p:nvPr/>
            </p:nvSpPr>
            <p:spPr>
              <a:xfrm>
                <a:off x="7642416" y="1328299"/>
                <a:ext cx="721015" cy="721015"/>
              </a:xfrm>
              <a:prstGeom prst="arc">
                <a:avLst>
                  <a:gd name="adj1" fmla="val 19332142"/>
                  <a:gd name="adj2" fmla="val 4485727"/>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8" name="Arc 87">
                <a:extLst>
                  <a:ext uri="{FF2B5EF4-FFF2-40B4-BE49-F238E27FC236}">
                    <a16:creationId xmlns:a16="http://schemas.microsoft.com/office/drawing/2014/main" id="{B1FC991A-A329-45B2-98C8-B8CD3FEF54A3}"/>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677974"/>
                  <a:gd name="adj2" fmla="val 18753820"/>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89" name="Arc 88">
                <a:extLst>
                  <a:ext uri="{FF2B5EF4-FFF2-40B4-BE49-F238E27FC236}">
                    <a16:creationId xmlns:a16="http://schemas.microsoft.com/office/drawing/2014/main" id="{32DB9ABE-AE22-4E1B-A1E3-C7932A5227DE}"/>
                  </a:ext>
                  <a:ext uri="{C183D7F6-B498-43B3-948B-1728B52AA6E4}">
                    <adec:decorative xmlns:adec="http://schemas.microsoft.com/office/drawing/2017/decorative" val="1"/>
                  </a:ext>
                </a:extLst>
              </p:cNvPr>
              <p:cNvSpPr/>
              <p:nvPr/>
            </p:nvSpPr>
            <p:spPr>
              <a:xfrm>
                <a:off x="9426024" y="1326849"/>
                <a:ext cx="721015" cy="721015"/>
              </a:xfrm>
              <a:prstGeom prst="arc">
                <a:avLst>
                  <a:gd name="adj1" fmla="val 14765279"/>
                  <a:gd name="adj2" fmla="val 18832170"/>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DB88F590-9984-4195-82EE-012A667A08CA}"/>
                  </a:ext>
                  <a:ext uri="{C183D7F6-B498-43B3-948B-1728B52AA6E4}">
                    <adec:decorative xmlns:adec="http://schemas.microsoft.com/office/drawing/2017/decorative" val="1"/>
                  </a:ext>
                </a:extLst>
              </p:cNvPr>
              <p:cNvSpPr/>
              <p:nvPr/>
            </p:nvSpPr>
            <p:spPr bwMode="auto">
              <a:xfrm>
                <a:off x="7108334" y="4437564"/>
                <a:ext cx="3581195" cy="612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Arrow Connector 90">
                <a:extLst>
                  <a:ext uri="{FF2B5EF4-FFF2-40B4-BE49-F238E27FC236}">
                    <a16:creationId xmlns:a16="http://schemas.microsoft.com/office/drawing/2014/main" id="{BF405871-F23B-4B75-ADAC-1DA2DC522EF6}"/>
                  </a:ext>
                  <a:ext uri="{C183D7F6-B498-43B3-948B-1728B52AA6E4}">
                    <adec:decorative xmlns:adec="http://schemas.microsoft.com/office/drawing/2017/decorative" val="1"/>
                  </a:ext>
                </a:extLst>
              </p:cNvPr>
              <p:cNvCxnSpPr>
                <a:cxnSpLocks/>
                <a:stCxn id="63" idx="0"/>
                <a:endCxn id="65" idx="2"/>
              </p:cNvCxnSpPr>
              <p:nvPr/>
            </p:nvCxnSpPr>
            <p:spPr>
              <a:xfrm flipV="1">
                <a:off x="8896612"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E41F645-4B0F-4657-887A-FDE8C3910B1A}"/>
                  </a:ext>
                  <a:ext uri="{C183D7F6-B498-43B3-948B-1728B52AA6E4}">
                    <adec:decorative xmlns:adec="http://schemas.microsoft.com/office/drawing/2017/decorative" val="1"/>
                  </a:ext>
                </a:extLst>
              </p:cNvPr>
              <p:cNvCxnSpPr>
                <a:cxnSpLocks/>
                <a:stCxn id="65" idx="0"/>
                <a:endCxn id="68" idx="2"/>
              </p:cNvCxnSpPr>
              <p:nvPr/>
            </p:nvCxnSpPr>
            <p:spPr>
              <a:xfrm rot="16200000" flipV="1">
                <a:off x="8341101"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C19EC9D-7412-486A-A000-226BEC4F1F93}"/>
                  </a:ext>
                  <a:ext uri="{C183D7F6-B498-43B3-948B-1728B52AA6E4}">
                    <adec:decorative xmlns:adec="http://schemas.microsoft.com/office/drawing/2017/decorative" val="1"/>
                  </a:ext>
                </a:extLst>
              </p:cNvPr>
              <p:cNvCxnSpPr>
                <a:cxnSpLocks/>
                <a:stCxn id="65" idx="0"/>
                <a:endCxn id="69" idx="2"/>
              </p:cNvCxnSpPr>
              <p:nvPr/>
            </p:nvCxnSpPr>
            <p:spPr>
              <a:xfrm rot="5400000" flipH="1" flipV="1">
                <a:off x="9231020"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85">
                <a:extLst>
                  <a:ext uri="{FF2B5EF4-FFF2-40B4-BE49-F238E27FC236}">
                    <a16:creationId xmlns:a16="http://schemas.microsoft.com/office/drawing/2014/main" id="{9CB7B10C-72C9-4EB3-A1D7-D49799094E3E}"/>
                  </a:ext>
                  <a:ext uri="{C183D7F6-B498-43B3-948B-1728B52AA6E4}">
                    <adec:decorative xmlns:adec="http://schemas.microsoft.com/office/drawing/2017/decorative" val="1"/>
                  </a:ext>
                </a:extLst>
              </p:cNvPr>
              <p:cNvSpPr/>
              <p:nvPr/>
            </p:nvSpPr>
            <p:spPr bwMode="auto">
              <a:xfrm>
                <a:off x="7173018" y="4466285"/>
                <a:ext cx="3447188" cy="541370"/>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Docker Engine</a:t>
                </a:r>
              </a:p>
            </p:txBody>
          </p:sp>
          <p:sp>
            <p:nvSpPr>
              <p:cNvPr id="95" name="Freeform: Shape 94">
                <a:extLst>
                  <a:ext uri="{FF2B5EF4-FFF2-40B4-BE49-F238E27FC236}">
                    <a16:creationId xmlns:a16="http://schemas.microsoft.com/office/drawing/2014/main" id="{F39D8BC8-C035-4A13-93D6-A9687AA6A8DB}"/>
                  </a:ext>
                  <a:ext uri="{C183D7F6-B498-43B3-948B-1728B52AA6E4}">
                    <adec:decorative xmlns:adec="http://schemas.microsoft.com/office/drawing/2017/decorative" val="1"/>
                  </a:ext>
                </a:extLst>
              </p:cNvPr>
              <p:cNvSpPr/>
              <p:nvPr/>
            </p:nvSpPr>
            <p:spPr>
              <a:xfrm>
                <a:off x="7322193" y="4611562"/>
                <a:ext cx="353727" cy="250816"/>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F3BC7C38-E4E0-4734-BBEA-F36D805E4424}"/>
                </a:ext>
                <a:ext uri="{C183D7F6-B498-43B3-948B-1728B52AA6E4}">
                  <adec:decorative xmlns:adec="http://schemas.microsoft.com/office/drawing/2017/decorative" val="1"/>
                </a:ext>
              </a:extLst>
            </p:cNvPr>
            <p:cNvCxnSpPr>
              <a:cxnSpLocks/>
            </p:cNvCxnSpPr>
            <p:nvPr/>
          </p:nvCxnSpPr>
          <p:spPr>
            <a:xfrm>
              <a:off x="4871175" y="2875952"/>
              <a:ext cx="4268661"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cxnSp>
          <p:nvCxnSpPr>
            <p:cNvPr id="97" name="Straight Arrow Connector 96">
              <a:extLst>
                <a:ext uri="{FF2B5EF4-FFF2-40B4-BE49-F238E27FC236}">
                  <a16:creationId xmlns:a16="http://schemas.microsoft.com/office/drawing/2014/main" id="{B7B0AA6B-DE08-437A-A793-6E36E3D96F8F}"/>
                </a:ext>
                <a:ext uri="{C183D7F6-B498-43B3-948B-1728B52AA6E4}">
                  <adec:decorative xmlns:adec="http://schemas.microsoft.com/office/drawing/2017/decorative" val="1"/>
                </a:ext>
              </a:extLst>
            </p:cNvPr>
            <p:cNvCxnSpPr>
              <a:cxnSpLocks/>
            </p:cNvCxnSpPr>
            <p:nvPr/>
          </p:nvCxnSpPr>
          <p:spPr>
            <a:xfrm>
              <a:off x="4796836" y="3692778"/>
              <a:ext cx="2573255"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sp>
        <p:nvSpPr>
          <p:cNvPr id="8" name="Content Placeholder 7">
            <a:extLst>
              <a:ext uri="{FF2B5EF4-FFF2-40B4-BE49-F238E27FC236}">
                <a16:creationId xmlns:a16="http://schemas.microsoft.com/office/drawing/2014/main" id="{D4EC86DC-F035-46A0-A6B1-09150F59EFAE}"/>
              </a:ext>
            </a:extLst>
          </p:cNvPr>
          <p:cNvSpPr>
            <a:spLocks noGrp="1"/>
          </p:cNvSpPr>
          <p:nvPr>
            <p:ph sz="quarter" idx="11"/>
          </p:nvPr>
        </p:nvSpPr>
        <p:spPr>
          <a:xfrm>
            <a:off x="1490618" y="2516431"/>
            <a:ext cx="3275382" cy="840211"/>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Migrate containers and their dependencies to underutilized VMs for improved density and isolation</a:t>
            </a:r>
          </a:p>
        </p:txBody>
      </p:sp>
      <p:cxnSp>
        <p:nvCxnSpPr>
          <p:cNvPr id="47" name="Straight Arrow Connector 46" descr="An arrow pointing at containers.">
            <a:extLst>
              <a:ext uri="{FF2B5EF4-FFF2-40B4-BE49-F238E27FC236}">
                <a16:creationId xmlns:a16="http://schemas.microsoft.com/office/drawing/2014/main" id="{C12CB62F-2078-45F5-8A69-33972BA31CF1}"/>
              </a:ext>
              <a:ext uri="{C183D7F6-B498-43B3-948B-1728B52AA6E4}">
                <adec:decorative xmlns:adec="http://schemas.microsoft.com/office/drawing/2017/decorative" val="0"/>
              </a:ext>
            </a:extLst>
          </p:cNvPr>
          <p:cNvCxnSpPr>
            <a:cxnSpLocks/>
          </p:cNvCxnSpPr>
          <p:nvPr/>
        </p:nvCxnSpPr>
        <p:spPr>
          <a:xfrm>
            <a:off x="4860909" y="2875005"/>
            <a:ext cx="4268661"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
        <p:nvSpPr>
          <p:cNvPr id="11" name="Content Placeholder 10">
            <a:extLst>
              <a:ext uri="{FF2B5EF4-FFF2-40B4-BE49-F238E27FC236}">
                <a16:creationId xmlns:a16="http://schemas.microsoft.com/office/drawing/2014/main" id="{1C5E8163-F6C7-4314-A6FC-D00A89498616}"/>
              </a:ext>
            </a:extLst>
          </p:cNvPr>
          <p:cNvSpPr>
            <a:spLocks noGrp="1"/>
          </p:cNvSpPr>
          <p:nvPr>
            <p:ph sz="quarter" idx="12"/>
          </p:nvPr>
        </p:nvSpPr>
        <p:spPr>
          <a:xfrm>
            <a:off x="1490073" y="3452876"/>
            <a:ext cx="3328988" cy="511225"/>
          </a:xfrm>
        </p:spPr>
        <p:txBody>
          <a:bodyPr/>
          <a:lstStyle/>
          <a:p>
            <a:pPr marL="0" lvl="0" indent="0" defTabSz="914192">
              <a:spcBef>
                <a:spcPts val="0"/>
              </a:spcBef>
              <a:spcAft>
                <a:spcPts val="2353"/>
              </a:spcAft>
              <a:buSzTx/>
              <a:buNone/>
              <a:defRPr/>
            </a:pPr>
            <a:r>
              <a:rPr lang="en-US" sz="1568" dirty="0">
                <a:solidFill>
                  <a:srgbClr val="353535"/>
                </a:solidFill>
                <a:latin typeface="Segoe UI" panose="020B0502040204020203" pitchFamily="34" charset="0"/>
              </a:rPr>
              <a:t>Decommission unused resources </a:t>
            </a:r>
            <a:br>
              <a:rPr lang="en-US" sz="1568" dirty="0">
                <a:solidFill>
                  <a:srgbClr val="353535"/>
                </a:solidFill>
                <a:latin typeface="Segoe UI" panose="020B0502040204020203" pitchFamily="34" charset="0"/>
              </a:rPr>
            </a:br>
            <a:r>
              <a:rPr lang="en-US" sz="1568" dirty="0">
                <a:solidFill>
                  <a:srgbClr val="353535"/>
                </a:solidFill>
                <a:latin typeface="Segoe UI" panose="020B0502040204020203" pitchFamily="34" charset="0"/>
              </a:rPr>
              <a:t>for efficiency gains and cost savings</a:t>
            </a:r>
          </a:p>
        </p:txBody>
      </p:sp>
      <p:cxnSp>
        <p:nvCxnSpPr>
          <p:cNvPr id="48" name="Straight Arrow Connector 47" descr="An arrow pointing at Virtual machine.">
            <a:extLst>
              <a:ext uri="{FF2B5EF4-FFF2-40B4-BE49-F238E27FC236}">
                <a16:creationId xmlns:a16="http://schemas.microsoft.com/office/drawing/2014/main" id="{96D21F33-4242-48C3-8882-533BFAB8A5BB}"/>
              </a:ext>
              <a:ext uri="{C183D7F6-B498-43B3-948B-1728B52AA6E4}">
                <adec:decorative xmlns:adec="http://schemas.microsoft.com/office/drawing/2017/decorative" val="0"/>
              </a:ext>
            </a:extLst>
          </p:cNvPr>
          <p:cNvCxnSpPr>
            <a:cxnSpLocks/>
          </p:cNvCxnSpPr>
          <p:nvPr/>
        </p:nvCxnSpPr>
        <p:spPr>
          <a:xfrm>
            <a:off x="4786570" y="3691831"/>
            <a:ext cx="2573255" cy="0"/>
          </a:xfrm>
          <a:prstGeom prst="straightConnector1">
            <a:avLst/>
          </a:prstGeom>
          <a:ln>
            <a:noFill/>
            <a:headEnd type="none"/>
            <a:tailEnd type="ova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518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p:nvPr>
        </p:nvSpPr>
        <p:spPr>
          <a:xfrm>
            <a:off x="3059582" y="624117"/>
            <a:ext cx="610606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14367">
              <a:lnSpc>
                <a:spcPts val="3137"/>
              </a:lnSpc>
              <a:defRPr/>
            </a:pPr>
            <a:r>
              <a:rPr lang="en-US" sz="2745" spc="-49" dirty="0">
                <a:solidFill>
                  <a:srgbClr val="3C3C41"/>
                </a:solidFill>
                <a:latin typeface="Segoe UI Semibold"/>
              </a:rPr>
              <a:t>The </a:t>
            </a:r>
            <a:r>
              <a:rPr lang="en-US" sz="2745" spc="-49" dirty="0">
                <a:solidFill>
                  <a:srgbClr val="0078D4"/>
                </a:solidFill>
                <a:latin typeface="Segoe UI Semibold"/>
              </a:rPr>
              <a:t>benefits</a:t>
            </a:r>
            <a:r>
              <a:rPr lang="en-US" sz="2745" spc="-49" dirty="0">
                <a:solidFill>
                  <a:srgbClr val="3C3C41"/>
                </a:solidFill>
                <a:latin typeface="Segoe UI Semibold"/>
              </a:rPr>
              <a:t> of using containers</a:t>
            </a:r>
            <a:endParaRPr lang="en-US" sz="2745" spc="-49" dirty="0">
              <a:solidFill>
                <a:srgbClr val="0078D4"/>
              </a:solidFill>
              <a:latin typeface="Segoe UI Semibold"/>
            </a:endParaRPr>
          </a:p>
        </p:txBody>
      </p:sp>
      <p:grpSp>
        <p:nvGrpSpPr>
          <p:cNvPr id="2" name="Group 1">
            <a:extLst>
              <a:ext uri="{FF2B5EF4-FFF2-40B4-BE49-F238E27FC236}">
                <a16:creationId xmlns:a16="http://schemas.microsoft.com/office/drawing/2014/main" id="{0A249F85-60FE-4A5A-BCB1-58612ACCDB56}"/>
              </a:ext>
              <a:ext uri="{C183D7F6-B498-43B3-948B-1728B52AA6E4}">
                <adec:decorative xmlns:adec="http://schemas.microsoft.com/office/drawing/2017/decorative" val="1"/>
              </a:ext>
            </a:extLst>
          </p:cNvPr>
          <p:cNvGrpSpPr/>
          <p:nvPr/>
        </p:nvGrpSpPr>
        <p:grpSpPr>
          <a:xfrm>
            <a:off x="2537052" y="2030222"/>
            <a:ext cx="650529" cy="650530"/>
            <a:chOff x="2756779" y="2833688"/>
            <a:chExt cx="663574" cy="663574"/>
          </a:xfrm>
        </p:grpSpPr>
        <p:sp>
          <p:nvSpPr>
            <p:cNvPr id="98" name="Oval 97">
              <a:extLst>
                <a:ext uri="{FF2B5EF4-FFF2-40B4-BE49-F238E27FC236}">
                  <a16:creationId xmlns:a16="http://schemas.microsoft.com/office/drawing/2014/main" id="{24AAE8A3-D91C-4C64-AA4B-80BD723C1B60}"/>
                </a:ext>
                <a:ext uri="{C183D7F6-B498-43B3-948B-1728B52AA6E4}">
                  <adec:decorative xmlns:adec="http://schemas.microsoft.com/office/drawing/2017/decorative" val="1"/>
                </a:ext>
              </a:extLst>
            </p:cNvPr>
            <p:cNvSpPr/>
            <p:nvPr/>
          </p:nvSpPr>
          <p:spPr bwMode="auto">
            <a:xfrm rot="16200000">
              <a:off x="275677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A009324-3AE8-4A65-9F6F-FE9462286B8C}"/>
                </a:ext>
              </a:extLst>
            </p:cNvPr>
            <p:cNvGrpSpPr/>
            <p:nvPr/>
          </p:nvGrpSpPr>
          <p:grpSpPr>
            <a:xfrm>
              <a:off x="2893115" y="2979498"/>
              <a:ext cx="390903" cy="371954"/>
              <a:chOff x="1146231" y="2215122"/>
              <a:chExt cx="530543" cy="504825"/>
            </a:xfrm>
          </p:grpSpPr>
          <p:sp>
            <p:nvSpPr>
              <p:cNvPr id="100" name="Freeform: Shape 99">
                <a:extLst>
                  <a:ext uri="{FF2B5EF4-FFF2-40B4-BE49-F238E27FC236}">
                    <a16:creationId xmlns:a16="http://schemas.microsoft.com/office/drawing/2014/main" id="{89E48C59-5F07-44E1-9963-A2BF7CBEC609}"/>
                  </a:ext>
                  <a:ext uri="{C183D7F6-B498-43B3-948B-1728B52AA6E4}">
                    <adec:decorative xmlns:adec="http://schemas.microsoft.com/office/drawing/2017/decorative" val="1"/>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DF3240A-B073-49C7-A3D2-E621021DFE73}"/>
                  </a:ext>
                  <a:ext uri="{C183D7F6-B498-43B3-948B-1728B52AA6E4}">
                    <adec:decorative xmlns:adec="http://schemas.microsoft.com/office/drawing/2017/decorative" val="1"/>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B8564A68-C44A-4D5F-B243-D9244BFBF2FD}"/>
              </a:ext>
            </a:extLst>
          </p:cNvPr>
          <p:cNvSpPr>
            <a:spLocks noGrp="1"/>
          </p:cNvSpPr>
          <p:nvPr>
            <p:ph sz="quarter" idx="10"/>
          </p:nvPr>
        </p:nvSpPr>
        <p:spPr>
          <a:xfrm>
            <a:off x="2090629" y="2901779"/>
            <a:ext cx="1549256"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Agility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Ship apps faster </a:t>
            </a:r>
          </a:p>
        </p:txBody>
      </p:sp>
      <p:grpSp>
        <p:nvGrpSpPr>
          <p:cNvPr id="3" name="Group 2">
            <a:extLst>
              <a:ext uri="{FF2B5EF4-FFF2-40B4-BE49-F238E27FC236}">
                <a16:creationId xmlns:a16="http://schemas.microsoft.com/office/drawing/2014/main" id="{CEB2D1CC-5C54-4226-904F-4F405F013F26}"/>
              </a:ext>
              <a:ext uri="{C183D7F6-B498-43B3-948B-1728B52AA6E4}">
                <adec:decorative xmlns:adec="http://schemas.microsoft.com/office/drawing/2017/decorative" val="1"/>
              </a:ext>
            </a:extLst>
          </p:cNvPr>
          <p:cNvGrpSpPr/>
          <p:nvPr/>
        </p:nvGrpSpPr>
        <p:grpSpPr>
          <a:xfrm>
            <a:off x="4692839" y="2030222"/>
            <a:ext cx="650529" cy="650530"/>
            <a:chOff x="4673429" y="2833688"/>
            <a:chExt cx="663574" cy="663574"/>
          </a:xfrm>
        </p:grpSpPr>
        <p:sp>
          <p:nvSpPr>
            <p:cNvPr id="92" name="Oval 91">
              <a:extLst>
                <a:ext uri="{FF2B5EF4-FFF2-40B4-BE49-F238E27FC236}">
                  <a16:creationId xmlns:a16="http://schemas.microsoft.com/office/drawing/2014/main" id="{E12F1C75-4DAF-4E97-9608-72A8980518A9}"/>
                </a:ext>
                <a:ext uri="{C183D7F6-B498-43B3-948B-1728B52AA6E4}">
                  <adec:decorative xmlns:adec="http://schemas.microsoft.com/office/drawing/2017/decorative" val="1"/>
                </a:ext>
              </a:extLst>
            </p:cNvPr>
            <p:cNvSpPr/>
            <p:nvPr/>
          </p:nvSpPr>
          <p:spPr bwMode="auto">
            <a:xfrm rot="16200000">
              <a:off x="467342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02B8762D-A570-489B-83B8-5B449DA09202}"/>
                </a:ext>
              </a:extLst>
            </p:cNvPr>
            <p:cNvGrpSpPr/>
            <p:nvPr/>
          </p:nvGrpSpPr>
          <p:grpSpPr>
            <a:xfrm>
              <a:off x="4818377" y="2970812"/>
              <a:ext cx="384175" cy="384175"/>
              <a:chOff x="3222625" y="3417888"/>
              <a:chExt cx="384175" cy="384175"/>
            </a:xfrm>
          </p:grpSpPr>
          <p:sp>
            <p:nvSpPr>
              <p:cNvPr id="94" name="Freeform 40">
                <a:extLst>
                  <a:ext uri="{FF2B5EF4-FFF2-40B4-BE49-F238E27FC236}">
                    <a16:creationId xmlns:a16="http://schemas.microsoft.com/office/drawing/2014/main" id="{E3AF74AF-BED9-453A-9F5F-8C03CE8E5D40}"/>
                  </a:ext>
                  <a:ext uri="{C183D7F6-B498-43B3-948B-1728B52AA6E4}">
                    <adec:decorative xmlns:adec="http://schemas.microsoft.com/office/drawing/2017/decorative" val="1"/>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41">
                <a:extLst>
                  <a:ext uri="{FF2B5EF4-FFF2-40B4-BE49-F238E27FC236}">
                    <a16:creationId xmlns:a16="http://schemas.microsoft.com/office/drawing/2014/main" id="{538B4342-44D7-43FE-A74E-6902C78FDC44}"/>
                  </a:ext>
                  <a:ext uri="{C183D7F6-B498-43B3-948B-1728B52AA6E4}">
                    <adec:decorative xmlns:adec="http://schemas.microsoft.com/office/drawing/2017/decorative" val="1"/>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 name="Content Placeholder 5">
            <a:extLst>
              <a:ext uri="{FF2B5EF4-FFF2-40B4-BE49-F238E27FC236}">
                <a16:creationId xmlns:a16="http://schemas.microsoft.com/office/drawing/2014/main" id="{599AB01A-76E2-4195-98EC-F910B56C151A}"/>
              </a:ext>
            </a:extLst>
          </p:cNvPr>
          <p:cNvSpPr>
            <a:spLocks noGrp="1"/>
          </p:cNvSpPr>
          <p:nvPr>
            <p:ph sz="quarter" idx="11"/>
          </p:nvPr>
        </p:nvSpPr>
        <p:spPr>
          <a:xfrm>
            <a:off x="4197370" y="2901779"/>
            <a:ext cx="1641475"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Portability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Easily move workloads </a:t>
            </a:r>
          </a:p>
        </p:txBody>
      </p:sp>
      <p:grpSp>
        <p:nvGrpSpPr>
          <p:cNvPr id="5" name="Group 4">
            <a:extLst>
              <a:ext uri="{FF2B5EF4-FFF2-40B4-BE49-F238E27FC236}">
                <a16:creationId xmlns:a16="http://schemas.microsoft.com/office/drawing/2014/main" id="{4BB02012-CA9F-4A4A-8F17-8F60D5B41420}"/>
              </a:ext>
              <a:ext uri="{C183D7F6-B498-43B3-948B-1728B52AA6E4}">
                <adec:decorative xmlns:adec="http://schemas.microsoft.com/office/drawing/2017/decorative" val="1"/>
              </a:ext>
            </a:extLst>
          </p:cNvPr>
          <p:cNvGrpSpPr/>
          <p:nvPr/>
        </p:nvGrpSpPr>
        <p:grpSpPr>
          <a:xfrm>
            <a:off x="6848625" y="2030222"/>
            <a:ext cx="650529" cy="650530"/>
            <a:chOff x="6702761" y="2833688"/>
            <a:chExt cx="663574" cy="663574"/>
          </a:xfrm>
        </p:grpSpPr>
        <p:sp>
          <p:nvSpPr>
            <p:cNvPr id="103" name="Oval 102">
              <a:extLst>
                <a:ext uri="{FF2B5EF4-FFF2-40B4-BE49-F238E27FC236}">
                  <a16:creationId xmlns:a16="http://schemas.microsoft.com/office/drawing/2014/main" id="{D901E37A-3311-4DC5-B0DF-3189ED833B58}"/>
                </a:ext>
                <a:ext uri="{C183D7F6-B498-43B3-948B-1728B52AA6E4}">
                  <adec:decorative xmlns:adec="http://schemas.microsoft.com/office/drawing/2017/decorative" val="1"/>
                </a:ext>
              </a:extLst>
            </p:cNvPr>
            <p:cNvSpPr/>
            <p:nvPr/>
          </p:nvSpPr>
          <p:spPr bwMode="auto">
            <a:xfrm rot="16200000">
              <a:off x="6702761"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4" name="Group 103">
              <a:extLst>
                <a:ext uri="{FF2B5EF4-FFF2-40B4-BE49-F238E27FC236}">
                  <a16:creationId xmlns:a16="http://schemas.microsoft.com/office/drawing/2014/main" id="{63712684-B3B3-4AE1-BDCB-6A8E363979AB}"/>
                </a:ext>
              </a:extLst>
            </p:cNvPr>
            <p:cNvGrpSpPr/>
            <p:nvPr/>
          </p:nvGrpSpPr>
          <p:grpSpPr>
            <a:xfrm>
              <a:off x="6848890" y="2981267"/>
              <a:ext cx="371316" cy="368417"/>
              <a:chOff x="882651" y="963613"/>
              <a:chExt cx="812800" cy="806450"/>
            </a:xfrm>
          </p:grpSpPr>
          <p:sp>
            <p:nvSpPr>
              <p:cNvPr id="105" name="Freeform 14">
                <a:extLst>
                  <a:ext uri="{FF2B5EF4-FFF2-40B4-BE49-F238E27FC236}">
                    <a16:creationId xmlns:a16="http://schemas.microsoft.com/office/drawing/2014/main" id="{3163F185-8940-4F35-9E7A-2EABF940B419}"/>
                  </a:ext>
                  <a:ext uri="{C183D7F6-B498-43B3-948B-1728B52AA6E4}">
                    <adec:decorative xmlns:adec="http://schemas.microsoft.com/office/drawing/2017/decorative" val="1"/>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15">
                <a:extLst>
                  <a:ext uri="{FF2B5EF4-FFF2-40B4-BE49-F238E27FC236}">
                    <a16:creationId xmlns:a16="http://schemas.microsoft.com/office/drawing/2014/main" id="{265D7130-11B3-4799-ACE6-9610918C7BD4}"/>
                  </a:ext>
                  <a:ext uri="{C183D7F6-B498-43B3-948B-1728B52AA6E4}">
                    <adec:decorative xmlns:adec="http://schemas.microsoft.com/office/drawing/2017/decorative" val="1"/>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D6A8A238-C5F4-42A0-9B6B-323F7FDD6E74}"/>
              </a:ext>
            </a:extLst>
          </p:cNvPr>
          <p:cNvSpPr>
            <a:spLocks noGrp="1"/>
          </p:cNvSpPr>
          <p:nvPr>
            <p:ph sz="quarter" idx="12"/>
          </p:nvPr>
        </p:nvSpPr>
        <p:spPr>
          <a:xfrm>
            <a:off x="6324999" y="2901779"/>
            <a:ext cx="1697788" cy="1217148"/>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Density</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Achieve resource efficiency</a:t>
            </a:r>
          </a:p>
        </p:txBody>
      </p:sp>
      <p:grpSp>
        <p:nvGrpSpPr>
          <p:cNvPr id="18" name="Group 17">
            <a:extLst>
              <a:ext uri="{FF2B5EF4-FFF2-40B4-BE49-F238E27FC236}">
                <a16:creationId xmlns:a16="http://schemas.microsoft.com/office/drawing/2014/main" id="{AB1CE71C-3953-4315-8F08-06E3A6314D1C}"/>
              </a:ext>
              <a:ext uri="{C183D7F6-B498-43B3-948B-1728B52AA6E4}">
                <adec:decorative xmlns:adec="http://schemas.microsoft.com/office/drawing/2017/decorative" val="1"/>
              </a:ext>
            </a:extLst>
          </p:cNvPr>
          <p:cNvGrpSpPr/>
          <p:nvPr/>
        </p:nvGrpSpPr>
        <p:grpSpPr>
          <a:xfrm>
            <a:off x="9004410" y="2030231"/>
            <a:ext cx="650529" cy="650521"/>
            <a:chOff x="8619412" y="2833688"/>
            <a:chExt cx="663574" cy="663565"/>
          </a:xfrm>
        </p:grpSpPr>
        <p:sp>
          <p:nvSpPr>
            <p:cNvPr id="108" name="Oval 107">
              <a:extLst>
                <a:ext uri="{FF2B5EF4-FFF2-40B4-BE49-F238E27FC236}">
                  <a16:creationId xmlns:a16="http://schemas.microsoft.com/office/drawing/2014/main" id="{2D43E027-6853-4473-B6EC-49B7FA7BB882}"/>
                </a:ext>
                <a:ext uri="{C183D7F6-B498-43B3-948B-1728B52AA6E4}">
                  <adec:decorative xmlns:adec="http://schemas.microsoft.com/office/drawing/2017/decorative" val="1"/>
                </a:ext>
              </a:extLst>
            </p:cNvPr>
            <p:cNvSpPr/>
            <p:nvPr/>
          </p:nvSpPr>
          <p:spPr bwMode="auto">
            <a:xfrm rot="16200000">
              <a:off x="8619416" y="2833684"/>
              <a:ext cx="663565"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9" name="Group 108">
              <a:extLst>
                <a:ext uri="{FF2B5EF4-FFF2-40B4-BE49-F238E27FC236}">
                  <a16:creationId xmlns:a16="http://schemas.microsoft.com/office/drawing/2014/main" id="{2A7000B4-9FA0-4585-8A5D-C898AD33DF09}"/>
                </a:ext>
              </a:extLst>
            </p:cNvPr>
            <p:cNvGrpSpPr/>
            <p:nvPr/>
          </p:nvGrpSpPr>
          <p:grpSpPr>
            <a:xfrm>
              <a:off x="8783877" y="2998499"/>
              <a:ext cx="334615" cy="333941"/>
              <a:chOff x="10067926" y="2455863"/>
              <a:chExt cx="795338" cy="793750"/>
            </a:xfrm>
          </p:grpSpPr>
          <p:sp>
            <p:nvSpPr>
              <p:cNvPr id="110" name="Line 19">
                <a:extLst>
                  <a:ext uri="{FF2B5EF4-FFF2-40B4-BE49-F238E27FC236}">
                    <a16:creationId xmlns:a16="http://schemas.microsoft.com/office/drawing/2014/main" id="{4253D6D6-0172-4BB6-AC96-A0DA52225091}"/>
                  </a:ext>
                  <a:ext uri="{C183D7F6-B498-43B3-948B-1728B52AA6E4}">
                    <adec:decorative xmlns:adec="http://schemas.microsoft.com/office/drawing/2017/decorative" val="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20">
                <a:extLst>
                  <a:ext uri="{FF2B5EF4-FFF2-40B4-BE49-F238E27FC236}">
                    <a16:creationId xmlns:a16="http://schemas.microsoft.com/office/drawing/2014/main" id="{DBEF28FC-0B66-4B61-AED7-3C6B9E19BA34}"/>
                  </a:ext>
                  <a:ext uri="{C183D7F6-B498-43B3-948B-1728B52AA6E4}">
                    <adec:decorative xmlns:adec="http://schemas.microsoft.com/office/drawing/2017/decorative" val="1"/>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21">
                <a:extLst>
                  <a:ext uri="{FF2B5EF4-FFF2-40B4-BE49-F238E27FC236}">
                    <a16:creationId xmlns:a16="http://schemas.microsoft.com/office/drawing/2014/main" id="{13300F5B-C0FA-4095-8CB3-EAF159A2FB8D}"/>
                  </a:ext>
                  <a:ext uri="{C183D7F6-B498-43B3-948B-1728B52AA6E4}">
                    <adec:decorative xmlns:adec="http://schemas.microsoft.com/office/drawing/2017/decorative" val="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 name="Content Placeholder 7">
            <a:extLst>
              <a:ext uri="{FF2B5EF4-FFF2-40B4-BE49-F238E27FC236}">
                <a16:creationId xmlns:a16="http://schemas.microsoft.com/office/drawing/2014/main" id="{CC4EF7BB-995D-46B2-BCC2-A3EE68374E0E}"/>
              </a:ext>
            </a:extLst>
          </p:cNvPr>
          <p:cNvSpPr>
            <a:spLocks noGrp="1"/>
          </p:cNvSpPr>
          <p:nvPr>
            <p:ph sz="quarter" idx="13"/>
          </p:nvPr>
        </p:nvSpPr>
        <p:spPr>
          <a:xfrm>
            <a:off x="8567666" y="2901779"/>
            <a:ext cx="1524000" cy="1240340"/>
          </a:xfrm>
        </p:spPr>
        <p:txBody>
          <a:bodyPr/>
          <a:lstStyle/>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Rapid scale</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a:t>
            </a:r>
          </a:p>
          <a:p>
            <a:pPr marL="0" lvl="0" indent="0" algn="ctr" defTabSz="914400">
              <a:spcBef>
                <a:spcPts val="0"/>
              </a:spcBef>
              <a:spcAft>
                <a:spcPts val="588"/>
              </a:spcAft>
              <a:buSzTx/>
              <a:buNone/>
              <a:defRPr/>
            </a:pPr>
            <a:r>
              <a:rPr lang="en-US" sz="1765" dirty="0">
                <a:solidFill>
                  <a:srgbClr val="000000"/>
                </a:solidFill>
                <a:latin typeface="Segoe UI" panose="020B0502040204020203" pitchFamily="34" charset="0"/>
              </a:rPr>
              <a:t>Scale easily to meet demand </a:t>
            </a:r>
          </a:p>
        </p:txBody>
      </p:sp>
    </p:spTree>
    <p:extLst>
      <p:ext uri="{BB962C8B-B14F-4D97-AF65-F5344CB8AC3E}">
        <p14:creationId xmlns:p14="http://schemas.microsoft.com/office/powerpoint/2010/main" val="115798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3C82A7D-263A-46C2-8F0A-AE57607A6679}"/>
              </a:ext>
            </a:extLst>
          </p:cNvPr>
          <p:cNvSpPr>
            <a:spLocks noGrp="1"/>
          </p:cNvSpPr>
          <p:nvPr>
            <p:ph type="title"/>
          </p:nvPr>
        </p:nvSpPr>
        <p:spPr>
          <a:xfrm>
            <a:off x="303587" y="258265"/>
            <a:ext cx="4641909" cy="423193"/>
          </a:xfrm>
        </p:spPr>
        <p:txBody>
          <a:bodyPr anchor="ctr"/>
          <a:lstStyle/>
          <a:p>
            <a:pPr algn="l"/>
            <a:r>
              <a:rPr lang="en-US" sz="2750" b="0" i="0" dirty="0">
                <a:solidFill>
                  <a:schemeClr val="bg1"/>
                </a:solidFill>
                <a:effectLst/>
              </a:rPr>
              <a:t>Containerized applications</a:t>
            </a:r>
          </a:p>
        </p:txBody>
      </p:sp>
      <p:grpSp>
        <p:nvGrpSpPr>
          <p:cNvPr id="9" name="Group 8" descr="A circular diagram showing percentage by 2022.">
            <a:extLst>
              <a:ext uri="{FF2B5EF4-FFF2-40B4-BE49-F238E27FC236}">
                <a16:creationId xmlns:a16="http://schemas.microsoft.com/office/drawing/2014/main" id="{D097A490-0D35-4C68-B0B4-67FAB842D244}"/>
              </a:ext>
            </a:extLst>
          </p:cNvPr>
          <p:cNvGrpSpPr/>
          <p:nvPr/>
        </p:nvGrpSpPr>
        <p:grpSpPr>
          <a:xfrm>
            <a:off x="3317418" y="681458"/>
            <a:ext cx="5557165" cy="5495084"/>
            <a:chOff x="3317418" y="681458"/>
            <a:chExt cx="5557165" cy="5495084"/>
          </a:xfrm>
        </p:grpSpPr>
        <p:sp>
          <p:nvSpPr>
            <p:cNvPr id="15" name="TextBox 14">
              <a:extLst>
                <a:ext uri="{FF2B5EF4-FFF2-40B4-BE49-F238E27FC236}">
                  <a16:creationId xmlns:a16="http://schemas.microsoft.com/office/drawing/2014/main" id="{9BFA20BC-4235-4A5C-833E-AF25584D3532}"/>
                </a:ext>
                <a:ext uri="{C183D7F6-B498-43B3-948B-1728B52AA6E4}">
                  <adec:decorative xmlns:adec="http://schemas.microsoft.com/office/drawing/2017/decorative" val="1"/>
                </a:ext>
              </a:extLst>
            </p:cNvPr>
            <p:cNvSpPr txBox="1"/>
            <p:nvPr/>
          </p:nvSpPr>
          <p:spPr>
            <a:xfrm rot="2577468">
              <a:off x="7520609" y="1031422"/>
              <a:ext cx="1353974" cy="561131"/>
            </a:xfrm>
            <a:prstGeom prst="rect">
              <a:avLst/>
            </a:prstGeom>
            <a:solidFill>
              <a:schemeClr val="bg1"/>
            </a:solidFill>
          </p:spPr>
          <p:txBody>
            <a:bodyPr wrap="square" lIns="179259" tIns="143407" rIns="179259" bIns="143407"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By 2022</a:t>
              </a:r>
            </a:p>
          </p:txBody>
        </p:sp>
        <p:grpSp>
          <p:nvGrpSpPr>
            <p:cNvPr id="3" name="Group 2">
              <a:extLst>
                <a:ext uri="{FF2B5EF4-FFF2-40B4-BE49-F238E27FC236}">
                  <a16:creationId xmlns:a16="http://schemas.microsoft.com/office/drawing/2014/main" id="{41A2B3C9-CF75-4F90-A789-164EA386DA9F}"/>
                </a:ext>
                <a:ext uri="{C183D7F6-B498-43B3-948B-1728B52AA6E4}">
                  <adec:decorative xmlns:adec="http://schemas.microsoft.com/office/drawing/2017/decorative" val="1"/>
                </a:ext>
              </a:extLst>
            </p:cNvPr>
            <p:cNvGrpSpPr/>
            <p:nvPr/>
          </p:nvGrpSpPr>
          <p:grpSpPr>
            <a:xfrm>
              <a:off x="3317418" y="681458"/>
              <a:ext cx="5495084" cy="5495084"/>
              <a:chOff x="3383938" y="694626"/>
              <a:chExt cx="5605272" cy="5605272"/>
            </a:xfrm>
          </p:grpSpPr>
          <p:sp>
            <p:nvSpPr>
              <p:cNvPr id="4" name="Oval 3">
                <a:extLst>
                  <a:ext uri="{FF2B5EF4-FFF2-40B4-BE49-F238E27FC236}">
                    <a16:creationId xmlns:a16="http://schemas.microsoft.com/office/drawing/2014/main" id="{842A7B19-E5E6-49CD-8095-C0B3C6292098}"/>
                  </a:ext>
                  <a:ext uri="{C183D7F6-B498-43B3-948B-1728B52AA6E4}">
                    <adec:decorative xmlns:adec="http://schemas.microsoft.com/office/drawing/2017/decorative" val="1"/>
                  </a:ext>
                </a:extLst>
              </p:cNvPr>
              <p:cNvSpPr/>
              <p:nvPr/>
            </p:nvSpPr>
            <p:spPr bwMode="auto">
              <a:xfrm>
                <a:off x="3383938" y="694626"/>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c 4">
                <a:extLst>
                  <a:ext uri="{FF2B5EF4-FFF2-40B4-BE49-F238E27FC236}">
                    <a16:creationId xmlns:a16="http://schemas.microsoft.com/office/drawing/2014/main" id="{0A29A54A-EAC6-43EC-9D88-3E7496BB8EBC}"/>
                  </a:ext>
                  <a:ext uri="{C183D7F6-B498-43B3-948B-1728B52AA6E4}">
                    <adec:decorative xmlns:adec="http://schemas.microsoft.com/office/drawing/2017/decorative" val="1"/>
                  </a:ext>
                </a:extLst>
              </p:cNvPr>
              <p:cNvSpPr/>
              <p:nvPr/>
            </p:nvSpPr>
            <p:spPr>
              <a:xfrm>
                <a:off x="3383938" y="694626"/>
                <a:ext cx="5605272" cy="5605272"/>
              </a:xfrm>
              <a:prstGeom prst="arc">
                <a:avLst/>
              </a:prstGeom>
              <a:ln w="762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 name="Content Placeholder 6">
            <a:extLst>
              <a:ext uri="{FF2B5EF4-FFF2-40B4-BE49-F238E27FC236}">
                <a16:creationId xmlns:a16="http://schemas.microsoft.com/office/drawing/2014/main" id="{CB4517A8-399D-45D8-89DB-725842844275}"/>
              </a:ext>
            </a:extLst>
          </p:cNvPr>
          <p:cNvSpPr>
            <a:spLocks noGrp="1"/>
          </p:cNvSpPr>
          <p:nvPr>
            <p:ph sz="quarter" idx="11"/>
          </p:nvPr>
        </p:nvSpPr>
        <p:spPr>
          <a:xfrm>
            <a:off x="4456121" y="2166672"/>
            <a:ext cx="978751" cy="837591"/>
          </a:xfrm>
        </p:spPr>
        <p:txBody>
          <a:bodyPr/>
          <a:lstStyle/>
          <a:p>
            <a:pPr marL="0" lvl="0" indent="0" algn="ctr" defTabSz="896214">
              <a:spcBef>
                <a:spcPts val="0"/>
              </a:spcBef>
              <a:buSzTx/>
              <a:buNone/>
              <a:defRPr/>
            </a:pPr>
            <a:r>
              <a:rPr lang="en-US" sz="7840" dirty="0">
                <a:solidFill>
                  <a:srgbClr val="0078D3"/>
                </a:solidFill>
                <a:latin typeface="Segoe UI Semibold" panose="020B0702040204020203" pitchFamily="34" charset="0"/>
                <a:cs typeface="Segoe UI Semibold" panose="020B0702040204020203" pitchFamily="34" charset="0"/>
              </a:rPr>
              <a:t>&gt;</a:t>
            </a:r>
            <a:endParaRPr lang="en-US" sz="11271" dirty="0">
              <a:solidFill>
                <a:srgbClr val="0078D3"/>
              </a:solidFill>
              <a:latin typeface="Segoe UI Semibold" panose="020B0702040204020203" pitchFamily="34" charset="0"/>
              <a:cs typeface="Segoe UI Semibold" panose="020B0702040204020203" pitchFamily="34" charset="0"/>
            </a:endParaRPr>
          </a:p>
        </p:txBody>
      </p:sp>
      <p:sp>
        <p:nvSpPr>
          <p:cNvPr id="13" name="Content Placeholder 12">
            <a:extLst>
              <a:ext uri="{FF2B5EF4-FFF2-40B4-BE49-F238E27FC236}">
                <a16:creationId xmlns:a16="http://schemas.microsoft.com/office/drawing/2014/main" id="{3C53FF8D-0EAD-4D45-AE88-ABF4201B35E1}"/>
              </a:ext>
            </a:extLst>
          </p:cNvPr>
          <p:cNvSpPr>
            <a:spLocks noGrp="1"/>
          </p:cNvSpPr>
          <p:nvPr>
            <p:ph sz="quarter" idx="12"/>
          </p:nvPr>
        </p:nvSpPr>
        <p:spPr>
          <a:xfrm>
            <a:off x="5008033" y="1751537"/>
            <a:ext cx="1916113" cy="1734449"/>
          </a:xfrm>
        </p:spPr>
        <p:txBody>
          <a:bodyPr/>
          <a:lstStyle/>
          <a:p>
            <a:pPr marL="0" lvl="0" indent="0" algn="ctr" defTabSz="896214">
              <a:spcBef>
                <a:spcPts val="0"/>
              </a:spcBef>
              <a:buSzTx/>
              <a:buNone/>
              <a:defRPr/>
            </a:pPr>
            <a:r>
              <a:rPr lang="en-US" sz="11271" dirty="0">
                <a:solidFill>
                  <a:srgbClr val="0078D3"/>
                </a:solidFill>
                <a:latin typeface="Segoe UI Semibold" panose="020B0702040204020203" pitchFamily="34" charset="0"/>
                <a:cs typeface="Segoe UI Semibold" panose="020B0702040204020203" pitchFamily="34" charset="0"/>
              </a:rPr>
              <a:t>75</a:t>
            </a:r>
          </a:p>
        </p:txBody>
      </p:sp>
      <p:sp>
        <p:nvSpPr>
          <p:cNvPr id="14" name="Content Placeholder 13">
            <a:extLst>
              <a:ext uri="{FF2B5EF4-FFF2-40B4-BE49-F238E27FC236}">
                <a16:creationId xmlns:a16="http://schemas.microsoft.com/office/drawing/2014/main" id="{6B57D0F4-1E56-4EA8-BAC2-120F9013BA06}"/>
              </a:ext>
            </a:extLst>
          </p:cNvPr>
          <p:cNvSpPr>
            <a:spLocks noGrp="1"/>
          </p:cNvSpPr>
          <p:nvPr>
            <p:ph sz="quarter" idx="13"/>
          </p:nvPr>
        </p:nvSpPr>
        <p:spPr>
          <a:xfrm>
            <a:off x="6463987" y="2167829"/>
            <a:ext cx="1443748" cy="1260214"/>
          </a:xfrm>
        </p:spPr>
        <p:txBody>
          <a:bodyPr/>
          <a:lstStyle/>
          <a:p>
            <a:pPr marL="0" lvl="0" indent="0" algn="ctr" defTabSz="896214">
              <a:spcBef>
                <a:spcPts val="0"/>
              </a:spcBef>
              <a:buSzTx/>
              <a:buNone/>
              <a:defRPr/>
            </a:pPr>
            <a:r>
              <a:rPr lang="en-US" sz="7840" dirty="0">
                <a:solidFill>
                  <a:srgbClr val="0078D3"/>
                </a:solidFill>
                <a:latin typeface="Segoe UI Semibold" panose="020B0702040204020203" pitchFamily="34" charset="0"/>
                <a:cs typeface="Segoe UI Semibold" panose="020B0702040204020203" pitchFamily="34" charset="0"/>
              </a:rPr>
              <a:t>%</a:t>
            </a:r>
            <a:endParaRPr lang="en-US" sz="11271" dirty="0">
              <a:solidFill>
                <a:srgbClr val="0078D3"/>
              </a:solidFill>
              <a:latin typeface="Segoe UI Semibold" panose="020B0702040204020203" pitchFamily="34" charset="0"/>
              <a:cs typeface="Segoe UI Semibold" panose="020B0702040204020203" pitchFamily="34" charset="0"/>
            </a:endParaRPr>
          </a:p>
        </p:txBody>
      </p:sp>
      <p:sp>
        <p:nvSpPr>
          <p:cNvPr id="17" name="Content Placeholder 15">
            <a:extLst>
              <a:ext uri="{FF2B5EF4-FFF2-40B4-BE49-F238E27FC236}">
                <a16:creationId xmlns:a16="http://schemas.microsoft.com/office/drawing/2014/main" id="{EBE17DC9-58E5-4A0A-9C33-5317574BA237}"/>
              </a:ext>
            </a:extLst>
          </p:cNvPr>
          <p:cNvSpPr>
            <a:spLocks noGrp="1"/>
          </p:cNvSpPr>
          <p:nvPr>
            <p:ph sz="quarter" idx="14"/>
          </p:nvPr>
        </p:nvSpPr>
        <p:spPr>
          <a:xfrm>
            <a:off x="4435594" y="3667273"/>
            <a:ext cx="3258732" cy="962446"/>
          </a:xfrm>
        </p:spPr>
        <p:txBody>
          <a:bodyPr/>
          <a:lstStyle/>
          <a:p>
            <a:pPr marL="0" lvl="0" indent="0" algn="ctr" defTabSz="896214">
              <a:spcBef>
                <a:spcPts val="0"/>
              </a:spcBef>
              <a:buSzTx/>
              <a:buNone/>
              <a:defRPr/>
            </a:pPr>
            <a:r>
              <a:rPr lang="en-US" sz="1961" dirty="0">
                <a:solidFill>
                  <a:prstClr val="black"/>
                </a:solidFill>
                <a:latin typeface="Segoe UI" panose="020B0502040204020203" pitchFamily="34" charset="0"/>
              </a:rPr>
              <a:t>of global organizations will be </a:t>
            </a:r>
            <a:r>
              <a:rPr lang="en-US" sz="1961" dirty="0">
                <a:solidFill>
                  <a:srgbClr val="0078D3"/>
                </a:solidFill>
                <a:latin typeface="Segoe UI Semibold" panose="020B0702040204020203" pitchFamily="34" charset="0"/>
                <a:cs typeface="Segoe UI Semibold" panose="020B0702040204020203" pitchFamily="34" charset="0"/>
              </a:rPr>
              <a:t>running containerized applications</a:t>
            </a:r>
            <a:r>
              <a:rPr lang="en-US" sz="1961" dirty="0">
                <a:solidFill>
                  <a:prstClr val="black"/>
                </a:solidFill>
                <a:latin typeface="Segoe UI" panose="020B0502040204020203" pitchFamily="34" charset="0"/>
              </a:rPr>
              <a:t> in production</a:t>
            </a:r>
            <a:r>
              <a:rPr lang="en-US" sz="1961" baseline="30000" dirty="0">
                <a:solidFill>
                  <a:prstClr val="black"/>
                </a:solidFill>
                <a:latin typeface="Segoe UI" panose="020B0502040204020203" pitchFamily="34" charset="0"/>
              </a:rPr>
              <a:t>1</a:t>
            </a:r>
          </a:p>
        </p:txBody>
      </p:sp>
      <p:sp>
        <p:nvSpPr>
          <p:cNvPr id="18" name="Content Placeholder 17">
            <a:extLst>
              <a:ext uri="{FF2B5EF4-FFF2-40B4-BE49-F238E27FC236}">
                <a16:creationId xmlns:a16="http://schemas.microsoft.com/office/drawing/2014/main" id="{E047F546-AA1D-4DA3-B667-5C76D13CE92D}"/>
              </a:ext>
            </a:extLst>
          </p:cNvPr>
          <p:cNvSpPr>
            <a:spLocks noGrp="1"/>
          </p:cNvSpPr>
          <p:nvPr>
            <p:ph sz="quarter" idx="15"/>
          </p:nvPr>
        </p:nvSpPr>
        <p:spPr>
          <a:xfrm>
            <a:off x="11271968" y="6566085"/>
            <a:ext cx="766675" cy="228558"/>
          </a:xfrm>
        </p:spPr>
        <p:txBody>
          <a:bodyPr/>
          <a:lstStyle/>
          <a:p>
            <a:pPr marL="0" lvl="0" indent="0" algn="r" defTabSz="914139">
              <a:spcBef>
                <a:spcPts val="0"/>
              </a:spcBef>
              <a:spcAft>
                <a:spcPts val="588"/>
              </a:spcAft>
              <a:buSzTx/>
              <a:buNone/>
              <a:defRPr/>
            </a:pPr>
            <a:r>
              <a:rPr lang="en-US" sz="980" baseline="30000" dirty="0">
                <a:solidFill>
                  <a:srgbClr val="3C3C41"/>
                </a:solidFill>
                <a:cs typeface="Segoe UI Light" panose="020B0502040204020203" pitchFamily="34" charset="0"/>
              </a:rPr>
              <a:t>1</a:t>
            </a:r>
            <a:r>
              <a:rPr lang="en-US" sz="980" dirty="0">
                <a:solidFill>
                  <a:srgbClr val="3C3C41"/>
                </a:solidFill>
                <a:cs typeface="Segoe UI Light" panose="020B0502040204020203" pitchFamily="34" charset="0"/>
              </a:rPr>
              <a:t>Gartner.</a:t>
            </a:r>
          </a:p>
        </p:txBody>
      </p:sp>
    </p:spTree>
    <p:extLst>
      <p:ext uri="{BB962C8B-B14F-4D97-AF65-F5344CB8AC3E}">
        <p14:creationId xmlns:p14="http://schemas.microsoft.com/office/powerpoint/2010/main" val="33171229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A283-0F99-2946-BDBC-9884E02E3722}"/>
              </a:ext>
            </a:extLst>
          </p:cNvPr>
          <p:cNvSpPr>
            <a:spLocks noGrp="1"/>
          </p:cNvSpPr>
          <p:nvPr>
            <p:ph type="title"/>
          </p:nvPr>
        </p:nvSpPr>
        <p:spPr>
          <a:xfrm>
            <a:off x="563369" y="473236"/>
            <a:ext cx="11081177" cy="1020602"/>
          </a:xfrm>
        </p:spPr>
        <p:txBody>
          <a:bodyPr/>
          <a:lstStyle/>
          <a:p>
            <a:r>
              <a:rPr lang="en-US" dirty="0"/>
              <a:t>Why modernize with Azure?</a:t>
            </a:r>
          </a:p>
        </p:txBody>
      </p:sp>
      <p:sp>
        <p:nvSpPr>
          <p:cNvPr id="3" name="Content Placeholder 2">
            <a:extLst>
              <a:ext uri="{FF2B5EF4-FFF2-40B4-BE49-F238E27FC236}">
                <a16:creationId xmlns:a16="http://schemas.microsoft.com/office/drawing/2014/main" id="{10C41BC1-4409-44CF-A4A1-BCC65743F813}"/>
              </a:ext>
            </a:extLst>
          </p:cNvPr>
          <p:cNvSpPr>
            <a:spLocks noGrp="1"/>
          </p:cNvSpPr>
          <p:nvPr>
            <p:ph sz="quarter" idx="13"/>
          </p:nvPr>
        </p:nvSpPr>
        <p:spPr>
          <a:xfrm>
            <a:off x="527650" y="1608251"/>
            <a:ext cx="2830512" cy="406400"/>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Peerless Innovation</a:t>
            </a:r>
          </a:p>
        </p:txBody>
      </p:sp>
      <p:sp>
        <p:nvSpPr>
          <p:cNvPr id="5" name="Content Placeholder 4">
            <a:extLst>
              <a:ext uri="{FF2B5EF4-FFF2-40B4-BE49-F238E27FC236}">
                <a16:creationId xmlns:a16="http://schemas.microsoft.com/office/drawing/2014/main" id="{302A4D7C-0679-4EA6-80A4-93120F646B5B}"/>
              </a:ext>
            </a:extLst>
          </p:cNvPr>
          <p:cNvSpPr>
            <a:spLocks noGrp="1"/>
          </p:cNvSpPr>
          <p:nvPr>
            <p:ph sz="quarter" idx="14"/>
          </p:nvPr>
        </p:nvSpPr>
        <p:spPr>
          <a:xfrm>
            <a:off x="518125" y="2055021"/>
            <a:ext cx="2487612" cy="38598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Two decades of investment</a:t>
            </a:r>
          </a:p>
        </p:txBody>
      </p:sp>
      <p:pic>
        <p:nvPicPr>
          <p:cNvPr id="37" name="Picture 36">
            <a:extLst>
              <a:ext uri="{FF2B5EF4-FFF2-40B4-BE49-F238E27FC236}">
                <a16:creationId xmlns:a16="http://schemas.microsoft.com/office/drawing/2014/main" id="{1DC2A276-B5F7-41F4-B9DD-F70F5C193CC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69737" y="1907215"/>
            <a:ext cx="535183" cy="535183"/>
          </a:xfrm>
          <a:prstGeom prst="rect">
            <a:avLst/>
          </a:prstGeom>
        </p:spPr>
      </p:pic>
      <p:sp>
        <p:nvSpPr>
          <p:cNvPr id="15" name="Content Placeholder 14">
            <a:extLst>
              <a:ext uri="{FF2B5EF4-FFF2-40B4-BE49-F238E27FC236}">
                <a16:creationId xmlns:a16="http://schemas.microsoft.com/office/drawing/2014/main" id="{17B099F7-68CE-4DE3-8011-B24DC6F7129E}"/>
              </a:ext>
            </a:extLst>
          </p:cNvPr>
          <p:cNvSpPr>
            <a:spLocks noGrp="1"/>
          </p:cNvSpPr>
          <p:nvPr>
            <p:ph sz="quarter" idx="15"/>
          </p:nvPr>
        </p:nvSpPr>
        <p:spPr>
          <a:xfrm>
            <a:off x="5734845" y="1629616"/>
            <a:ext cx="5211762" cy="1193413"/>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25+ years of SQL innovation</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The only managed app hosting platform for .NET</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Native Visual Studio integrations for live-site debugging</a:t>
            </a:r>
          </a:p>
        </p:txBody>
      </p:sp>
      <p:sp>
        <p:nvSpPr>
          <p:cNvPr id="20" name="Content Placeholder 19">
            <a:extLst>
              <a:ext uri="{FF2B5EF4-FFF2-40B4-BE49-F238E27FC236}">
                <a16:creationId xmlns:a16="http://schemas.microsoft.com/office/drawing/2014/main" id="{1B4BDCF4-5FAF-402E-9D72-DF3E2575DE4A}"/>
              </a:ext>
            </a:extLst>
          </p:cNvPr>
          <p:cNvSpPr>
            <a:spLocks noGrp="1"/>
          </p:cNvSpPr>
          <p:nvPr>
            <p:ph sz="quarter" idx="16"/>
          </p:nvPr>
        </p:nvSpPr>
        <p:spPr>
          <a:xfrm>
            <a:off x="527650" y="2927349"/>
            <a:ext cx="3336731" cy="406400"/>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Unmatched Experience</a:t>
            </a:r>
          </a:p>
        </p:txBody>
      </p:sp>
      <p:sp>
        <p:nvSpPr>
          <p:cNvPr id="21" name="Content Placeholder 20">
            <a:extLst>
              <a:ext uri="{FF2B5EF4-FFF2-40B4-BE49-F238E27FC236}">
                <a16:creationId xmlns:a16="http://schemas.microsoft.com/office/drawing/2014/main" id="{1FD17D56-DC71-4E67-95EE-7907EF957E85}"/>
              </a:ext>
            </a:extLst>
          </p:cNvPr>
          <p:cNvSpPr>
            <a:spLocks noGrp="1"/>
          </p:cNvSpPr>
          <p:nvPr>
            <p:ph sz="quarter" idx="17"/>
          </p:nvPr>
        </p:nvSpPr>
        <p:spPr>
          <a:xfrm>
            <a:off x="518125" y="3336924"/>
            <a:ext cx="2640012" cy="38598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Globally managed offerings</a:t>
            </a:r>
          </a:p>
        </p:txBody>
      </p:sp>
      <p:pic>
        <p:nvPicPr>
          <p:cNvPr id="38" name="Picture 37">
            <a:extLst>
              <a:ext uri="{FF2B5EF4-FFF2-40B4-BE49-F238E27FC236}">
                <a16:creationId xmlns:a16="http://schemas.microsoft.com/office/drawing/2014/main" id="{28D2B8A3-C683-451B-833E-3D956D54484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71535" y="3231840"/>
            <a:ext cx="535183" cy="525626"/>
          </a:xfrm>
          <a:prstGeom prst="rect">
            <a:avLst/>
          </a:prstGeom>
        </p:spPr>
      </p:pic>
      <p:sp>
        <p:nvSpPr>
          <p:cNvPr id="23" name="Content Placeholder 22">
            <a:extLst>
              <a:ext uri="{FF2B5EF4-FFF2-40B4-BE49-F238E27FC236}">
                <a16:creationId xmlns:a16="http://schemas.microsoft.com/office/drawing/2014/main" id="{2AA55C86-C349-4EAC-9CEC-79938DF94B4D}"/>
              </a:ext>
            </a:extLst>
          </p:cNvPr>
          <p:cNvSpPr>
            <a:spLocks noGrp="1"/>
          </p:cNvSpPr>
          <p:nvPr>
            <p:ph sz="quarter" idx="18"/>
          </p:nvPr>
        </p:nvSpPr>
        <p:spPr>
          <a:xfrm>
            <a:off x="5737227" y="2958809"/>
            <a:ext cx="5900543" cy="1250496"/>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Shared code base ensures full parity with SQL Server</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Industry leading performance and security for 9T queries daily</a:t>
            </a:r>
            <a:r>
              <a:rPr kumimoji="0" lang="en-US" sz="1400" b="0" i="0" u="none" strike="noStrike" kern="1200" cap="none" spc="0" normalizeH="0" baseline="0" noProof="0" dirty="0">
                <a:ln>
                  <a:noFill/>
                </a:ln>
                <a:solidFill>
                  <a:prstClr val="black"/>
                </a:solidFill>
                <a:effectLst/>
                <a:uLnTx/>
                <a:uFillTx/>
                <a:latin typeface="Segoe UI"/>
                <a:ea typeface="+mn-ea"/>
                <a:cs typeface="+mn-cs"/>
              </a:rPr>
              <a:t>¹</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Host 2M apps and 41B daily requests with 99.95% SLA</a:t>
            </a:r>
            <a:r>
              <a:rPr kumimoji="0" lang="en-US" sz="1400" b="0" i="0" u="none" strike="noStrike" kern="1200" cap="none" spc="0" normalizeH="0" baseline="0" noProof="0" dirty="0">
                <a:ln>
                  <a:noFill/>
                </a:ln>
                <a:solidFill>
                  <a:prstClr val="black"/>
                </a:solidFill>
                <a:effectLst/>
                <a:uLnTx/>
                <a:uFillTx/>
                <a:latin typeface="Segoe UI"/>
                <a:ea typeface="+mn-ea"/>
                <a:cs typeface="+mn-cs"/>
              </a:rPr>
              <a:t>²</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Content Placeholder 23">
            <a:extLst>
              <a:ext uri="{FF2B5EF4-FFF2-40B4-BE49-F238E27FC236}">
                <a16:creationId xmlns:a16="http://schemas.microsoft.com/office/drawing/2014/main" id="{580034DB-6EAE-4BED-8E4A-3B9816C97AC5}"/>
              </a:ext>
            </a:extLst>
          </p:cNvPr>
          <p:cNvSpPr>
            <a:spLocks noGrp="1"/>
          </p:cNvSpPr>
          <p:nvPr>
            <p:ph sz="quarter" idx="19"/>
          </p:nvPr>
        </p:nvSpPr>
        <p:spPr>
          <a:xfrm>
            <a:off x="527649" y="4256834"/>
            <a:ext cx="2830512" cy="472168"/>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Seamless Migration</a:t>
            </a:r>
          </a:p>
        </p:txBody>
      </p:sp>
      <p:sp>
        <p:nvSpPr>
          <p:cNvPr id="25" name="Content Placeholder 24">
            <a:extLst>
              <a:ext uri="{FF2B5EF4-FFF2-40B4-BE49-F238E27FC236}">
                <a16:creationId xmlns:a16="http://schemas.microsoft.com/office/drawing/2014/main" id="{DDEA25AA-FAD7-48EE-9975-518101D20E10}"/>
              </a:ext>
            </a:extLst>
          </p:cNvPr>
          <p:cNvSpPr>
            <a:spLocks noGrp="1"/>
          </p:cNvSpPr>
          <p:nvPr>
            <p:ph sz="quarter" idx="20"/>
          </p:nvPr>
        </p:nvSpPr>
        <p:spPr>
          <a:xfrm>
            <a:off x="518124" y="4658063"/>
            <a:ext cx="2678112" cy="320219"/>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Tailored tools and programs</a:t>
            </a:r>
          </a:p>
        </p:txBody>
      </p:sp>
      <p:pic>
        <p:nvPicPr>
          <p:cNvPr id="39" name="Picture 38">
            <a:extLst>
              <a:ext uri="{FF2B5EF4-FFF2-40B4-BE49-F238E27FC236}">
                <a16:creationId xmlns:a16="http://schemas.microsoft.com/office/drawing/2014/main" id="{E0324915-C4B1-4C85-BA1E-0D526BB2ADD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71535" y="4565372"/>
            <a:ext cx="539680" cy="535183"/>
          </a:xfrm>
          <a:prstGeom prst="rect">
            <a:avLst/>
          </a:prstGeom>
        </p:spPr>
      </p:pic>
      <p:sp>
        <p:nvSpPr>
          <p:cNvPr id="26" name="Content Placeholder 25">
            <a:extLst>
              <a:ext uri="{FF2B5EF4-FFF2-40B4-BE49-F238E27FC236}">
                <a16:creationId xmlns:a16="http://schemas.microsoft.com/office/drawing/2014/main" id="{58E1C1E2-3B12-4208-9D7C-22CCB6147C8A}"/>
              </a:ext>
            </a:extLst>
          </p:cNvPr>
          <p:cNvSpPr>
            <a:spLocks noGrp="1"/>
          </p:cNvSpPr>
          <p:nvPr>
            <p:ph sz="quarter" idx="21"/>
          </p:nvPr>
        </p:nvSpPr>
        <p:spPr>
          <a:xfrm>
            <a:off x="5737728" y="4299172"/>
            <a:ext cx="6449510" cy="1020603"/>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Support &amp; funding from Azure Migration and Modernization Program</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Free App and Database Migration &amp; Containerization Assistants</a:t>
            </a: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.NET 5 Upgrade Assistant</a:t>
            </a:r>
            <a:endParaRPr kumimoji="0" lang="en-US" sz="1600" b="0" i="0" u="none" strike="noStrike" kern="1200" cap="none" spc="0" normalizeH="0" baseline="0" noProof="0" dirty="0">
              <a:ln>
                <a:noFill/>
              </a:ln>
              <a:solidFill>
                <a:prstClr val="black"/>
              </a:solidFill>
              <a:effectLst/>
              <a:uLnTx/>
              <a:uFillTx/>
              <a:latin typeface="Segoe UI"/>
              <a:ea typeface="+mn-ea"/>
              <a:cs typeface="Segoe UI"/>
            </a:endParaRPr>
          </a:p>
        </p:txBody>
      </p:sp>
      <p:sp>
        <p:nvSpPr>
          <p:cNvPr id="27" name="Content Placeholder 26">
            <a:extLst>
              <a:ext uri="{FF2B5EF4-FFF2-40B4-BE49-F238E27FC236}">
                <a16:creationId xmlns:a16="http://schemas.microsoft.com/office/drawing/2014/main" id="{4F5F7DC5-1178-4A75-A1A9-6B3934D7B52D}"/>
              </a:ext>
            </a:extLst>
          </p:cNvPr>
          <p:cNvSpPr>
            <a:spLocks noGrp="1"/>
          </p:cNvSpPr>
          <p:nvPr>
            <p:ph sz="quarter" idx="22"/>
          </p:nvPr>
        </p:nvSpPr>
        <p:spPr>
          <a:xfrm>
            <a:off x="527649" y="5557878"/>
            <a:ext cx="2830512" cy="340632"/>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Unbeatable Offers</a:t>
            </a:r>
          </a:p>
        </p:txBody>
      </p:sp>
      <p:sp>
        <p:nvSpPr>
          <p:cNvPr id="28" name="Content Placeholder 27">
            <a:extLst>
              <a:ext uri="{FF2B5EF4-FFF2-40B4-BE49-F238E27FC236}">
                <a16:creationId xmlns:a16="http://schemas.microsoft.com/office/drawing/2014/main" id="{15308169-5365-46FA-A6EF-357F3E1C4454}"/>
              </a:ext>
            </a:extLst>
          </p:cNvPr>
          <p:cNvSpPr>
            <a:spLocks noGrp="1"/>
          </p:cNvSpPr>
          <p:nvPr>
            <p:ph sz="quarter" idx="23"/>
          </p:nvPr>
        </p:nvSpPr>
        <p:spPr>
          <a:xfrm>
            <a:off x="516539" y="5975344"/>
            <a:ext cx="2563812" cy="261256"/>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500" b="0" i="0" u="none" strike="noStrike" kern="1200" cap="none" spc="0" normalizeH="0" baseline="0" noProof="0" dirty="0">
                <a:ln>
                  <a:noFill/>
                </a:ln>
                <a:solidFill>
                  <a:srgbClr val="0078D4"/>
                </a:solidFill>
                <a:effectLst/>
                <a:uLnTx/>
                <a:uFillTx/>
                <a:latin typeface="Segoe UI Semibold"/>
                <a:ea typeface="+mn-ea"/>
                <a:cs typeface="+mn-cs"/>
              </a:rPr>
              <a:t>Unique for .NET and SQL </a:t>
            </a:r>
          </a:p>
        </p:txBody>
      </p:sp>
      <p:pic>
        <p:nvPicPr>
          <p:cNvPr id="40" name="Picture 39">
            <a:extLst>
              <a:ext uri="{FF2B5EF4-FFF2-40B4-BE49-F238E27FC236}">
                <a16:creationId xmlns:a16="http://schemas.microsoft.com/office/drawing/2014/main" id="{DF20784E-AAD2-41E3-9550-8CD511BA390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039712" y="5913376"/>
            <a:ext cx="403326" cy="464294"/>
          </a:xfrm>
          <a:prstGeom prst="rect">
            <a:avLst/>
          </a:prstGeom>
        </p:spPr>
      </p:pic>
      <p:sp>
        <p:nvSpPr>
          <p:cNvPr id="29" name="Content Placeholder 28">
            <a:extLst>
              <a:ext uri="{FF2B5EF4-FFF2-40B4-BE49-F238E27FC236}">
                <a16:creationId xmlns:a16="http://schemas.microsoft.com/office/drawing/2014/main" id="{C805D7BE-B8A1-4DB5-A68F-3100064B47DB}"/>
              </a:ext>
            </a:extLst>
          </p:cNvPr>
          <p:cNvSpPr>
            <a:spLocks noGrp="1"/>
          </p:cNvSpPr>
          <p:nvPr>
            <p:ph sz="quarter" idx="24"/>
          </p:nvPr>
        </p:nvSpPr>
        <p:spPr>
          <a:xfrm>
            <a:off x="5735983" y="5466263"/>
            <a:ext cx="6224393" cy="1381577"/>
          </a:xfrm>
        </p:spPr>
        <p:txBody>
          <a:bodyPr/>
          <a:lstStyle/>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Use SQL licenses and save 59% vs. AWS with Azure Hybrid Benefit</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Visual Studio subscribers save up to 55% off PAYG rates with Enterprise Dev/Test for non-production workloads</a:t>
            </a:r>
          </a:p>
          <a:p>
            <a:pPr marL="0" marR="0" lvl="0" indent="0" algn="l" defTabSz="911764" rtl="0" eaLnBrk="1" fontAlgn="auto" latinLnBrk="0" hangingPunct="1">
              <a:lnSpc>
                <a:spcPct val="100000"/>
              </a:lnSpc>
              <a:spcBef>
                <a:spcPts val="998"/>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Reserved Instances offer up to 55% saving for production workloads</a:t>
            </a:r>
          </a:p>
        </p:txBody>
      </p:sp>
    </p:spTree>
    <p:extLst>
      <p:ext uri="{BB962C8B-B14F-4D97-AF65-F5344CB8AC3E}">
        <p14:creationId xmlns:p14="http://schemas.microsoft.com/office/powerpoint/2010/main" val="12379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596463"/>
            <a:ext cx="11563350" cy="430887"/>
          </a:xfrm>
        </p:spPr>
        <p:txBody>
          <a:bodyPr/>
          <a:lstStyle/>
          <a:p>
            <a:r>
              <a:rPr lang="en-US" sz="2750" dirty="0"/>
              <a:t>Azure Kubernetes Service (AKS) support for Windows Server Containers</a:t>
            </a:r>
          </a:p>
        </p:txBody>
      </p:sp>
      <p:sp>
        <p:nvSpPr>
          <p:cNvPr id="2" name="Content Placeholder 1">
            <a:extLst>
              <a:ext uri="{FF2B5EF4-FFF2-40B4-BE49-F238E27FC236}">
                <a16:creationId xmlns:a16="http://schemas.microsoft.com/office/drawing/2014/main" id="{4DB97170-6285-4AB8-900F-058F5C81FF83}"/>
              </a:ext>
            </a:extLst>
          </p:cNvPr>
          <p:cNvSpPr>
            <a:spLocks noGrp="1"/>
          </p:cNvSpPr>
          <p:nvPr>
            <p:ph sz="quarter" idx="10"/>
          </p:nvPr>
        </p:nvSpPr>
        <p:spPr>
          <a:xfrm>
            <a:off x="455995" y="1013431"/>
            <a:ext cx="11169733" cy="693970"/>
          </a:xfrm>
        </p:spPr>
        <p:txBody>
          <a:bodyPr/>
          <a:lstStyle/>
          <a:p>
            <a:pPr marL="0" lvl="0" indent="0" defTabSz="914400">
              <a:spcBef>
                <a:spcPts val="0"/>
              </a:spcBef>
              <a:buSzTx/>
              <a:buNone/>
              <a:tabLst>
                <a:tab pos="456908" algn="l"/>
              </a:tabLst>
              <a:defRPr/>
            </a:pPr>
            <a:r>
              <a:rPr lang="en-US" sz="1961" dirty="0">
                <a:solidFill>
                  <a:srgbClr val="000000"/>
                </a:solidFill>
                <a:latin typeface="Segoe UI" panose="020B0502040204020203" pitchFamily="34" charset="0"/>
                <a:ea typeface="Malgun Gothic" panose="020B0503020000020004" pitchFamily="34" charset="-127"/>
                <a:cs typeface="Times New Roman" panose="02020603050405020304" pitchFamily="18" charset="0"/>
              </a:rPr>
              <a:t>Now you can get the best of managed Kubernetes for all your workloads whether they’re in Windows, Linux, or both</a:t>
            </a:r>
          </a:p>
        </p:txBody>
      </p:sp>
      <p:sp>
        <p:nvSpPr>
          <p:cNvPr id="4" name="Content Placeholder 3">
            <a:extLst>
              <a:ext uri="{FF2B5EF4-FFF2-40B4-BE49-F238E27FC236}">
                <a16:creationId xmlns:a16="http://schemas.microsoft.com/office/drawing/2014/main" id="{7613EEC6-AC24-4C2B-B7C9-CD8ACCFA067A}"/>
              </a:ext>
            </a:extLst>
          </p:cNvPr>
          <p:cNvSpPr>
            <a:spLocks noGrp="1"/>
          </p:cNvSpPr>
          <p:nvPr>
            <p:ph sz="quarter" idx="11"/>
          </p:nvPr>
        </p:nvSpPr>
        <p:spPr>
          <a:xfrm>
            <a:off x="358331" y="2687979"/>
            <a:ext cx="5116781" cy="2923877"/>
          </a:xfrm>
        </p:spPr>
        <p:txBody>
          <a:bodyPr/>
          <a:lstStyle/>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Lift and shift Windows applications to run on AKS </a:t>
            </a:r>
          </a:p>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Seamlessly manage Windows and Linux applications through a single unified API </a:t>
            </a:r>
          </a:p>
          <a:p>
            <a:pPr marL="268916" lvl="0" indent="-268916">
              <a:spcBef>
                <a:spcPct val="0"/>
              </a:spcBef>
              <a:spcAft>
                <a:spcPts val="1765"/>
              </a:spcAft>
              <a:buSzTx/>
              <a:buFont typeface="Arial" panose="020B0604020202020204" pitchFamily="34" charset="0"/>
              <a:buChar char="•"/>
              <a:defRPr/>
            </a:pPr>
            <a:r>
              <a:rPr lang="en-US" sz="2000" dirty="0">
                <a:ln w="3175">
                  <a:noFill/>
                </a:ln>
                <a:solidFill>
                  <a:srgbClr val="000000"/>
                </a:solidFill>
                <a:latin typeface="Segoe UI" panose="020B0502040204020203" pitchFamily="34" charset="0"/>
              </a:rPr>
              <a:t>Mix Windows and Linux applications </a:t>
            </a:r>
            <a:br>
              <a:rPr lang="en-US" sz="2000" dirty="0">
                <a:ln w="3175">
                  <a:noFill/>
                </a:ln>
                <a:solidFill>
                  <a:srgbClr val="000000"/>
                </a:solidFill>
                <a:latin typeface="Segoe UI" panose="020B0502040204020203" pitchFamily="34" charset="0"/>
              </a:rPr>
            </a:br>
            <a:r>
              <a:rPr lang="en-US" sz="2000" dirty="0">
                <a:ln w="3175">
                  <a:noFill/>
                </a:ln>
                <a:solidFill>
                  <a:srgbClr val="000000"/>
                </a:solidFill>
                <a:latin typeface="Segoe UI" panose="020B0502040204020203" pitchFamily="34" charset="0"/>
              </a:rPr>
              <a:t>in the same Kubernetes cluster—with consistent monitoring experience and deployment pipelines </a:t>
            </a:r>
          </a:p>
        </p:txBody>
      </p:sp>
      <p:sp>
        <p:nvSpPr>
          <p:cNvPr id="16" name="Freeform: Shape 15">
            <a:extLst>
              <a:ext uri="{FF2B5EF4-FFF2-40B4-BE49-F238E27FC236}">
                <a16:creationId xmlns:a16="http://schemas.microsoft.com/office/drawing/2014/main" id="{B7161CA5-DE2D-4CDF-A173-0FF3DB3740FC}"/>
              </a:ext>
              <a:ext uri="{C183D7F6-B498-43B3-948B-1728B52AA6E4}">
                <adec:decorative xmlns:adec="http://schemas.microsoft.com/office/drawing/2017/decorative" val="1"/>
              </a:ext>
            </a:extLst>
          </p:cNvPr>
          <p:cNvSpPr/>
          <p:nvPr/>
        </p:nvSpPr>
        <p:spPr>
          <a:xfrm>
            <a:off x="8028849" y="3139526"/>
            <a:ext cx="2689273" cy="294722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04BC157-56B0-4D7A-BA87-E7B6B3CF4373}"/>
              </a:ext>
              <a:ext uri="{C183D7F6-B498-43B3-948B-1728B52AA6E4}">
                <adec:decorative xmlns:adec="http://schemas.microsoft.com/office/drawing/2017/decorative" val="1"/>
              </a:ext>
            </a:extLst>
          </p:cNvPr>
          <p:cNvSpPr/>
          <p:nvPr/>
        </p:nvSpPr>
        <p:spPr>
          <a:xfrm>
            <a:off x="8028849" y="3139526"/>
            <a:ext cx="2689273" cy="294722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Picture 4" descr="Linux logo">
            <a:extLst>
              <a:ext uri="{FF2B5EF4-FFF2-40B4-BE49-F238E27FC236}">
                <a16:creationId xmlns:a16="http://schemas.microsoft.com/office/drawing/2014/main" id="{7385BF66-8904-487C-BEF3-EA609607B94A}"/>
              </a:ext>
              <a:ext uri="{C183D7F6-B498-43B3-948B-1728B52AA6E4}">
                <adec:decorative xmlns:adec="http://schemas.microsoft.com/office/drawing/2017/decorative" val="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614" y="4149918"/>
            <a:ext cx="1654228" cy="165422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17" name="Freeform: Shape 16" descr="Windows logo">
            <a:extLst>
              <a:ext uri="{FF2B5EF4-FFF2-40B4-BE49-F238E27FC236}">
                <a16:creationId xmlns:a16="http://schemas.microsoft.com/office/drawing/2014/main" id="{8ADF156E-04E4-4152-A56C-96330958FE18}"/>
              </a:ext>
              <a:ext uri="{C183D7F6-B498-43B3-948B-1728B52AA6E4}">
                <adec:decorative xmlns:adec="http://schemas.microsoft.com/office/drawing/2017/decorative" val="0"/>
              </a:ext>
            </a:extLst>
          </p:cNvPr>
          <p:cNvSpPr/>
          <p:nvPr/>
        </p:nvSpPr>
        <p:spPr bwMode="auto">
          <a:xfrm>
            <a:off x="6183762" y="3332259"/>
            <a:ext cx="1234102" cy="1228976"/>
          </a:xfrm>
          <a:custGeom>
            <a:avLst/>
            <a:gdLst>
              <a:gd name="connsiteX0" fmla="*/ 589318 w 1258848"/>
              <a:gd name="connsiteY0" fmla="*/ 668619 h 1253620"/>
              <a:gd name="connsiteX1" fmla="*/ 1258848 w 1258848"/>
              <a:gd name="connsiteY1" fmla="*/ 668619 h 1253620"/>
              <a:gd name="connsiteX2" fmla="*/ 1258848 w 1258848"/>
              <a:gd name="connsiteY2" fmla="*/ 1253620 h 1253620"/>
              <a:gd name="connsiteX3" fmla="*/ 589318 w 1258848"/>
              <a:gd name="connsiteY3" fmla="*/ 1158545 h 1253620"/>
              <a:gd name="connsiteX4" fmla="*/ 0 w 1258848"/>
              <a:gd name="connsiteY4" fmla="*/ 668619 h 1253620"/>
              <a:gd name="connsiteX5" fmla="*/ 505846 w 1258848"/>
              <a:gd name="connsiteY5" fmla="*/ 668619 h 1253620"/>
              <a:gd name="connsiteX6" fmla="*/ 505846 w 1258848"/>
              <a:gd name="connsiteY6" fmla="*/ 1146691 h 1253620"/>
              <a:gd name="connsiteX7" fmla="*/ 0 w 1258848"/>
              <a:gd name="connsiteY7" fmla="*/ 1074859 h 1253620"/>
              <a:gd name="connsiteX8" fmla="*/ 505846 w 1258848"/>
              <a:gd name="connsiteY8" fmla="*/ 106929 h 1253620"/>
              <a:gd name="connsiteX9" fmla="*/ 505846 w 1258848"/>
              <a:gd name="connsiteY9" fmla="*/ 585147 h 1253620"/>
              <a:gd name="connsiteX10" fmla="*/ 0 w 1258848"/>
              <a:gd name="connsiteY10" fmla="*/ 585147 h 1253620"/>
              <a:gd name="connsiteX11" fmla="*/ 0 w 1258848"/>
              <a:gd name="connsiteY11" fmla="*/ 178760 h 1253620"/>
              <a:gd name="connsiteX12" fmla="*/ 1258848 w 1258848"/>
              <a:gd name="connsiteY12" fmla="*/ 0 h 1253620"/>
              <a:gd name="connsiteX13" fmla="*/ 1258848 w 1258848"/>
              <a:gd name="connsiteY13" fmla="*/ 585147 h 1253620"/>
              <a:gd name="connsiteX14" fmla="*/ 589318 w 1258848"/>
              <a:gd name="connsiteY14" fmla="*/ 585147 h 1253620"/>
              <a:gd name="connsiteX15" fmla="*/ 589318 w 1258848"/>
              <a:gd name="connsiteY15" fmla="*/ 95075 h 12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8848" h="1253620">
                <a:moveTo>
                  <a:pt x="589318" y="668619"/>
                </a:moveTo>
                <a:lnTo>
                  <a:pt x="1258848" y="668619"/>
                </a:lnTo>
                <a:lnTo>
                  <a:pt x="1258848" y="1253620"/>
                </a:lnTo>
                <a:lnTo>
                  <a:pt x="589318" y="1158545"/>
                </a:lnTo>
                <a:close/>
                <a:moveTo>
                  <a:pt x="0" y="668619"/>
                </a:moveTo>
                <a:lnTo>
                  <a:pt x="505846" y="668619"/>
                </a:lnTo>
                <a:lnTo>
                  <a:pt x="505846" y="1146691"/>
                </a:lnTo>
                <a:lnTo>
                  <a:pt x="0" y="1074859"/>
                </a:lnTo>
                <a:close/>
                <a:moveTo>
                  <a:pt x="505846" y="106929"/>
                </a:moveTo>
                <a:lnTo>
                  <a:pt x="505846" y="585147"/>
                </a:lnTo>
                <a:lnTo>
                  <a:pt x="0" y="585147"/>
                </a:lnTo>
                <a:lnTo>
                  <a:pt x="0" y="178760"/>
                </a:lnTo>
                <a:close/>
                <a:moveTo>
                  <a:pt x="1258848" y="0"/>
                </a:moveTo>
                <a:lnTo>
                  <a:pt x="1258848" y="585147"/>
                </a:lnTo>
                <a:lnTo>
                  <a:pt x="589318" y="585147"/>
                </a:lnTo>
                <a:lnTo>
                  <a:pt x="589318" y="95075"/>
                </a:lnTo>
                <a:close/>
              </a:path>
            </a:pathLst>
          </a:custGeom>
          <a:solidFill>
            <a:srgbClr val="28353B"/>
          </a:solidFill>
          <a:ln>
            <a:noFill/>
            <a:headEnd type="none" w="med" len="med"/>
            <a:tailEnd type="none" w="med" len="med"/>
          </a:ln>
          <a:effectLst/>
          <a:scene3d>
            <a:camera prst="isometricLeft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9103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accel="50000" decel="50000" fill="hold" grpId="0" nodeType="withEffect">
                                  <p:stCondLst>
                                    <p:cond delay="0"/>
                                  </p:stCondLst>
                                  <p:childTnLst>
                                    <p:animMotion origin="layout" path="M 1.81516E-6 9.80481E-7 L -0.15446 -0.15184 " pathEditMode="relative" rAng="0" ptsTypes="AA">
                                      <p:cBhvr>
                                        <p:cTn id="9" dur="500" fill="hold"/>
                                        <p:tgtEl>
                                          <p:spTgt spid="16"/>
                                        </p:tgtEl>
                                        <p:attrNameLst>
                                          <p:attrName>ppt_x</p:attrName>
                                          <p:attrName>ppt_y</p:attrName>
                                        </p:attrNameLst>
                                      </p:cBhvr>
                                      <p:rCtr x="-7723" y="-7603"/>
                                    </p:animMotion>
                                  </p:childTnLst>
                                </p:cTn>
                              </p:par>
                              <p:par>
                                <p:cTn id="10" presetID="53" presetClass="entr" presetSubtype="16" fill="hold" grpId="0" nodeType="withEffect">
                                  <p:stCondLst>
                                    <p:cond delay="4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599864" y="2316143"/>
            <a:ext cx="5308600"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Azure </a:t>
            </a:r>
            <a:r>
              <a:rPr lang="en-US" sz="4000" dirty="0">
                <a:ln>
                  <a:noFill/>
                </a:ln>
                <a:solidFill>
                  <a:srgbClr val="0070C0"/>
                </a:solidFill>
                <a:cs typeface="Segoe UI Semibold" panose="020B0702040204020203" pitchFamily="34" charset="0"/>
              </a:rPr>
              <a:t>Migrate: </a:t>
            </a: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App Containerization Tool</a:t>
            </a:r>
            <a:r>
              <a:rPr kumimoji="0" lang="en-US" sz="4000" b="0" i="0" u="none" strike="noStrike" kern="1200" cap="none" spc="-50" normalizeH="0" noProof="0" dirty="0">
                <a:ln>
                  <a:noFill/>
                </a:ln>
                <a:solidFill>
                  <a:srgbClr val="0070C0"/>
                </a:solidFill>
                <a:effectLst/>
                <a:uLnTx/>
                <a:uFillTx/>
                <a:latin typeface="+mj-lt"/>
                <a:ea typeface="+mn-ea"/>
                <a:cs typeface="Segoe UI Semibold" panose="020B0702040204020203" pitchFamily="34" charset="0"/>
              </a:rPr>
              <a:t> </a:t>
            </a:r>
            <a:endPar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endParaRPr>
          </a:p>
        </p:txBody>
      </p:sp>
      <p:sp>
        <p:nvSpPr>
          <p:cNvPr id="10" name="Rectangle: Rounded Corners 9">
            <a:extLst>
              <a:ext uri="{FF2B5EF4-FFF2-40B4-BE49-F238E27FC236}">
                <a16:creationId xmlns:a16="http://schemas.microsoft.com/office/drawing/2014/main" id="{4FA0CC67-1B03-435E-B714-AC20596CFEE4}"/>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2" name="Content Placeholder 1">
            <a:extLst>
              <a:ext uri="{FF2B5EF4-FFF2-40B4-BE49-F238E27FC236}">
                <a16:creationId xmlns:a16="http://schemas.microsoft.com/office/drawing/2014/main" id="{3017D6BD-0EB7-4442-A5EB-76E1FF03E098}"/>
              </a:ext>
            </a:extLst>
          </p:cNvPr>
          <p:cNvSpPr>
            <a:spLocks noGrp="1"/>
          </p:cNvSpPr>
          <p:nvPr>
            <p:ph sz="quarter" idx="10"/>
          </p:nvPr>
        </p:nvSpPr>
        <p:spPr>
          <a:xfrm>
            <a:off x="714504" y="1794909"/>
            <a:ext cx="963475" cy="183669"/>
          </a:xfrm>
        </p:spPr>
        <p:txBody>
          <a:bodyPr/>
          <a:lstStyle/>
          <a:p>
            <a:pPr marL="0" lvl="0" indent="0" algn="ctr" defTabSz="932472" fontAlgn="base">
              <a:spcBef>
                <a:spcPct val="0"/>
              </a:spcBef>
              <a:spcAft>
                <a:spcPct val="0"/>
              </a:spcAft>
              <a:buSzTx/>
              <a:buNone/>
              <a:defRPr/>
            </a:pPr>
            <a:r>
              <a:rPr lang="en-US" sz="1400" b="1" dirty="0">
                <a:solidFill>
                  <a:srgbClr val="000000"/>
                </a:solidFill>
                <a:cs typeface="Segoe UI Semibold" panose="020B0702040204020203" pitchFamily="34" charset="0"/>
              </a:rPr>
              <a:t>PREVIEW</a:t>
            </a:r>
          </a:p>
        </p:txBody>
      </p:sp>
      <p:sp>
        <p:nvSpPr>
          <p:cNvPr id="3" name="Content Placeholder 2">
            <a:extLst>
              <a:ext uri="{FF2B5EF4-FFF2-40B4-BE49-F238E27FC236}">
                <a16:creationId xmlns:a16="http://schemas.microsoft.com/office/drawing/2014/main" id="{75DFFC36-54B4-4C76-BF2C-386A11E4307D}"/>
              </a:ext>
            </a:extLst>
          </p:cNvPr>
          <p:cNvSpPr>
            <a:spLocks noGrp="1"/>
          </p:cNvSpPr>
          <p:nvPr>
            <p:ph sz="quarter" idx="11"/>
          </p:nvPr>
        </p:nvSpPr>
        <p:spPr>
          <a:xfrm>
            <a:off x="748548" y="3813575"/>
            <a:ext cx="5462781" cy="1755323"/>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Easiest way to containerize ASP.NET web apps</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Discover apps on creates </a:t>
            </a:r>
            <a:r>
              <a:rPr lang="en-US" sz="2000" dirty="0" err="1">
                <a:solidFill>
                  <a:srgbClr val="000000"/>
                </a:solidFill>
                <a:latin typeface="Segoe UI Semibold"/>
                <a:cs typeface="Segoe UI Semibold" panose="020B0702040204020203" pitchFamily="34" charset="0"/>
              </a:rPr>
              <a:t>Dockerfile</a:t>
            </a:r>
            <a:r>
              <a:rPr lang="en-US" sz="2000" dirty="0">
                <a:solidFill>
                  <a:srgbClr val="000000"/>
                </a:solidFill>
                <a:latin typeface="Segoe UI Semibold"/>
                <a:cs typeface="Segoe UI Semibold" panose="020B0702040204020203" pitchFamily="34" charset="0"/>
              </a:rPr>
              <a:t> to build application container image</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Pushes image to Azure Container Registry &amp; deploy to Windows Containers on AKS</a:t>
            </a:r>
          </a:p>
        </p:txBody>
      </p:sp>
      <p:sp>
        <p:nvSpPr>
          <p:cNvPr id="4" name="Content Placeholder 3">
            <a:extLst>
              <a:ext uri="{FF2B5EF4-FFF2-40B4-BE49-F238E27FC236}">
                <a16:creationId xmlns:a16="http://schemas.microsoft.com/office/drawing/2014/main" id="{E8866E1B-4FCE-4C86-98F4-C7739D03DEB6}"/>
              </a:ext>
            </a:extLst>
          </p:cNvPr>
          <p:cNvSpPr>
            <a:spLocks noGrp="1"/>
          </p:cNvSpPr>
          <p:nvPr>
            <p:ph sz="quarter" idx="12"/>
          </p:nvPr>
        </p:nvSpPr>
        <p:spPr>
          <a:xfrm>
            <a:off x="284907" y="5962743"/>
            <a:ext cx="1716613" cy="407577"/>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endParaRPr lang="en-US" sz="1800" dirty="0">
              <a:solidFill>
                <a:srgbClr val="0070C0"/>
              </a:solidFill>
              <a:latin typeface="Segoe UI Semibold"/>
              <a:cs typeface="+mn-cs"/>
            </a:endParaRPr>
          </a:p>
        </p:txBody>
      </p:sp>
      <p:sp>
        <p:nvSpPr>
          <p:cNvPr id="8" name="Text Placeholder 2">
            <a:extLst>
              <a:ext uri="{FF2B5EF4-FFF2-40B4-BE49-F238E27FC236}">
                <a16:creationId xmlns:a16="http://schemas.microsoft.com/office/drawing/2014/main" id="{56B63F08-76D2-4F7E-955C-7CE26BBC784C}"/>
              </a:ext>
            </a:extLst>
          </p:cNvPr>
          <p:cNvSpPr>
            <a:spLocks noGrp="1"/>
          </p:cNvSpPr>
          <p:nvPr>
            <p:ph type="body" sz="quarter" idx="13"/>
          </p:nvPr>
        </p:nvSpPr>
        <p:spPr>
          <a:xfrm>
            <a:off x="1864567" y="5959791"/>
            <a:ext cx="4065587" cy="276999"/>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dirty="0" err="1">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aspnet_appcontainerization</a:t>
            </a:r>
            <a:r>
              <a:rPr kumimoji="0" lang="en-US" sz="1800"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hlinkClick r:id="rId3">
                  <a:extLst>
                    <a:ext uri="{A12FA001-AC4F-418D-AE19-62706E023703}">
                      <ahyp:hlinkClr xmlns:ahyp="http://schemas.microsoft.com/office/drawing/2018/hyperlinkcolor" val="tx"/>
                    </a:ext>
                  </a:extLst>
                </a:hlinkClick>
              </a:rPr>
              <a:t> </a:t>
            </a:r>
            <a:endParaRPr lang="en-US" dirty="0">
              <a:solidFill>
                <a:srgbClr val="0070C0"/>
              </a:solidFill>
              <a:hlinkClick r:id="rId3">
                <a:extLst>
                  <a:ext uri="{A12FA001-AC4F-418D-AE19-62706E023703}">
                    <ahyp:hlinkClr xmlns:ahyp="http://schemas.microsoft.com/office/drawing/2018/hyperlinkcolor" val="tx"/>
                  </a:ext>
                </a:extLst>
              </a:hlinkClick>
            </a:endParaRPr>
          </a:p>
        </p:txBody>
      </p:sp>
      <p:grpSp>
        <p:nvGrpSpPr>
          <p:cNvPr id="5" name="Group 4" descr="Laptop screen showing Azure Migrate App Containerization helper (Preview) page.">
            <a:extLst>
              <a:ext uri="{FF2B5EF4-FFF2-40B4-BE49-F238E27FC236}">
                <a16:creationId xmlns:a16="http://schemas.microsoft.com/office/drawing/2014/main" id="{796F0546-37C4-4F13-93FC-EB8334C3218A}"/>
              </a:ext>
            </a:extLst>
          </p:cNvPr>
          <p:cNvGrpSpPr/>
          <p:nvPr/>
        </p:nvGrpSpPr>
        <p:grpSpPr>
          <a:xfrm>
            <a:off x="4987645" y="259745"/>
            <a:ext cx="8473552" cy="6367939"/>
            <a:chOff x="4987645" y="259745"/>
            <a:chExt cx="8473552" cy="6367939"/>
          </a:xfrm>
        </p:grpSpPr>
        <p:pic>
          <p:nvPicPr>
            <p:cNvPr id="9" name="Picture 8">
              <a:extLst>
                <a:ext uri="{FF2B5EF4-FFF2-40B4-BE49-F238E27FC236}">
                  <a16:creationId xmlns:a16="http://schemas.microsoft.com/office/drawing/2014/main" id="{D2D9B041-0D56-484B-9372-644111A50B17}"/>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2050" name="Picture 2">
              <a:extLst>
                <a:ext uri="{FF2B5EF4-FFF2-40B4-BE49-F238E27FC236}">
                  <a16:creationId xmlns:a16="http://schemas.microsoft.com/office/drawing/2014/main" id="{E2738E1E-8E3F-45AD-92DC-2E417ABB0D89}"/>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932"/>
            <a:stretch/>
          </p:blipFill>
          <p:spPr bwMode="auto">
            <a:xfrm>
              <a:off x="6944030" y="1406143"/>
              <a:ext cx="5522289" cy="36840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7206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250"/>
                                  </p:stCondLst>
                                  <p:childTnLst>
                                    <p:set>
                                      <p:cBhvr>
                                        <p:cTn id="11" dur="1" fill="hold">
                                          <p:stCondLst>
                                            <p:cond delay="299"/>
                                          </p:stCondLst>
                                        </p:cTn>
                                        <p:tgtEl>
                                          <p:spTgt spid="10"/>
                                        </p:tgtEl>
                                        <p:attrNameLst>
                                          <p:attrName>style.visibility</p:attrName>
                                        </p:attrNameLst>
                                      </p:cBhvr>
                                      <p:to>
                                        <p:strVal val="visible"/>
                                      </p:to>
                                    </p:set>
                                  </p:childTnLst>
                                </p:cTn>
                              </p:par>
                              <p:par>
                                <p:cTn id="12" presetID="6" presetClass="emph" presetSubtype="0" accel="100000" autoRev="1" fill="hold" grpId="1" nodeType="withEffect">
                                  <p:stCondLst>
                                    <p:cond delay="250"/>
                                  </p:stCondLst>
                                  <p:childTnLst>
                                    <p:animScale>
                                      <p:cBhvr>
                                        <p:cTn id="13" dur="300" fill="hold"/>
                                        <p:tgtEl>
                                          <p:spTgt spid="10"/>
                                        </p:tgtEl>
                                      </p:cBhvr>
                                      <p:by x="0" y="0"/>
                                    </p:animScale>
                                  </p:childTnLst>
                                </p:cTn>
                              </p:par>
                              <p:par>
                                <p:cTn id="14" presetID="1" presetClass="entr" presetSubtype="0" fill="hold" grpId="0" nodeType="withEffect">
                                  <p:stCondLst>
                                    <p:cond delay="250"/>
                                  </p:stCondLst>
                                  <p:childTnLst>
                                    <p:set>
                                      <p:cBhvr>
                                        <p:cTn id="15" dur="1" fill="hold">
                                          <p:stCondLst>
                                            <p:cond delay="299"/>
                                          </p:stCondLst>
                                        </p:cTn>
                                        <p:tgtEl>
                                          <p:spTgt spid="2"/>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300" fill="hold"/>
                                        <p:tgtEl>
                                          <p:spTgt spid="2"/>
                                        </p:tgtEl>
                                      </p:cBhvr>
                                      <p:by x="0" y="0"/>
                                    </p:animScale>
                                  </p:childTnLst>
                                </p:cTn>
                              </p:par>
                            </p:childTnLst>
                          </p:cTn>
                        </p:par>
                        <p:par>
                          <p:cTn id="18" fill="hold">
                            <p:stCondLst>
                              <p:cond delay="8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42" presetClass="path" presetSubtype="0" decel="100000" fill="hold" grpId="1" nodeType="withEffect">
                                  <p:stCondLst>
                                    <p:cond delay="0"/>
                                  </p:stCondLst>
                                  <p:childTnLst>
                                    <p:animMotion origin="layout" path="M 2.77556E-17 -4.07407E-6 L 2.77556E-17 0.01899 " pathEditMode="relative" rAng="0" ptsTypes="AA">
                                      <p:cBhvr>
                                        <p:cTn id="23" dur="700" spd="-100000" fill="hold"/>
                                        <p:tgtEl>
                                          <p:spTgt spid="4"/>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42" presetClass="path" presetSubtype="0" decel="100000" fill="hold" grpId="1" nodeType="withEffect">
                                  <p:stCondLst>
                                    <p:cond delay="0"/>
                                  </p:stCondLst>
                                  <p:childTnLst>
                                    <p:animMotion origin="layout" path="M 2.77556E-17 -4.07407E-6 L 2.77556E-17 0.01899 " pathEditMode="relative" rAng="0" ptsTypes="AA">
                                      <p:cBhvr>
                                        <p:cTn id="31" dur="700" spd="-100000" fill="hold"/>
                                        <p:tgtEl>
                                          <p:spTgt spid="8"/>
                                        </p:tgtEl>
                                        <p:attrNameLst>
                                          <p:attrName>ppt_x</p:attrName>
                                          <p:attrName>ppt_y</p:attrName>
                                        </p:attrNameLst>
                                      </p:cBhvr>
                                      <p:rCtr x="0" y="949"/>
                                    </p:animMotion>
                                  </p:childTnLst>
                                </p:cTn>
                              </p:par>
                              <p:par>
                                <p:cTn id="32" presetID="42" presetClass="path" presetSubtype="0" decel="100000" fill="hold" grpId="1" nodeType="withEffect">
                                  <p:stCondLst>
                                    <p:cond delay="0"/>
                                  </p:stCondLst>
                                  <p:childTnLst>
                                    <p:animMotion origin="layout" path="M 3.33333E-6 3.7037E-7 L 3.33333E-6 0.03287 " pathEditMode="relative" rAng="0" ptsTypes="AA">
                                      <p:cBhvr>
                                        <p:cTn id="33" dur="500" spd="-100000" fill="hold"/>
                                        <p:tgtEl>
                                          <p:spTgt spid="3"/>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0" grpId="0" animBg="1"/>
      <p:bldP spid="10" grpId="1" animBg="1"/>
      <p:bldP spid="2" grpId="0"/>
      <p:bldP spid="2" grpId="1"/>
      <p:bldP spid="3" grpId="0"/>
      <p:bldP spid="3" grpId="1"/>
      <p:bldP spid="4" grpId="0"/>
      <p:bldP spid="4" grpId="1"/>
      <p:bldP spid="8" grpId="0"/>
      <p:bldP spid="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769054-A956-458A-8CD0-99A72F8B3E16}"/>
              </a:ext>
            </a:extLst>
          </p:cNvPr>
          <p:cNvSpPr txBox="1">
            <a:spLocks noGrp="1"/>
          </p:cNvSpPr>
          <p:nvPr>
            <p:ph type="title"/>
          </p:nvPr>
        </p:nvSpPr>
        <p:spPr>
          <a:xfrm>
            <a:off x="601684" y="2321129"/>
            <a:ext cx="5308600" cy="1231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Window</a:t>
            </a:r>
            <a:r>
              <a:rPr lang="en-US" sz="4000" dirty="0">
                <a:ln>
                  <a:noFill/>
                </a:ln>
                <a:solidFill>
                  <a:srgbClr val="0070C0"/>
                </a:solidFill>
                <a:cs typeface="Segoe UI Semibold" panose="020B0702040204020203" pitchFamily="34" charset="0"/>
              </a:rPr>
              <a:t>s Admin Center</a:t>
            </a:r>
            <a:r>
              <a:rPr kumimoji="0" lang="en-US" sz="4000" b="0" i="0" u="none" strike="noStrike" kern="1200" cap="none" spc="-50" normalizeH="0" baseline="0" noProof="0" dirty="0">
                <a:ln>
                  <a:noFill/>
                </a:ln>
                <a:solidFill>
                  <a:srgbClr val="0070C0"/>
                </a:solidFill>
                <a:effectLst/>
                <a:uLnTx/>
                <a:uFillTx/>
                <a:latin typeface="+mj-lt"/>
                <a:ea typeface="+mn-ea"/>
                <a:cs typeface="Segoe UI Semibold" panose="020B0702040204020203" pitchFamily="34" charset="0"/>
              </a:rPr>
              <a:t> Container Tool</a:t>
            </a:r>
          </a:p>
        </p:txBody>
      </p:sp>
      <p:sp>
        <p:nvSpPr>
          <p:cNvPr id="10" name="Rectangle: Rounded Corners 9">
            <a:extLst>
              <a:ext uri="{FF2B5EF4-FFF2-40B4-BE49-F238E27FC236}">
                <a16:creationId xmlns:a16="http://schemas.microsoft.com/office/drawing/2014/main" id="{70631866-54CC-4841-89E0-BBAD75E5B9A9}"/>
              </a:ext>
              <a:ext uri="{C183D7F6-B498-43B3-948B-1728B52AA6E4}">
                <adec:decorative xmlns:adec="http://schemas.microsoft.com/office/drawing/2017/decorative" val="1"/>
              </a:ext>
            </a:extLst>
          </p:cNvPr>
          <p:cNvSpPr/>
          <p:nvPr/>
        </p:nvSpPr>
        <p:spPr bwMode="auto">
          <a:xfrm>
            <a:off x="596148" y="1730775"/>
            <a:ext cx="1200188" cy="343495"/>
          </a:xfrm>
          <a:prstGeom prst="roundRect">
            <a:avLst>
              <a:gd name="adj" fmla="val 18937"/>
            </a:avLst>
          </a:prstGeom>
          <a:gradFill>
            <a:gsLst>
              <a:gs pos="0">
                <a:schemeClr val="accent1"/>
              </a:gs>
              <a:gs pos="61900">
                <a:srgbClr val="79D893"/>
              </a:gs>
              <a:gs pos="100000">
                <a:srgbClr val="92D050"/>
              </a:gs>
            </a:gsLst>
            <a:lin ang="18900000" scaled="1"/>
          </a:gradFill>
          <a:ln>
            <a:noFill/>
            <a:headEnd type="none" w="med" len="med"/>
            <a:tailEnd type="none" w="med" len="med"/>
          </a:ln>
          <a:effectLst>
            <a:outerShdw blurRad="101600" dist="38100" dir="2700000" algn="tl" rotWithShape="0">
              <a:prstClr val="black">
                <a:alpha val="9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2" name="Content Placeholder 1">
            <a:extLst>
              <a:ext uri="{FF2B5EF4-FFF2-40B4-BE49-F238E27FC236}">
                <a16:creationId xmlns:a16="http://schemas.microsoft.com/office/drawing/2014/main" id="{D99E0F5C-80B9-452B-9988-E15E510512AB}"/>
              </a:ext>
            </a:extLst>
          </p:cNvPr>
          <p:cNvSpPr>
            <a:spLocks noGrp="1"/>
          </p:cNvSpPr>
          <p:nvPr>
            <p:ph sz="quarter" idx="10"/>
          </p:nvPr>
        </p:nvSpPr>
        <p:spPr>
          <a:xfrm>
            <a:off x="510442" y="1799901"/>
            <a:ext cx="1371600" cy="292017"/>
          </a:xfrm>
        </p:spPr>
        <p:txBody>
          <a:bodyPr/>
          <a:lstStyle/>
          <a:p>
            <a:pPr marL="0" lvl="0" indent="0" algn="ctr" defTabSz="932472" fontAlgn="base">
              <a:spcBef>
                <a:spcPct val="0"/>
              </a:spcBef>
              <a:spcAft>
                <a:spcPct val="0"/>
              </a:spcAft>
              <a:buSzTx/>
              <a:buNone/>
              <a:defRPr/>
            </a:pPr>
            <a:r>
              <a:rPr lang="en-US" sz="1400" b="1" dirty="0">
                <a:solidFill>
                  <a:srgbClr val="000000"/>
                </a:solidFill>
                <a:cs typeface="Segoe UI Semibold" panose="020B0702040204020203" pitchFamily="34" charset="0"/>
              </a:rPr>
              <a:t>PREVIEW</a:t>
            </a:r>
          </a:p>
        </p:txBody>
      </p:sp>
      <p:sp>
        <p:nvSpPr>
          <p:cNvPr id="3" name="Content Placeholder 2">
            <a:extLst>
              <a:ext uri="{FF2B5EF4-FFF2-40B4-BE49-F238E27FC236}">
                <a16:creationId xmlns:a16="http://schemas.microsoft.com/office/drawing/2014/main" id="{C35C046F-61DC-48A9-98A9-4323EA04E20D}"/>
              </a:ext>
            </a:extLst>
          </p:cNvPr>
          <p:cNvSpPr>
            <a:spLocks noGrp="1"/>
          </p:cNvSpPr>
          <p:nvPr>
            <p:ph sz="quarter" idx="11"/>
          </p:nvPr>
        </p:nvSpPr>
        <p:spPr>
          <a:xfrm>
            <a:off x="748548" y="3806141"/>
            <a:ext cx="5657888" cy="1661993"/>
          </a:xfrm>
        </p:spPr>
        <p:txBody>
          <a:bodyPr/>
          <a:lstStyle/>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Manage Azure Container Registry using Windows Admin Center</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List, create and remove registries and images,</a:t>
            </a:r>
          </a:p>
          <a:p>
            <a:pPr marL="0" lvl="0" indent="0">
              <a:lnSpc>
                <a:spcPct val="90000"/>
              </a:lnSpc>
              <a:spcBef>
                <a:spcPts val="1800"/>
              </a:spcBef>
              <a:buNone/>
              <a:defRPr/>
            </a:pPr>
            <a:r>
              <a:rPr lang="en-US" sz="2000" dirty="0">
                <a:solidFill>
                  <a:srgbClr val="000000"/>
                </a:solidFill>
                <a:latin typeface="Segoe UI Semibold"/>
                <a:cs typeface="Segoe UI Semibold" panose="020B0702040204020203" pitchFamily="34" charset="0"/>
              </a:rPr>
              <a:t>Supports Web Deploy exported ZIP files</a:t>
            </a:r>
          </a:p>
        </p:txBody>
      </p:sp>
      <p:sp>
        <p:nvSpPr>
          <p:cNvPr id="6" name="Content Placeholder 5">
            <a:extLst>
              <a:ext uri="{FF2B5EF4-FFF2-40B4-BE49-F238E27FC236}">
                <a16:creationId xmlns:a16="http://schemas.microsoft.com/office/drawing/2014/main" id="{B4143A3F-63F2-4E39-ADB3-1E4D6AEF9F1D}"/>
              </a:ext>
            </a:extLst>
          </p:cNvPr>
          <p:cNvSpPr>
            <a:spLocks noGrp="1"/>
          </p:cNvSpPr>
          <p:nvPr>
            <p:ph sz="quarter" idx="12"/>
          </p:nvPr>
        </p:nvSpPr>
        <p:spPr>
          <a:xfrm>
            <a:off x="1132423" y="6099842"/>
            <a:ext cx="1478697" cy="280638"/>
          </a:xfrm>
        </p:spPr>
        <p:txBody>
          <a:bodyPr/>
          <a:lstStyle/>
          <a:p>
            <a:pPr marL="0" lvl="0" indent="0" algn="ctr" defTabSz="932239">
              <a:spcBef>
                <a:spcPts val="0"/>
              </a:spcBef>
              <a:buSzTx/>
              <a:buNone/>
              <a:defRPr/>
            </a:pPr>
            <a:r>
              <a:rPr lang="en-US" sz="1800" dirty="0">
                <a:solidFill>
                  <a:srgbClr val="000000"/>
                </a:solidFill>
                <a:latin typeface="Segoe UI Semibold"/>
                <a:cs typeface="+mn-cs"/>
              </a:rPr>
              <a:t>Learn more |</a:t>
            </a:r>
          </a:p>
        </p:txBody>
      </p:sp>
      <p:sp>
        <p:nvSpPr>
          <p:cNvPr id="8" name="Text Placeholder 2">
            <a:extLst>
              <a:ext uri="{FF2B5EF4-FFF2-40B4-BE49-F238E27FC236}">
                <a16:creationId xmlns:a16="http://schemas.microsoft.com/office/drawing/2014/main" id="{794D2094-4CA7-411E-A505-069A76F82ECD}"/>
              </a:ext>
            </a:extLst>
          </p:cNvPr>
          <p:cNvSpPr>
            <a:spLocks noGrp="1"/>
          </p:cNvSpPr>
          <p:nvPr>
            <p:ph type="body" sz="quarter" idx="13"/>
          </p:nvPr>
        </p:nvSpPr>
        <p:spPr>
          <a:xfrm>
            <a:off x="2593227" y="6099842"/>
            <a:ext cx="3090863" cy="276999"/>
          </a:xfrm>
        </p:spPr>
        <p:txBody>
          <a:bodyPr/>
          <a:lstStyle/>
          <a:p>
            <a:pPr marL="0" lvl="0" indent="0">
              <a:buNone/>
            </a:pPr>
            <a:r>
              <a:rPr kumimoji="0" lang="en-US" sz="1800" b="0" i="0" u="none" strike="noStrike" kern="1200" cap="none" spc="0" normalizeH="0" baseline="0" noProof="0" dirty="0">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dirty="0" err="1">
                <a:ln>
                  <a:noFill/>
                </a:ln>
                <a:solidFill>
                  <a:srgbClr val="0070C0"/>
                </a:solidFill>
                <a:effectLst/>
                <a:uLnTx/>
                <a:uFillTx/>
                <a:latin typeface="Segoe UI Semibold"/>
                <a:ea typeface="+mn-lt"/>
                <a:cs typeface="Segoe UI Semibold" panose="020B0702040204020203" pitchFamily="34" charset="0"/>
                <a:hlinkClick r:id="rId3">
                  <a:extLst>
                    <a:ext uri="{A12FA001-AC4F-418D-AE19-62706E023703}">
                      <ahyp:hlinkClr xmlns:ahyp="http://schemas.microsoft.com/office/drawing/2018/hyperlinkcolor" val="tx"/>
                    </a:ext>
                  </a:extLst>
                </a:hlinkClick>
              </a:rPr>
              <a:t>wac_container</a:t>
            </a:r>
            <a:endParaRPr lang="en-US" dirty="0">
              <a:solidFill>
                <a:srgbClr val="0070C0"/>
              </a:solidFill>
              <a:hlinkClick r:id="rId3">
                <a:extLst>
                  <a:ext uri="{A12FA001-AC4F-418D-AE19-62706E023703}">
                    <ahyp:hlinkClr xmlns:ahyp="http://schemas.microsoft.com/office/drawing/2018/hyperlinkcolor" val="tx"/>
                  </a:ext>
                </a:extLst>
              </a:hlinkClick>
            </a:endParaRPr>
          </a:p>
        </p:txBody>
      </p:sp>
      <p:grpSp>
        <p:nvGrpSpPr>
          <p:cNvPr id="7" name="Group 6" descr="Laptop screen showing Azure Container Registry page.">
            <a:extLst>
              <a:ext uri="{FF2B5EF4-FFF2-40B4-BE49-F238E27FC236}">
                <a16:creationId xmlns:a16="http://schemas.microsoft.com/office/drawing/2014/main" id="{78DC5863-80C7-4745-8555-D431EA6F77CB}"/>
              </a:ext>
            </a:extLst>
          </p:cNvPr>
          <p:cNvGrpSpPr/>
          <p:nvPr/>
        </p:nvGrpSpPr>
        <p:grpSpPr>
          <a:xfrm>
            <a:off x="4987645" y="259745"/>
            <a:ext cx="8473552" cy="6367939"/>
            <a:chOff x="4987645" y="259745"/>
            <a:chExt cx="8473552" cy="6367939"/>
          </a:xfrm>
        </p:grpSpPr>
        <p:pic>
          <p:nvPicPr>
            <p:cNvPr id="4" name="Picture 3">
              <a:extLst>
                <a:ext uri="{FF2B5EF4-FFF2-40B4-BE49-F238E27FC236}">
                  <a16:creationId xmlns:a16="http://schemas.microsoft.com/office/drawing/2014/main" id="{A4684A10-1248-4D78-AC95-BDF9A815AAE9}"/>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5151"/>
            <a:stretch/>
          </p:blipFill>
          <p:spPr>
            <a:xfrm>
              <a:off x="4987645" y="259745"/>
              <a:ext cx="8473552" cy="6367939"/>
            </a:xfrm>
            <a:prstGeom prst="rect">
              <a:avLst/>
            </a:prstGeom>
          </p:spPr>
        </p:pic>
        <p:pic>
          <p:nvPicPr>
            <p:cNvPr id="5" name="Picture 2">
              <a:extLst>
                <a:ext uri="{FF2B5EF4-FFF2-40B4-BE49-F238E27FC236}">
                  <a16:creationId xmlns:a16="http://schemas.microsoft.com/office/drawing/2014/main" id="{073B64D0-C739-452F-BDA4-97B2560B86B0}"/>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422"/>
            <a:stretch/>
          </p:blipFill>
          <p:spPr bwMode="auto">
            <a:xfrm>
              <a:off x="6911762" y="1394286"/>
              <a:ext cx="5588460" cy="37202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4993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2.70833E-6 -7.40741E-7 L 2.70833E-6 0.03843 " pathEditMode="relative" rAng="0" ptsTypes="AA">
                                      <p:cBhvr>
                                        <p:cTn id="9" dur="500" spd="-100000" fill="hold"/>
                                        <p:tgtEl>
                                          <p:spTgt spid="12"/>
                                        </p:tgtEl>
                                        <p:attrNameLst>
                                          <p:attrName>ppt_x</p:attrName>
                                          <p:attrName>ppt_y</p:attrName>
                                        </p:attrNameLst>
                                      </p:cBhvr>
                                      <p:rCtr x="0" y="1921"/>
                                    </p:animMotion>
                                  </p:childTnLst>
                                </p:cTn>
                              </p:par>
                              <p:par>
                                <p:cTn id="10" presetID="1" presetClass="entr" presetSubtype="0" fill="hold" grpId="0" nodeType="withEffect">
                                  <p:stCondLst>
                                    <p:cond delay="100"/>
                                  </p:stCondLst>
                                  <p:childTnLst>
                                    <p:set>
                                      <p:cBhvr>
                                        <p:cTn id="11" dur="1" fill="hold">
                                          <p:stCondLst>
                                            <p:cond delay="299"/>
                                          </p:stCondLst>
                                        </p:cTn>
                                        <p:tgtEl>
                                          <p:spTgt spid="10"/>
                                        </p:tgtEl>
                                        <p:attrNameLst>
                                          <p:attrName>style.visibility</p:attrName>
                                        </p:attrNameLst>
                                      </p:cBhvr>
                                      <p:to>
                                        <p:strVal val="visible"/>
                                      </p:to>
                                    </p:set>
                                  </p:childTnLst>
                                </p:cTn>
                              </p:par>
                              <p:par>
                                <p:cTn id="12" presetID="6" presetClass="emph" presetSubtype="0" accel="100000" autoRev="1" fill="hold" grpId="1" nodeType="withEffect">
                                  <p:stCondLst>
                                    <p:cond delay="100"/>
                                  </p:stCondLst>
                                  <p:childTnLst>
                                    <p:animScale>
                                      <p:cBhvr>
                                        <p:cTn id="13" dur="300" fill="hold"/>
                                        <p:tgtEl>
                                          <p:spTgt spid="10"/>
                                        </p:tgtEl>
                                      </p:cBhvr>
                                      <p:by x="0" y="0"/>
                                    </p:animScale>
                                  </p:childTnLst>
                                </p:cTn>
                              </p:par>
                              <p:par>
                                <p:cTn id="14" presetID="1" presetClass="entr" presetSubtype="0" fill="hold" grpId="0" nodeType="withEffect">
                                  <p:stCondLst>
                                    <p:cond delay="100"/>
                                  </p:stCondLst>
                                  <p:childTnLst>
                                    <p:set>
                                      <p:cBhvr>
                                        <p:cTn id="15" dur="1" fill="hold">
                                          <p:stCondLst>
                                            <p:cond delay="299"/>
                                          </p:stCondLst>
                                        </p:cTn>
                                        <p:tgtEl>
                                          <p:spTgt spid="2"/>
                                        </p:tgtEl>
                                        <p:attrNameLst>
                                          <p:attrName>style.visibility</p:attrName>
                                        </p:attrNameLst>
                                      </p:cBhvr>
                                      <p:to>
                                        <p:strVal val="visible"/>
                                      </p:to>
                                    </p:set>
                                  </p:childTnLst>
                                </p:cTn>
                              </p:par>
                              <p:par>
                                <p:cTn id="16" presetID="6" presetClass="emph" presetSubtype="0" accel="100000" autoRev="1" fill="hold" grpId="1" nodeType="withEffect">
                                  <p:stCondLst>
                                    <p:cond delay="100"/>
                                  </p:stCondLst>
                                  <p:childTnLst>
                                    <p:animScale>
                                      <p:cBhvr>
                                        <p:cTn id="17" dur="300" fill="hold"/>
                                        <p:tgtEl>
                                          <p:spTgt spid="2"/>
                                        </p:tgtEl>
                                      </p:cBhvr>
                                      <p:by x="0" y="0"/>
                                    </p:animScale>
                                  </p:childTnLst>
                                </p:cTn>
                              </p:par>
                            </p:childTnLst>
                          </p:cTn>
                        </p:par>
                        <p:par>
                          <p:cTn id="18" fill="hold">
                            <p:stCondLst>
                              <p:cond delay="7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0"/>
                                  </p:stCondLst>
                                  <p:childTnLst>
                                    <p:animMotion origin="layout" path="M 4.375E-6 -2.22222E-6 L 4.375E-6 0.01898 " pathEditMode="relative" rAng="0" ptsTypes="AA">
                                      <p:cBhvr>
                                        <p:cTn id="23" dur="700" spd="-100000" fill="hold"/>
                                        <p:tgtEl>
                                          <p:spTgt spid="6"/>
                                        </p:tgtEl>
                                        <p:attrNameLst>
                                          <p:attrName>ppt_x</p:attrName>
                                          <p:attrName>ppt_y</p:attrName>
                                        </p:attrNameLst>
                                      </p:cBhvr>
                                      <p:rCtr x="0" y="949"/>
                                    </p:animMotion>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42" presetClass="path" presetSubtype="0" decel="100000" fill="hold" grpId="1" nodeType="withEffect">
                                  <p:stCondLst>
                                    <p:cond delay="0"/>
                                  </p:stCondLst>
                                  <p:childTnLst>
                                    <p:animMotion origin="layout" path="M 4.375E-6 -2.22222E-6 L 4.375E-6 0.01898 " pathEditMode="relative" rAng="0" ptsTypes="AA">
                                      <p:cBhvr>
                                        <p:cTn id="28" dur="700" spd="-100000" fill="hold"/>
                                        <p:tgtEl>
                                          <p:spTgt spid="8"/>
                                        </p:tgtEl>
                                        <p:attrNameLst>
                                          <p:attrName>ppt_x</p:attrName>
                                          <p:attrName>ppt_y</p:attrName>
                                        </p:attrNameLst>
                                      </p:cBhvr>
                                      <p:rCtr x="0" y="949"/>
                                    </p:animMotion>
                                  </p:childTnLst>
                                </p:cTn>
                              </p:par>
                              <p:par>
                                <p:cTn id="29" presetID="10" presetClass="entr" presetSubtype="0" fill="hold" grpId="0" nodeType="withEffect">
                                  <p:stCondLst>
                                    <p:cond delay="2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42" presetClass="path" presetSubtype="0" decel="100000" fill="hold" grpId="1" nodeType="withEffect">
                                  <p:stCondLst>
                                    <p:cond delay="200"/>
                                  </p:stCondLst>
                                  <p:childTnLst>
                                    <p:animMotion origin="layout" path="M 4.16667E-7 2.59259E-6 L 4.16667E-7 0.03287 " pathEditMode="relative" rAng="0" ptsTypes="AA">
                                      <p:cBhvr>
                                        <p:cTn id="33" dur="500" spd="-100000" fill="hold"/>
                                        <p:tgtEl>
                                          <p:spTgt spid="3"/>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0" grpId="0" animBg="1"/>
      <p:bldP spid="10" grpId="1" animBg="1"/>
      <p:bldP spid="2" grpId="0"/>
      <p:bldP spid="2" grpId="1"/>
      <p:bldP spid="3" grpId="0"/>
      <p:bldP spid="3" grpId="1"/>
      <p:bldP spid="6" grpId="0"/>
      <p:bldP spid="6" grpId="1"/>
      <p:bldP spid="8" grpId="0"/>
      <p:bldP spid="8" grpId="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46B62-2259-44F6-A28A-2D3DA67DFAB9}"/>
              </a:ext>
            </a:extLst>
          </p:cNvPr>
          <p:cNvSpPr>
            <a:spLocks noGrp="1"/>
          </p:cNvSpPr>
          <p:nvPr>
            <p:ph type="title"/>
          </p:nvPr>
        </p:nvSpPr>
        <p:spPr>
          <a:xfrm>
            <a:off x="721627" y="970681"/>
            <a:ext cx="2865981" cy="1960269"/>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An end-to-end web hosting platform frees up your teams to focus on what matters</a:t>
            </a:r>
          </a:p>
        </p:txBody>
      </p:sp>
      <p:cxnSp>
        <p:nvCxnSpPr>
          <p:cNvPr id="70" name="Straight Connector 69">
            <a:extLst>
              <a:ext uri="{FF2B5EF4-FFF2-40B4-BE49-F238E27FC236}">
                <a16:creationId xmlns:a16="http://schemas.microsoft.com/office/drawing/2014/main" id="{55174078-060E-4542-89B0-2A3CA8B227D6}"/>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E2EEF8-739B-4F96-9750-A8AFE468DCFE}"/>
              </a:ext>
            </a:extLst>
          </p:cNvPr>
          <p:cNvSpPr>
            <a:spLocks noGrp="1"/>
          </p:cNvSpPr>
          <p:nvPr>
            <p:ph sz="quarter" idx="13"/>
          </p:nvPr>
        </p:nvSpPr>
        <p:spPr>
          <a:xfrm>
            <a:off x="3746048" y="603297"/>
            <a:ext cx="8109284" cy="3396893"/>
          </a:xfrm>
        </p:spPr>
        <p:txBody>
          <a:bodyPr/>
          <a:lstStyle/>
          <a:p>
            <a:pPr marL="171450" lvl="0" indent="-1714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Azure Migrate</a:t>
            </a:r>
            <a:r>
              <a:rPr lang="en-US" sz="1600" dirty="0">
                <a:solidFill>
                  <a:srgbClr val="0070C0"/>
                </a:solidFill>
              </a:rPr>
              <a:t> </a:t>
            </a:r>
            <a:r>
              <a:rPr lang="en-US" sz="1600" dirty="0">
                <a:solidFill>
                  <a:prstClr val="black"/>
                </a:solidFill>
              </a:rPr>
              <a:t>performs detailed assessment of application and database readiness including preferred hosting options in Azure and relevant pricing details</a:t>
            </a:r>
          </a:p>
          <a:p>
            <a:pPr marL="171450" lvl="0" indent="-171450" defTabSz="914400">
              <a:lnSpc>
                <a:spcPct val="100000"/>
              </a:lnSpc>
              <a:spcBef>
                <a:spcPts val="0"/>
              </a:spcBef>
              <a:spcAft>
                <a:spcPts val="500"/>
              </a:spcAft>
              <a:buClr>
                <a:srgbClr val="000000"/>
              </a:buClr>
            </a:pPr>
            <a:r>
              <a:rPr lang="en-US" sz="1600" dirty="0">
                <a:solidFill>
                  <a:prstClr val="black"/>
                </a:solidFill>
              </a:rPr>
              <a:t>Run applications with confidence letting Azure handle auto-patching for database, OS and runtimes, automated database backup, configurable alerts and logging </a:t>
            </a:r>
          </a:p>
          <a:p>
            <a:pPr marL="171450" lvl="0" indent="-171450" defTabSz="914400">
              <a:lnSpc>
                <a:spcPct val="100000"/>
              </a:lnSpc>
              <a:spcBef>
                <a:spcPts val="0"/>
              </a:spcBef>
              <a:spcAft>
                <a:spcPts val="500"/>
              </a:spcAft>
              <a:buClr>
                <a:srgbClr val="000000"/>
              </a:buClr>
            </a:pPr>
            <a:r>
              <a:rPr lang="en-US" sz="1600" dirty="0">
                <a:solidFill>
                  <a:prstClr val="black"/>
                </a:solidFill>
              </a:rPr>
              <a:t>Easily add custom domains, SSL certificates, single sign-on (SSO), and identity-service integration to your apps</a:t>
            </a:r>
          </a:p>
          <a:p>
            <a:pPr marL="171450" lvl="0" indent="-171450" defTabSz="914400">
              <a:lnSpc>
                <a:spcPct val="100000"/>
              </a:lnSpc>
              <a:spcBef>
                <a:spcPts val="0"/>
              </a:spcBef>
              <a:spcAft>
                <a:spcPts val="500"/>
              </a:spcAft>
              <a:buClr>
                <a:srgbClr val="000000"/>
              </a:buClr>
            </a:pPr>
            <a:r>
              <a:rPr lang="en-US" sz="1600" u="sng" dirty="0">
                <a:solidFill>
                  <a:srgbClr val="0070C0"/>
                </a:solidFill>
                <a:hlinkClick r:id="rId4">
                  <a:extLst>
                    <a:ext uri="{A12FA001-AC4F-418D-AE19-62706E023703}">
                      <ahyp:hlinkClr xmlns:ahyp="http://schemas.microsoft.com/office/drawing/2018/hyperlinkcolor" val="tx"/>
                    </a:ext>
                  </a:extLst>
                </a:hlinkClick>
              </a:rPr>
              <a:t>Reduce regulatory and compliance costs</a:t>
            </a:r>
            <a:r>
              <a:rPr lang="en-US" sz="1600" dirty="0">
                <a:solidFill>
                  <a:prstClr val="black"/>
                </a:solidFill>
              </a:rPr>
              <a:t> by automating or simplifying over 30% of monitoring work versus on-premises hosted applications</a:t>
            </a:r>
          </a:p>
          <a:p>
            <a:pPr marL="171450" lvl="0" indent="-171450" defTabSz="914400">
              <a:lnSpc>
                <a:spcPct val="100000"/>
              </a:lnSpc>
              <a:spcBef>
                <a:spcPts val="0"/>
              </a:spcBef>
              <a:spcAft>
                <a:spcPts val="500"/>
              </a:spcAft>
              <a:buClr>
                <a:srgbClr val="000000"/>
              </a:buClr>
            </a:pPr>
            <a:r>
              <a:rPr lang="en-US" sz="1600" dirty="0">
                <a:solidFill>
                  <a:prstClr val="black"/>
                </a:solidFill>
              </a:rPr>
              <a:t>Use your existing .NET and SQL skills and experience to modernize or develop new apps on Azure SQL Database and Azure SQL Managed Instance</a:t>
            </a:r>
          </a:p>
          <a:p>
            <a:pPr marL="171450" lvl="0" indent="-171450" defTabSz="914400">
              <a:lnSpc>
                <a:spcPct val="100000"/>
              </a:lnSpc>
              <a:spcBef>
                <a:spcPts val="0"/>
              </a:spcBef>
              <a:spcAft>
                <a:spcPts val="500"/>
              </a:spcAft>
              <a:buClr>
                <a:srgbClr val="000000"/>
              </a:buClr>
            </a:pPr>
            <a:r>
              <a:rPr lang="en-US" sz="1600" dirty="0">
                <a:solidFill>
                  <a:prstClr val="black"/>
                </a:solidFill>
              </a:rPr>
              <a:t>Use </a:t>
            </a:r>
            <a:r>
              <a:rPr lang="en-US" sz="1600" u="sng" dirty="0">
                <a:solidFill>
                  <a:srgbClr val="0070C0"/>
                </a:solidFill>
                <a:hlinkClick r:id="rId5">
                  <a:extLst>
                    <a:ext uri="{A12FA001-AC4F-418D-AE19-62706E023703}">
                      <ahyp:hlinkClr xmlns:ahyp="http://schemas.microsoft.com/office/drawing/2018/hyperlinkcolor" val="tx"/>
                    </a:ext>
                  </a:extLst>
                </a:hlinkClick>
              </a:rPr>
              <a:t>GitHub Actions</a:t>
            </a:r>
            <a:r>
              <a:rPr lang="en-US" sz="1600" dirty="0">
                <a:solidFill>
                  <a:srgbClr val="0070C0"/>
                </a:solidFill>
              </a:rPr>
              <a:t> </a:t>
            </a:r>
            <a:r>
              <a:rPr lang="en-US" sz="1600" dirty="0">
                <a:solidFill>
                  <a:prstClr val="black"/>
                </a:solidFill>
              </a:rPr>
              <a:t>to automate the testing and deployment of your applications onto App Service’s global infrastructure</a:t>
            </a:r>
          </a:p>
        </p:txBody>
      </p:sp>
      <p:sp>
        <p:nvSpPr>
          <p:cNvPr id="36" name="Rectangle 35">
            <a:extLst>
              <a:ext uri="{FF2B5EF4-FFF2-40B4-BE49-F238E27FC236}">
                <a16:creationId xmlns:a16="http://schemas.microsoft.com/office/drawing/2014/main" id="{4F4D8247-E2AC-47AF-AF08-B6499344842A}"/>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42577F09-5984-404C-B334-41107E4D96D6}"/>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8" name="Oval 37">
              <a:extLst>
                <a:ext uri="{FF2B5EF4-FFF2-40B4-BE49-F238E27FC236}">
                  <a16:creationId xmlns:a16="http://schemas.microsoft.com/office/drawing/2014/main" id="{0F58984B-DBDC-46D8-BB17-9FE977455533}"/>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50D0C4-1BF3-4054-A638-B09E39250EC1}"/>
                </a:ext>
              </a:extLst>
            </p:cNvPr>
            <p:cNvGrpSpPr/>
            <p:nvPr/>
          </p:nvGrpSpPr>
          <p:grpSpPr>
            <a:xfrm>
              <a:off x="1766685" y="4339936"/>
              <a:ext cx="948927" cy="946016"/>
              <a:chOff x="2369731" y="2132955"/>
              <a:chExt cx="1707685" cy="1702446"/>
            </a:xfrm>
          </p:grpSpPr>
          <p:sp>
            <p:nvSpPr>
              <p:cNvPr id="40" name="AutoShape 167">
                <a:extLst>
                  <a:ext uri="{FF2B5EF4-FFF2-40B4-BE49-F238E27FC236}">
                    <a16:creationId xmlns:a16="http://schemas.microsoft.com/office/drawing/2014/main" id="{38F04D4D-03B3-45DE-9989-97BBEA2DDDA4}"/>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169">
                <a:extLst>
                  <a:ext uri="{FF2B5EF4-FFF2-40B4-BE49-F238E27FC236}">
                    <a16:creationId xmlns:a16="http://schemas.microsoft.com/office/drawing/2014/main" id="{13D139C8-7DAD-48C3-A110-B178B4D3CC8B}"/>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70">
                <a:extLst>
                  <a:ext uri="{FF2B5EF4-FFF2-40B4-BE49-F238E27FC236}">
                    <a16:creationId xmlns:a16="http://schemas.microsoft.com/office/drawing/2014/main" id="{EFD4B6BE-0847-4536-B708-1E073AE87028}"/>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1">
                <a:extLst>
                  <a:ext uri="{FF2B5EF4-FFF2-40B4-BE49-F238E27FC236}">
                    <a16:creationId xmlns:a16="http://schemas.microsoft.com/office/drawing/2014/main" id="{EACB8246-54A7-4E30-ABE5-EC73FDE40E19}"/>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2">
                <a:extLst>
                  <a:ext uri="{FF2B5EF4-FFF2-40B4-BE49-F238E27FC236}">
                    <a16:creationId xmlns:a16="http://schemas.microsoft.com/office/drawing/2014/main" id="{E02922D2-5C06-4C69-9923-548D73227DBE}"/>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67540773-DB7B-48CE-9D87-0DB4608B739F}"/>
              </a:ext>
            </a:extLst>
          </p:cNvPr>
          <p:cNvSpPr>
            <a:spLocks noGrp="1"/>
          </p:cNvSpPr>
          <p:nvPr>
            <p:ph sz="quarter" idx="14"/>
          </p:nvPr>
        </p:nvSpPr>
        <p:spPr>
          <a:xfrm>
            <a:off x="1201264" y="5431864"/>
            <a:ext cx="2175091" cy="617895"/>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Azure manages your apps and data</a:t>
            </a:r>
            <a:endParaRPr lang="en-US" sz="1800" b="1" i="1" dirty="0">
              <a:solidFill>
                <a:srgbClr val="FFFFFF"/>
              </a:solidFill>
              <a:latin typeface="Segoe UI Semibold"/>
              <a:cs typeface="Segoe UI" panose="020B0502040204020203" pitchFamily="34" charset="0"/>
            </a:endParaRPr>
          </a:p>
        </p:txBody>
      </p:sp>
      <p:cxnSp>
        <p:nvCxnSpPr>
          <p:cNvPr id="45" name="Straight Connector 44">
            <a:extLst>
              <a:ext uri="{FF2B5EF4-FFF2-40B4-BE49-F238E27FC236}">
                <a16:creationId xmlns:a16="http://schemas.microsoft.com/office/drawing/2014/main" id="{BF9C9D00-2ED0-4EFA-9D7B-471C69482959}"/>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F371C72-31BE-43F8-8DF0-B0FE2ED2385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4889CF5C-3249-4246-BCB5-4CF967D5C6D9}"/>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8" name="Freeform 48">
              <a:extLst>
                <a:ext uri="{FF2B5EF4-FFF2-40B4-BE49-F238E27FC236}">
                  <a16:creationId xmlns:a16="http://schemas.microsoft.com/office/drawing/2014/main" id="{ACA43331-DA9D-499E-9458-085A36B8010E}"/>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49">
              <a:extLst>
                <a:ext uri="{FF2B5EF4-FFF2-40B4-BE49-F238E27FC236}">
                  <a16:creationId xmlns:a16="http://schemas.microsoft.com/office/drawing/2014/main" id="{47E06001-F59B-4A17-AEC9-96C745324472}"/>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0">
              <a:extLst>
                <a:ext uri="{FF2B5EF4-FFF2-40B4-BE49-F238E27FC236}">
                  <a16:creationId xmlns:a16="http://schemas.microsoft.com/office/drawing/2014/main" id="{789E8433-946D-4507-9FFC-7163FC7082D9}"/>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1">
              <a:extLst>
                <a:ext uri="{FF2B5EF4-FFF2-40B4-BE49-F238E27FC236}">
                  <a16:creationId xmlns:a16="http://schemas.microsoft.com/office/drawing/2014/main" id="{04D74ED2-98B6-4CA5-BEC5-B37C94CB9B70}"/>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2">
              <a:extLst>
                <a:ext uri="{FF2B5EF4-FFF2-40B4-BE49-F238E27FC236}">
                  <a16:creationId xmlns:a16="http://schemas.microsoft.com/office/drawing/2014/main" id="{140ECE3F-BFA8-46C9-AD51-8170D942D5BA}"/>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3">
              <a:extLst>
                <a:ext uri="{FF2B5EF4-FFF2-40B4-BE49-F238E27FC236}">
                  <a16:creationId xmlns:a16="http://schemas.microsoft.com/office/drawing/2014/main" id="{18DF1BE0-F64A-407B-896C-34EB8CEE2156}"/>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4">
              <a:extLst>
                <a:ext uri="{FF2B5EF4-FFF2-40B4-BE49-F238E27FC236}">
                  <a16:creationId xmlns:a16="http://schemas.microsoft.com/office/drawing/2014/main" id="{1CAD0AB0-281C-4E5D-A73E-1292DA1DC9E5}"/>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5">
              <a:extLst>
                <a:ext uri="{FF2B5EF4-FFF2-40B4-BE49-F238E27FC236}">
                  <a16:creationId xmlns:a16="http://schemas.microsoft.com/office/drawing/2014/main" id="{5D3098FE-69BB-4F29-8F91-03B995E91CA4}"/>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6">
              <a:extLst>
                <a:ext uri="{FF2B5EF4-FFF2-40B4-BE49-F238E27FC236}">
                  <a16:creationId xmlns:a16="http://schemas.microsoft.com/office/drawing/2014/main" id="{85C233FA-BE9C-4765-897B-E97519FF8EEF}"/>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7">
              <a:extLst>
                <a:ext uri="{FF2B5EF4-FFF2-40B4-BE49-F238E27FC236}">
                  <a16:creationId xmlns:a16="http://schemas.microsoft.com/office/drawing/2014/main" id="{CE437C2E-DAE0-49F2-B02B-6612F749F846}"/>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8">
              <a:extLst>
                <a:ext uri="{FF2B5EF4-FFF2-40B4-BE49-F238E27FC236}">
                  <a16:creationId xmlns:a16="http://schemas.microsoft.com/office/drawing/2014/main" id="{516C3F79-40F6-4BBD-8998-CA11A6374AF6}"/>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9">
              <a:extLst>
                <a:ext uri="{FF2B5EF4-FFF2-40B4-BE49-F238E27FC236}">
                  <a16:creationId xmlns:a16="http://schemas.microsoft.com/office/drawing/2014/main" id="{CBE1D536-0D0B-4FC8-AF55-C6E60CB8D823}"/>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4479B78-ED30-43F3-A421-5B5A367C228D}"/>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and reduces spend</a:t>
            </a:r>
          </a:p>
        </p:txBody>
      </p:sp>
      <p:cxnSp>
        <p:nvCxnSpPr>
          <p:cNvPr id="61" name="Straight Connector 60">
            <a:extLst>
              <a:ext uri="{FF2B5EF4-FFF2-40B4-BE49-F238E27FC236}">
                <a16:creationId xmlns:a16="http://schemas.microsoft.com/office/drawing/2014/main" id="{982BE47B-9D58-46C2-B136-17F966DD815E}"/>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BA412C3F-488A-4755-A749-5DAE0DA36475}"/>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3" name="Oval 62">
              <a:extLst>
                <a:ext uri="{FF2B5EF4-FFF2-40B4-BE49-F238E27FC236}">
                  <a16:creationId xmlns:a16="http://schemas.microsoft.com/office/drawing/2014/main" id="{B0D1CE91-ABAD-41ED-BC39-0E681286D64B}"/>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EF05FDC6-839D-44CE-BEAC-5680F398CAC3}"/>
                </a:ext>
              </a:extLst>
            </p:cNvPr>
            <p:cNvGrpSpPr/>
            <p:nvPr/>
          </p:nvGrpSpPr>
          <p:grpSpPr>
            <a:xfrm>
              <a:off x="9569656" y="4293250"/>
              <a:ext cx="784414" cy="1039388"/>
              <a:chOff x="9428791" y="2546213"/>
              <a:chExt cx="697056" cy="923636"/>
            </a:xfrm>
          </p:grpSpPr>
          <p:sp>
            <p:nvSpPr>
              <p:cNvPr id="65" name="Freeform: Shape 64">
                <a:extLst>
                  <a:ext uri="{FF2B5EF4-FFF2-40B4-BE49-F238E27FC236}">
                    <a16:creationId xmlns:a16="http://schemas.microsoft.com/office/drawing/2014/main" id="{A48BC7BA-0105-422B-9201-11C1F74F7A41}"/>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3EEE7284-FDE7-4920-80E9-20E4757E263A}"/>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2E1556C-566D-4A34-B3D9-DBE9EF98D169}"/>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F432FB2-D81C-49C0-8B44-C8357BBEFFA5}"/>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9" name="TextBox 68">
            <a:extLst>
              <a:ext uri="{FF2B5EF4-FFF2-40B4-BE49-F238E27FC236}">
                <a16:creationId xmlns:a16="http://schemas.microsoft.com/office/drawing/2014/main" id="{C2DF1280-CA7F-49B8-8AF0-A3CA1D7DB886}"/>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AD5D91B6-2253-4FF5-83B6-D58E12898D05}"/>
              </a:ext>
            </a:extLst>
          </p:cNvPr>
          <p:cNvSpPr>
            <a:spLocks noGrp="1"/>
          </p:cNvSpPr>
          <p:nvPr>
            <p:ph sz="quarter" idx="15"/>
          </p:nvPr>
        </p:nvSpPr>
        <p:spPr>
          <a:xfrm>
            <a:off x="263761" y="6406277"/>
            <a:ext cx="2865437" cy="336068"/>
          </a:xfrm>
        </p:spPr>
        <p:txBody>
          <a:bodyPr/>
          <a:lstStyle/>
          <a:p>
            <a:pPr marL="0" lvl="0" indent="0" defTabSz="914367">
              <a:lnSpc>
                <a:spcPct val="100000"/>
              </a:lnSpc>
              <a:spcBef>
                <a:spcPts val="0"/>
              </a:spcBef>
              <a:buNone/>
              <a:defRPr/>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86021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A97FA-4C4D-4D96-979E-60B8B38C8D66}"/>
              </a:ext>
            </a:extLst>
          </p:cNvPr>
          <p:cNvSpPr>
            <a:spLocks noGrp="1"/>
          </p:cNvSpPr>
          <p:nvPr>
            <p:ph type="title"/>
          </p:nvPr>
        </p:nvSpPr>
        <p:spPr>
          <a:xfrm>
            <a:off x="720393" y="969864"/>
            <a:ext cx="2683219" cy="2040036"/>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Optimize spend with built in intelligence that can sense and surface opportunities to save</a:t>
            </a:r>
          </a:p>
        </p:txBody>
      </p:sp>
      <p:cxnSp>
        <p:nvCxnSpPr>
          <p:cNvPr id="70" name="Straight Connector 69">
            <a:extLst>
              <a:ext uri="{FF2B5EF4-FFF2-40B4-BE49-F238E27FC236}">
                <a16:creationId xmlns:a16="http://schemas.microsoft.com/office/drawing/2014/main" id="{9A1934AE-90F1-4955-9F45-A2146BD16E7D}"/>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11527E-DE7E-4AE7-9978-7E8BAA9C6F29}"/>
              </a:ext>
            </a:extLst>
          </p:cNvPr>
          <p:cNvSpPr>
            <a:spLocks noGrp="1"/>
          </p:cNvSpPr>
          <p:nvPr>
            <p:ph sz="quarter" idx="13"/>
          </p:nvPr>
        </p:nvSpPr>
        <p:spPr>
          <a:xfrm>
            <a:off x="3717578" y="647391"/>
            <a:ext cx="8086341" cy="2721337"/>
          </a:xfrm>
        </p:spPr>
        <p:txBody>
          <a:bodyPr/>
          <a:lstStyle/>
          <a:p>
            <a:pPr marL="171450" lvl="0" indent="-171450" defTabSz="914400">
              <a:lnSpc>
                <a:spcPct val="100000"/>
              </a:lnSpc>
              <a:spcBef>
                <a:spcPts val="0"/>
              </a:spcBef>
              <a:spcAft>
                <a:spcPts val="500"/>
              </a:spcAft>
            </a:pPr>
            <a:r>
              <a:rPr lang="en-US" sz="1600" dirty="0">
                <a:solidFill>
                  <a:prstClr val="black"/>
                </a:solidFill>
              </a:rPr>
              <a:t>Built-in, AI-powered </a:t>
            </a:r>
            <a:r>
              <a:rPr lang="en-US" sz="1600" u="sng" dirty="0">
                <a:solidFill>
                  <a:srgbClr val="0070C0"/>
                </a:solidFill>
                <a:hlinkClick r:id="rId3">
                  <a:extLst>
                    <a:ext uri="{A12FA001-AC4F-418D-AE19-62706E023703}">
                      <ahyp:hlinkClr xmlns:ahyp="http://schemas.microsoft.com/office/drawing/2018/hyperlinkcolor" val="tx"/>
                    </a:ext>
                  </a:extLst>
                </a:hlinkClick>
              </a:rPr>
              <a:t>automatic tuning</a:t>
            </a:r>
            <a:r>
              <a:rPr lang="en-US" sz="1600" dirty="0">
                <a:solidFill>
                  <a:srgbClr val="0070C0"/>
                </a:solidFill>
              </a:rPr>
              <a:t> </a:t>
            </a:r>
            <a:r>
              <a:rPr lang="en-US" sz="1600" dirty="0">
                <a:solidFill>
                  <a:prstClr val="black"/>
                </a:solidFill>
              </a:rPr>
              <a:t>and adaptive </a:t>
            </a:r>
            <a:r>
              <a:rPr lang="en-US" sz="1600" u="sng" dirty="0">
                <a:solidFill>
                  <a:srgbClr val="0070C0"/>
                </a:solidFill>
                <a:hlinkClick r:id="rId4">
                  <a:extLst>
                    <a:ext uri="{A12FA001-AC4F-418D-AE19-62706E023703}">
                      <ahyp:hlinkClr xmlns:ahyp="http://schemas.microsoft.com/office/drawing/2018/hyperlinkcolor" val="tx"/>
                    </a:ext>
                  </a:extLst>
                </a:hlinkClick>
              </a:rPr>
              <a:t>query optimization</a:t>
            </a:r>
            <a:r>
              <a:rPr lang="en-US" sz="1600" dirty="0">
                <a:solidFill>
                  <a:srgbClr val="0070C0"/>
                </a:solidFill>
              </a:rPr>
              <a:t> </a:t>
            </a:r>
            <a:r>
              <a:rPr lang="en-US" sz="1600" dirty="0">
                <a:solidFill>
                  <a:prstClr val="black"/>
                </a:solidFill>
              </a:rPr>
              <a:t>supports peak performance in Azure SQL Database</a:t>
            </a:r>
          </a:p>
          <a:p>
            <a:pPr marL="171450" lvl="0" indent="-171450" defTabSz="914400">
              <a:lnSpc>
                <a:spcPct val="100000"/>
              </a:lnSpc>
              <a:spcBef>
                <a:spcPts val="0"/>
              </a:spcBef>
              <a:spcAft>
                <a:spcPts val="500"/>
              </a:spcAft>
            </a:pPr>
            <a:r>
              <a:rPr lang="en-US" sz="1600" dirty="0">
                <a:solidFill>
                  <a:prstClr val="black"/>
                </a:solidFill>
              </a:rPr>
              <a:t>Break down how increased traffic or upstream dependencies are affecting response times with rich </a:t>
            </a:r>
            <a:r>
              <a:rPr lang="en-US" sz="1600" u="sng" dirty="0">
                <a:solidFill>
                  <a:srgbClr val="0070C0"/>
                </a:solidFill>
                <a:hlinkClick r:id="rId5">
                  <a:extLst>
                    <a:ext uri="{A12FA001-AC4F-418D-AE19-62706E023703}">
                      <ahyp:hlinkClr xmlns:ahyp="http://schemas.microsoft.com/office/drawing/2018/hyperlinkcolor" val="tx"/>
                    </a:ext>
                  </a:extLst>
                </a:hlinkClick>
              </a:rPr>
              <a:t>out of the box monitoring for ASP.NET applications</a:t>
            </a:r>
            <a:r>
              <a:rPr lang="en-US" sz="1600" dirty="0">
                <a:solidFill>
                  <a:srgbClr val="0070C0"/>
                </a:solidFill>
              </a:rPr>
              <a:t> </a:t>
            </a:r>
            <a:r>
              <a:rPr lang="en-US" sz="1600" dirty="0">
                <a:solidFill>
                  <a:prstClr val="black"/>
                </a:solidFill>
              </a:rPr>
              <a:t>in Application Insights</a:t>
            </a:r>
          </a:p>
          <a:p>
            <a:pPr marL="171450" lvl="0" indent="-171450" defTabSz="914400">
              <a:lnSpc>
                <a:spcPct val="100000"/>
              </a:lnSpc>
              <a:spcBef>
                <a:spcPts val="0"/>
              </a:spcBef>
              <a:spcAft>
                <a:spcPts val="500"/>
              </a:spcAft>
            </a:pPr>
            <a:r>
              <a:rPr lang="en-US" sz="1600" dirty="0">
                <a:solidFill>
                  <a:prstClr val="black"/>
                </a:solidFill>
              </a:rPr>
              <a:t>Improve availability, security and performance while reducing costs with personalized recommendations from </a:t>
            </a:r>
            <a:r>
              <a:rPr lang="en-US" sz="1600" u="sng" dirty="0">
                <a:solidFill>
                  <a:srgbClr val="0070C0"/>
                </a:solidFill>
                <a:hlinkClick r:id="rId6">
                  <a:extLst>
                    <a:ext uri="{A12FA001-AC4F-418D-AE19-62706E023703}">
                      <ahyp:hlinkClr xmlns:ahyp="http://schemas.microsoft.com/office/drawing/2018/hyperlinkcolor" val="tx"/>
                    </a:ext>
                  </a:extLst>
                </a:hlinkClick>
              </a:rPr>
              <a:t>Azure Advisor</a:t>
            </a:r>
            <a:endParaRPr lang="en-US" sz="1600" dirty="0">
              <a:solidFill>
                <a:srgbClr val="0070C0"/>
              </a:solidFill>
            </a:endParaRPr>
          </a:p>
          <a:p>
            <a:pPr marL="171450" lvl="0" indent="-171450" defTabSz="914400">
              <a:lnSpc>
                <a:spcPct val="100000"/>
              </a:lnSpc>
              <a:spcBef>
                <a:spcPts val="0"/>
              </a:spcBef>
              <a:spcAft>
                <a:spcPts val="500"/>
              </a:spcAft>
            </a:pPr>
            <a:r>
              <a:rPr lang="en-US" sz="1600" dirty="0">
                <a:solidFill>
                  <a:prstClr val="black"/>
                </a:solidFill>
              </a:rPr>
              <a:t>View application resource usage in real time and configure alerts to respond to unexpected conditions with Azure Monitor</a:t>
            </a:r>
          </a:p>
        </p:txBody>
      </p:sp>
      <p:sp>
        <p:nvSpPr>
          <p:cNvPr id="36" name="Rectangle 35">
            <a:extLst>
              <a:ext uri="{FF2B5EF4-FFF2-40B4-BE49-F238E27FC236}">
                <a16:creationId xmlns:a16="http://schemas.microsoft.com/office/drawing/2014/main" id="{827E6391-293F-4619-BAB9-CFC2544C5B3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D2C642E1-4DD6-4E27-844A-F1C112572048}"/>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9" name="Oval 38">
              <a:extLst>
                <a:ext uri="{FF2B5EF4-FFF2-40B4-BE49-F238E27FC236}">
                  <a16:creationId xmlns:a16="http://schemas.microsoft.com/office/drawing/2014/main" id="{FFD87791-21BD-4BDA-943D-24DBA3B19D52}"/>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3DFE3DB6-841C-47DF-B13B-BF3DA2455A91}"/>
                </a:ext>
              </a:extLst>
            </p:cNvPr>
            <p:cNvGrpSpPr/>
            <p:nvPr/>
          </p:nvGrpSpPr>
          <p:grpSpPr>
            <a:xfrm>
              <a:off x="1766685" y="4339936"/>
              <a:ext cx="948927" cy="946016"/>
              <a:chOff x="2369731" y="2132955"/>
              <a:chExt cx="1707685" cy="1702446"/>
            </a:xfrm>
          </p:grpSpPr>
          <p:sp>
            <p:nvSpPr>
              <p:cNvPr id="41" name="AutoShape 167">
                <a:extLst>
                  <a:ext uri="{FF2B5EF4-FFF2-40B4-BE49-F238E27FC236}">
                    <a16:creationId xmlns:a16="http://schemas.microsoft.com/office/drawing/2014/main" id="{3B5B8FF9-DD0C-48EE-8EF8-5DAC6115A4CD}"/>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69">
                <a:extLst>
                  <a:ext uri="{FF2B5EF4-FFF2-40B4-BE49-F238E27FC236}">
                    <a16:creationId xmlns:a16="http://schemas.microsoft.com/office/drawing/2014/main" id="{DA3CD28D-7D80-4DF0-B737-AADF817D03A9}"/>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0">
                <a:extLst>
                  <a:ext uri="{FF2B5EF4-FFF2-40B4-BE49-F238E27FC236}">
                    <a16:creationId xmlns:a16="http://schemas.microsoft.com/office/drawing/2014/main" id="{D574BA00-B44D-4EAB-91C3-3D3A316880AF}"/>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1">
                <a:extLst>
                  <a:ext uri="{FF2B5EF4-FFF2-40B4-BE49-F238E27FC236}">
                    <a16:creationId xmlns:a16="http://schemas.microsoft.com/office/drawing/2014/main" id="{A1255EAA-439A-4761-BE1B-57E5B8CC2885}"/>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172">
                <a:extLst>
                  <a:ext uri="{FF2B5EF4-FFF2-40B4-BE49-F238E27FC236}">
                    <a16:creationId xmlns:a16="http://schemas.microsoft.com/office/drawing/2014/main" id="{3C55E0C9-8A03-4127-BECB-51D8466B1F95}"/>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D05DCA5E-A4B4-4574-BF35-52448A437ABC}"/>
              </a:ext>
              <a:ext uri="{C183D7F6-B498-43B3-948B-1728B52AA6E4}">
                <adec:decorative xmlns:adec="http://schemas.microsoft.com/office/drawing/2017/decorative" val="1"/>
              </a:ext>
            </a:extLst>
          </p:cNvPr>
          <p:cNvSpPr txBox="1"/>
          <p:nvPr/>
        </p:nvSpPr>
        <p:spPr>
          <a:xfrm>
            <a:off x="629387" y="5328708"/>
            <a:ext cx="3223522" cy="881901"/>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Azure manages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your apps and data</a:t>
            </a:r>
          </a:p>
        </p:txBody>
      </p:sp>
      <p:cxnSp>
        <p:nvCxnSpPr>
          <p:cNvPr id="46" name="Straight Connector 45">
            <a:extLst>
              <a:ext uri="{FF2B5EF4-FFF2-40B4-BE49-F238E27FC236}">
                <a16:creationId xmlns:a16="http://schemas.microsoft.com/office/drawing/2014/main" id="{BE612993-59C5-4A70-9BB5-90607F73923E}"/>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A8476B-690B-4F90-B944-5FB3A54DBECB}"/>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974B4DCB-2701-4ECC-B42F-8481E2B1214D}"/>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9" name="Freeform 48">
              <a:extLst>
                <a:ext uri="{FF2B5EF4-FFF2-40B4-BE49-F238E27FC236}">
                  <a16:creationId xmlns:a16="http://schemas.microsoft.com/office/drawing/2014/main" id="{10006A0C-2E45-4B80-AE02-9B2C3733F8FF}"/>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2888C0C9-D129-4D5A-A37A-90F4E4970246}"/>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0">
              <a:extLst>
                <a:ext uri="{FF2B5EF4-FFF2-40B4-BE49-F238E27FC236}">
                  <a16:creationId xmlns:a16="http://schemas.microsoft.com/office/drawing/2014/main" id="{FE57CFE6-803C-4D38-9B4D-0701A2C374AE}"/>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68F68387-560C-49FF-B037-FD225AC46863}"/>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9E06C270-9934-4A43-81F1-E018C1D9C0AD}"/>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3">
              <a:extLst>
                <a:ext uri="{FF2B5EF4-FFF2-40B4-BE49-F238E27FC236}">
                  <a16:creationId xmlns:a16="http://schemas.microsoft.com/office/drawing/2014/main" id="{166EA00C-BE80-429E-B248-F55FE09BFA38}"/>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4">
              <a:extLst>
                <a:ext uri="{FF2B5EF4-FFF2-40B4-BE49-F238E27FC236}">
                  <a16:creationId xmlns:a16="http://schemas.microsoft.com/office/drawing/2014/main" id="{578E86D2-6200-4F30-9305-0D9771240E8B}"/>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5">
              <a:extLst>
                <a:ext uri="{FF2B5EF4-FFF2-40B4-BE49-F238E27FC236}">
                  <a16:creationId xmlns:a16="http://schemas.microsoft.com/office/drawing/2014/main" id="{E867D20B-33A7-4AF7-AC0C-FFBD6A918DE3}"/>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6">
              <a:extLst>
                <a:ext uri="{FF2B5EF4-FFF2-40B4-BE49-F238E27FC236}">
                  <a16:creationId xmlns:a16="http://schemas.microsoft.com/office/drawing/2014/main" id="{1D9C4BB7-2465-4A82-9D7E-4F36BD28528F}"/>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7">
              <a:extLst>
                <a:ext uri="{FF2B5EF4-FFF2-40B4-BE49-F238E27FC236}">
                  <a16:creationId xmlns:a16="http://schemas.microsoft.com/office/drawing/2014/main" id="{99355DB9-06F2-4E31-963D-A5E30ED6D980}"/>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8C0CA9DE-10CC-4CEC-93D5-2DBB088CC77C}"/>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9">
              <a:extLst>
                <a:ext uri="{FF2B5EF4-FFF2-40B4-BE49-F238E27FC236}">
                  <a16:creationId xmlns:a16="http://schemas.microsoft.com/office/drawing/2014/main" id="{C7CCA924-6C9A-439E-82A2-A73994016C73}"/>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EBBA77DC-BD2D-488F-BF29-DFE5548A2B7D}"/>
              </a:ext>
            </a:extLst>
          </p:cNvPr>
          <p:cNvSpPr>
            <a:spLocks noGrp="1"/>
          </p:cNvSpPr>
          <p:nvPr>
            <p:ph sz="quarter" idx="14"/>
          </p:nvPr>
        </p:nvSpPr>
        <p:spPr>
          <a:xfrm>
            <a:off x="4954009" y="5327869"/>
            <a:ext cx="2297979" cy="1090983"/>
          </a:xfr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and reduces spend</a:t>
            </a:r>
          </a:p>
        </p:txBody>
      </p:sp>
      <p:cxnSp>
        <p:nvCxnSpPr>
          <p:cNvPr id="69" name="Straight Connector 68">
            <a:extLst>
              <a:ext uri="{FF2B5EF4-FFF2-40B4-BE49-F238E27FC236}">
                <a16:creationId xmlns:a16="http://schemas.microsoft.com/office/drawing/2014/main" id="{3FAE4352-7988-4D78-BC55-6E8396875766}"/>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0962725-266E-4F94-9DEB-F601E631EFC1}"/>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2" name="Oval 61">
              <a:extLst>
                <a:ext uri="{FF2B5EF4-FFF2-40B4-BE49-F238E27FC236}">
                  <a16:creationId xmlns:a16="http://schemas.microsoft.com/office/drawing/2014/main" id="{E60B3826-B3AA-4488-B371-1D333546C35C}"/>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42175583-E222-4C85-9CB3-F81498F608BC}"/>
                </a:ext>
              </a:extLst>
            </p:cNvPr>
            <p:cNvGrpSpPr/>
            <p:nvPr/>
          </p:nvGrpSpPr>
          <p:grpSpPr>
            <a:xfrm>
              <a:off x="9569656" y="4293250"/>
              <a:ext cx="784414" cy="1039388"/>
              <a:chOff x="9428791" y="2546213"/>
              <a:chExt cx="697056" cy="923636"/>
            </a:xfrm>
          </p:grpSpPr>
          <p:sp>
            <p:nvSpPr>
              <p:cNvPr id="64" name="Freeform: Shape 63">
                <a:extLst>
                  <a:ext uri="{FF2B5EF4-FFF2-40B4-BE49-F238E27FC236}">
                    <a16:creationId xmlns:a16="http://schemas.microsoft.com/office/drawing/2014/main" id="{17B09497-501A-413F-B690-1A0625465A84}"/>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376B252-6AC7-4826-831E-EDA525DD4DEE}"/>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BE97426-9350-40D0-8CFC-B38D5FB46049}"/>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7813563-2E03-4045-8133-46A786DD3EAE}"/>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TextBox 67">
            <a:extLst>
              <a:ext uri="{FF2B5EF4-FFF2-40B4-BE49-F238E27FC236}">
                <a16:creationId xmlns:a16="http://schemas.microsoft.com/office/drawing/2014/main" id="{574F2A24-4CA9-4DFA-864E-3FA6BEC16434}"/>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57DE9130-352E-486A-9D8C-E3D8E4DF69F7}"/>
              </a:ext>
            </a:extLst>
          </p:cNvPr>
          <p:cNvSpPr>
            <a:spLocks noGrp="1"/>
          </p:cNvSpPr>
          <p:nvPr>
            <p:ph sz="quarter" idx="15"/>
          </p:nvPr>
        </p:nvSpPr>
        <p:spPr>
          <a:xfrm>
            <a:off x="264699" y="6403781"/>
            <a:ext cx="2579100" cy="380860"/>
          </a:xfrm>
        </p:spPr>
        <p:txBody>
          <a:bodyPr/>
          <a:lstStyle/>
          <a:p>
            <a:pPr marL="0" lvl="0" indent="0" defTabSz="914367">
              <a:lnSpc>
                <a:spcPct val="100000"/>
              </a:lnSpc>
              <a:spcBef>
                <a:spcPts val="0"/>
              </a:spcBef>
              <a:buNone/>
              <a:defRPr/>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1986506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6338-01B5-4D68-9C17-CDB0A6E5DBA0}"/>
              </a:ext>
            </a:extLst>
          </p:cNvPr>
          <p:cNvSpPr>
            <a:spLocks noGrp="1"/>
          </p:cNvSpPr>
          <p:nvPr>
            <p:ph type="title"/>
          </p:nvPr>
        </p:nvSpPr>
        <p:spPr>
          <a:xfrm>
            <a:off x="722631" y="968215"/>
            <a:ext cx="2595077" cy="2462212"/>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Reduce investments in custom code and third-party plug-ins with a fully managed and extensible platform</a:t>
            </a:r>
          </a:p>
        </p:txBody>
      </p:sp>
      <p:cxnSp>
        <p:nvCxnSpPr>
          <p:cNvPr id="70" name="Straight Connector 69">
            <a:extLst>
              <a:ext uri="{FF2B5EF4-FFF2-40B4-BE49-F238E27FC236}">
                <a16:creationId xmlns:a16="http://schemas.microsoft.com/office/drawing/2014/main" id="{FD5BC431-9376-4D45-8534-E5A602CD60BD}"/>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665DF6-AB95-4891-B7E1-CE7B79DB6498}"/>
              </a:ext>
            </a:extLst>
          </p:cNvPr>
          <p:cNvSpPr>
            <a:spLocks noGrp="1"/>
          </p:cNvSpPr>
          <p:nvPr>
            <p:ph sz="quarter" idx="13"/>
          </p:nvPr>
        </p:nvSpPr>
        <p:spPr>
          <a:xfrm>
            <a:off x="3716859" y="649021"/>
            <a:ext cx="7845753" cy="2500685"/>
          </a:xfrm>
        </p:spPr>
        <p:txBody>
          <a:bodyPr/>
          <a:lstStyle/>
          <a:p>
            <a:pPr marL="171450" lvl="0" indent="-1714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Increase developer productivity by 50%</a:t>
            </a:r>
            <a:r>
              <a:rPr lang="en-US" sz="1600" dirty="0">
                <a:solidFill>
                  <a:prstClr val="black"/>
                </a:solidFill>
              </a:rPr>
              <a:t> using serverless tools like Logic Apps and Functions to integrate your application with any internal and external systems</a:t>
            </a:r>
          </a:p>
          <a:p>
            <a:pPr marL="171450" lvl="0" indent="-171450" defTabSz="914400">
              <a:lnSpc>
                <a:spcPct val="100000"/>
              </a:lnSpc>
              <a:spcBef>
                <a:spcPts val="0"/>
              </a:spcBef>
              <a:spcAft>
                <a:spcPts val="500"/>
              </a:spcAft>
            </a:pPr>
            <a:r>
              <a:rPr lang="en-US" sz="1600" dirty="0">
                <a:solidFill>
                  <a:prstClr val="black"/>
                </a:solidFill>
              </a:rPr>
              <a:t>Eliminate replica staging environments and ship new versions and features with zero downtime using </a:t>
            </a:r>
            <a:r>
              <a:rPr lang="en-US" sz="1600" u="sng" dirty="0">
                <a:solidFill>
                  <a:srgbClr val="0070C0"/>
                </a:solidFill>
                <a:hlinkClick r:id="rId4">
                  <a:extLst>
                    <a:ext uri="{A12FA001-AC4F-418D-AE19-62706E023703}">
                      <ahyp:hlinkClr xmlns:ahyp="http://schemas.microsoft.com/office/drawing/2018/hyperlinkcolor" val="tx"/>
                    </a:ext>
                  </a:extLst>
                </a:hlinkClick>
              </a:rPr>
              <a:t>deployment slots</a:t>
            </a:r>
            <a:endParaRPr lang="en-US" sz="1600" dirty="0">
              <a:solidFill>
                <a:srgbClr val="0070C0"/>
              </a:solidFill>
            </a:endParaRPr>
          </a:p>
          <a:p>
            <a:pPr marL="171450" lvl="0" indent="-171450" defTabSz="914400">
              <a:lnSpc>
                <a:spcPct val="100000"/>
              </a:lnSpc>
              <a:spcBef>
                <a:spcPts val="0"/>
              </a:spcBef>
              <a:spcAft>
                <a:spcPts val="500"/>
              </a:spcAft>
            </a:pPr>
            <a:r>
              <a:rPr lang="en-US" sz="1600" dirty="0">
                <a:solidFill>
                  <a:prstClr val="black"/>
                </a:solidFill>
              </a:rPr>
              <a:t>Avoid </a:t>
            </a:r>
            <a:r>
              <a:rPr lang="en-US" sz="1600" dirty="0" err="1">
                <a:solidFill>
                  <a:prstClr val="black"/>
                </a:solidFill>
              </a:rPr>
              <a:t>rprivileges</a:t>
            </a:r>
            <a:r>
              <a:rPr lang="en-US" sz="1600" dirty="0">
                <a:solidFill>
                  <a:prstClr val="black"/>
                </a:solidFill>
              </a:rPr>
              <a:t>, SQL Server agent jobs and SSIS packages with migration tools available in Azure e-building on-premises objects like SQL and Windows logins, groups and Migrate</a:t>
            </a:r>
          </a:p>
          <a:p>
            <a:pPr marL="171450" lvl="0" indent="-171450" defTabSz="914400">
              <a:lnSpc>
                <a:spcPct val="100000"/>
              </a:lnSpc>
              <a:spcBef>
                <a:spcPts val="0"/>
              </a:spcBef>
              <a:spcAft>
                <a:spcPts val="500"/>
              </a:spcAft>
            </a:pPr>
            <a:r>
              <a:rPr lang="en-US" sz="1600" dirty="0">
                <a:solidFill>
                  <a:prstClr val="black"/>
                </a:solidFill>
              </a:rPr>
              <a:t>Use App Insights to break down how increased traffic or upstream dependencies are affecting response times</a:t>
            </a:r>
          </a:p>
        </p:txBody>
      </p:sp>
      <p:sp>
        <p:nvSpPr>
          <p:cNvPr id="36" name="Rectangle 35">
            <a:extLst>
              <a:ext uri="{FF2B5EF4-FFF2-40B4-BE49-F238E27FC236}">
                <a16:creationId xmlns:a16="http://schemas.microsoft.com/office/drawing/2014/main" id="{5E32C367-3171-4982-93FA-9ADA6FE82AB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2065C34F-F71D-4CEB-A6EE-0290E92F09F3}"/>
              </a:ext>
              <a:ext uri="{C183D7F6-B498-43B3-948B-1728B52AA6E4}">
                <adec:decorative xmlns:adec="http://schemas.microsoft.com/office/drawing/2017/decorative" val="1"/>
              </a:ext>
            </a:extLst>
          </p:cNvPr>
          <p:cNvGrpSpPr/>
          <p:nvPr/>
        </p:nvGrpSpPr>
        <p:grpSpPr>
          <a:xfrm>
            <a:off x="1548421" y="3880550"/>
            <a:ext cx="1385455" cy="1385455"/>
            <a:chOff x="1479148" y="4050944"/>
            <a:chExt cx="1524000" cy="1524000"/>
          </a:xfrm>
        </p:grpSpPr>
        <p:sp>
          <p:nvSpPr>
            <p:cNvPr id="39" name="Oval 38">
              <a:extLst>
                <a:ext uri="{FF2B5EF4-FFF2-40B4-BE49-F238E27FC236}">
                  <a16:creationId xmlns:a16="http://schemas.microsoft.com/office/drawing/2014/main" id="{8F5579B0-8560-45DA-A37C-5577F4C330B1}"/>
                </a:ext>
                <a:ext uri="{C183D7F6-B498-43B3-948B-1728B52AA6E4}">
                  <adec:decorative xmlns:adec="http://schemas.microsoft.com/office/drawing/2017/decorative" val="1"/>
                </a:ext>
              </a:extLst>
            </p:cNvPr>
            <p:cNvSpPr/>
            <p:nvPr/>
          </p:nvSpPr>
          <p:spPr>
            <a:xfrm>
              <a:off x="1479148"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67F9391D-6718-4F0B-98E7-05A49FD0448F}"/>
                </a:ext>
              </a:extLst>
            </p:cNvPr>
            <p:cNvGrpSpPr/>
            <p:nvPr/>
          </p:nvGrpSpPr>
          <p:grpSpPr>
            <a:xfrm>
              <a:off x="1766685" y="4339936"/>
              <a:ext cx="948927" cy="946016"/>
              <a:chOff x="2369731" y="2132955"/>
              <a:chExt cx="1707685" cy="1702446"/>
            </a:xfrm>
          </p:grpSpPr>
          <p:sp>
            <p:nvSpPr>
              <p:cNvPr id="41" name="AutoShape 167">
                <a:extLst>
                  <a:ext uri="{FF2B5EF4-FFF2-40B4-BE49-F238E27FC236}">
                    <a16:creationId xmlns:a16="http://schemas.microsoft.com/office/drawing/2014/main" id="{9E732A61-1860-488D-A480-3A3B417F343B}"/>
                  </a:ext>
                  <a:ext uri="{C183D7F6-B498-43B3-948B-1728B52AA6E4}">
                    <adec:decorative xmlns:adec="http://schemas.microsoft.com/office/drawing/2017/decorative" val="1"/>
                  </a:ext>
                </a:extLst>
              </p:cNvPr>
              <p:cNvSpPr>
                <a:spLocks noChangeAspect="1" noChangeArrowheads="1" noTextEdit="1"/>
              </p:cNvSpPr>
              <p:nvPr/>
            </p:nvSpPr>
            <p:spPr bwMode="auto">
              <a:xfrm>
                <a:off x="2369731" y="2132955"/>
                <a:ext cx="1707685" cy="170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69">
                <a:extLst>
                  <a:ext uri="{FF2B5EF4-FFF2-40B4-BE49-F238E27FC236}">
                    <a16:creationId xmlns:a16="http://schemas.microsoft.com/office/drawing/2014/main" id="{D63A423E-7153-439C-BCA1-6000049DD158}"/>
                  </a:ext>
                  <a:ext uri="{C183D7F6-B498-43B3-948B-1728B52AA6E4}">
                    <adec:decorative xmlns:adec="http://schemas.microsoft.com/office/drawing/2017/decorative" val="1"/>
                  </a:ext>
                </a:extLst>
              </p:cNvPr>
              <p:cNvSpPr>
                <a:spLocks/>
              </p:cNvSpPr>
              <p:nvPr/>
            </p:nvSpPr>
            <p:spPr bwMode="auto">
              <a:xfrm>
                <a:off x="3553586" y="2405346"/>
                <a:ext cx="523830" cy="1367195"/>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0">
                <a:extLst>
                  <a:ext uri="{FF2B5EF4-FFF2-40B4-BE49-F238E27FC236}">
                    <a16:creationId xmlns:a16="http://schemas.microsoft.com/office/drawing/2014/main" id="{4AAEDDF8-534D-493B-A229-EBCE8B622C28}"/>
                  </a:ext>
                  <a:ext uri="{C183D7F6-B498-43B3-948B-1728B52AA6E4}">
                    <adec:decorative xmlns:adec="http://schemas.microsoft.com/office/drawing/2017/decorative" val="1"/>
                  </a:ext>
                </a:extLst>
              </p:cNvPr>
              <p:cNvSpPr>
                <a:spLocks/>
              </p:cNvSpPr>
              <p:nvPr/>
            </p:nvSpPr>
            <p:spPr bwMode="auto">
              <a:xfrm>
                <a:off x="2369731" y="3170137"/>
                <a:ext cx="1073852" cy="665264"/>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71">
                <a:extLst>
                  <a:ext uri="{FF2B5EF4-FFF2-40B4-BE49-F238E27FC236}">
                    <a16:creationId xmlns:a16="http://schemas.microsoft.com/office/drawing/2014/main" id="{A35C4C46-D09D-47AE-9269-994D650B7D18}"/>
                  </a:ext>
                  <a:ext uri="{C183D7F6-B498-43B3-948B-1728B52AA6E4}">
                    <adec:decorative xmlns:adec="http://schemas.microsoft.com/office/drawing/2017/decorative" val="1"/>
                  </a:ext>
                </a:extLst>
              </p:cNvPr>
              <p:cNvSpPr>
                <a:spLocks/>
              </p:cNvSpPr>
              <p:nvPr/>
            </p:nvSpPr>
            <p:spPr bwMode="auto">
              <a:xfrm>
                <a:off x="2406401" y="2143431"/>
                <a:ext cx="1272907" cy="843366"/>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172">
                <a:extLst>
                  <a:ext uri="{FF2B5EF4-FFF2-40B4-BE49-F238E27FC236}">
                    <a16:creationId xmlns:a16="http://schemas.microsoft.com/office/drawing/2014/main" id="{D97CB401-9B5B-481B-A099-8A99D58798BF}"/>
                  </a:ext>
                  <a:ext uri="{C183D7F6-B498-43B3-948B-1728B52AA6E4}">
                    <adec:decorative xmlns:adec="http://schemas.microsoft.com/office/drawing/2017/decorative" val="1"/>
                  </a:ext>
                </a:extLst>
              </p:cNvPr>
              <p:cNvSpPr>
                <a:spLocks noEditPoints="1"/>
              </p:cNvSpPr>
              <p:nvPr/>
            </p:nvSpPr>
            <p:spPr bwMode="auto">
              <a:xfrm>
                <a:off x="2631649" y="2384393"/>
                <a:ext cx="1210047" cy="1210047"/>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979E2E56-4491-4FF6-871E-1731B26BD09C}"/>
              </a:ext>
              <a:ext uri="{C183D7F6-B498-43B3-948B-1728B52AA6E4}">
                <adec:decorative xmlns:adec="http://schemas.microsoft.com/office/drawing/2017/decorative" val="1"/>
              </a:ext>
            </a:extLst>
          </p:cNvPr>
          <p:cNvSpPr txBox="1"/>
          <p:nvPr/>
        </p:nvSpPr>
        <p:spPr>
          <a:xfrm>
            <a:off x="629387" y="5328708"/>
            <a:ext cx="3223522" cy="880271"/>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Azure manages </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your apps and data</a:t>
            </a:r>
          </a:p>
        </p:txBody>
      </p:sp>
      <p:cxnSp>
        <p:nvCxnSpPr>
          <p:cNvPr id="46" name="Straight Connector 45">
            <a:extLst>
              <a:ext uri="{FF2B5EF4-FFF2-40B4-BE49-F238E27FC236}">
                <a16:creationId xmlns:a16="http://schemas.microsoft.com/office/drawing/2014/main" id="{C749BEE6-07BD-4EC8-A9AE-8826FD442523}"/>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ED1546D-A694-4D1F-B53A-A1D735F9646D}"/>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E157E77D-69FE-4A27-876F-74E27F8AE0AD}"/>
              </a:ext>
              <a:ext uri="{C183D7F6-B498-43B3-948B-1728B52AA6E4}">
                <adec:decorative xmlns:adec="http://schemas.microsoft.com/office/drawing/2017/decorative" val="1"/>
              </a:ext>
            </a:extLst>
          </p:cNvPr>
          <p:cNvGrpSpPr/>
          <p:nvPr/>
        </p:nvGrpSpPr>
        <p:grpSpPr>
          <a:xfrm>
            <a:off x="5669693" y="4129946"/>
            <a:ext cx="856387" cy="886663"/>
            <a:chOff x="6482325" y="7076512"/>
            <a:chExt cx="1411252" cy="1461146"/>
          </a:xfrm>
        </p:grpSpPr>
        <p:sp>
          <p:nvSpPr>
            <p:cNvPr id="49" name="Freeform 48">
              <a:extLst>
                <a:ext uri="{FF2B5EF4-FFF2-40B4-BE49-F238E27FC236}">
                  <a16:creationId xmlns:a16="http://schemas.microsoft.com/office/drawing/2014/main" id="{A65497B1-BA30-4CF7-821B-2DB1C8E00645}"/>
                </a:ext>
                <a:ext uri="{C183D7F6-B498-43B3-948B-1728B52AA6E4}">
                  <adec:decorative xmlns:adec="http://schemas.microsoft.com/office/drawing/2017/decorative" val="1"/>
                </a:ext>
              </a:extLst>
            </p:cNvPr>
            <p:cNvSpPr>
              <a:spLocks/>
            </p:cNvSpPr>
            <p:nvPr/>
          </p:nvSpPr>
          <p:spPr bwMode="auto">
            <a:xfrm>
              <a:off x="6482325" y="7076512"/>
              <a:ext cx="691369" cy="1461146"/>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1A332681-B646-45CC-96A0-1A79B35F9CA7}"/>
                </a:ext>
                <a:ext uri="{C183D7F6-B498-43B3-948B-1728B52AA6E4}">
                  <adec:decorative xmlns:adec="http://schemas.microsoft.com/office/drawing/2017/decorative" val="1"/>
                </a:ext>
              </a:extLst>
            </p:cNvPr>
            <p:cNvSpPr>
              <a:spLocks/>
            </p:cNvSpPr>
            <p:nvPr/>
          </p:nvSpPr>
          <p:spPr bwMode="auto">
            <a:xfrm>
              <a:off x="7202208" y="7076512"/>
              <a:ext cx="691369" cy="1461146"/>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0">
              <a:extLst>
                <a:ext uri="{FF2B5EF4-FFF2-40B4-BE49-F238E27FC236}">
                  <a16:creationId xmlns:a16="http://schemas.microsoft.com/office/drawing/2014/main" id="{E3896A18-C311-4CD7-A950-804795444B32}"/>
                </a:ext>
                <a:ext uri="{C183D7F6-B498-43B3-948B-1728B52AA6E4}">
                  <adec:decorative xmlns:adec="http://schemas.microsoft.com/office/drawing/2017/decorative" val="1"/>
                </a:ext>
              </a:extLst>
            </p:cNvPr>
            <p:cNvSpPr>
              <a:spLocks/>
            </p:cNvSpPr>
            <p:nvPr/>
          </p:nvSpPr>
          <p:spPr bwMode="auto">
            <a:xfrm>
              <a:off x="6674769" y="7511293"/>
              <a:ext cx="192444" cy="142551"/>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18F22732-3FC9-4F98-A207-C054D3D9FD29}"/>
                </a:ext>
                <a:ext uri="{C183D7F6-B498-43B3-948B-1728B52AA6E4}">
                  <adec:decorative xmlns:adec="http://schemas.microsoft.com/office/drawing/2017/decorative" val="1"/>
                </a:ext>
              </a:extLst>
            </p:cNvPr>
            <p:cNvSpPr>
              <a:spLocks/>
            </p:cNvSpPr>
            <p:nvPr/>
          </p:nvSpPr>
          <p:spPr bwMode="auto">
            <a:xfrm>
              <a:off x="6674769" y="7995966"/>
              <a:ext cx="192444" cy="142551"/>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DA3971E9-F62F-4303-A197-97A39BB75496}"/>
                </a:ext>
                <a:ext uri="{C183D7F6-B498-43B3-948B-1728B52AA6E4}">
                  <adec:decorative xmlns:adec="http://schemas.microsoft.com/office/drawing/2017/decorative" val="1"/>
                </a:ext>
              </a:extLst>
            </p:cNvPr>
            <p:cNvSpPr>
              <a:spLocks/>
            </p:cNvSpPr>
            <p:nvPr/>
          </p:nvSpPr>
          <p:spPr bwMode="auto">
            <a:xfrm>
              <a:off x="6482325" y="7767882"/>
              <a:ext cx="242336" cy="99785"/>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3">
              <a:extLst>
                <a:ext uri="{FF2B5EF4-FFF2-40B4-BE49-F238E27FC236}">
                  <a16:creationId xmlns:a16="http://schemas.microsoft.com/office/drawing/2014/main" id="{9A8754CF-4363-408D-BEB7-EA3D7299630A}"/>
                </a:ext>
                <a:ext uri="{C183D7F6-B498-43B3-948B-1728B52AA6E4}">
                  <adec:decorative xmlns:adec="http://schemas.microsoft.com/office/drawing/2017/decorative" val="1"/>
                </a:ext>
              </a:extLst>
            </p:cNvPr>
            <p:cNvSpPr>
              <a:spLocks/>
            </p:cNvSpPr>
            <p:nvPr/>
          </p:nvSpPr>
          <p:spPr bwMode="auto">
            <a:xfrm>
              <a:off x="7009764" y="7767882"/>
              <a:ext cx="163935" cy="99785"/>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4">
              <a:extLst>
                <a:ext uri="{FF2B5EF4-FFF2-40B4-BE49-F238E27FC236}">
                  <a16:creationId xmlns:a16="http://schemas.microsoft.com/office/drawing/2014/main" id="{01F47A86-3CE2-4422-922C-CF02B8C590BF}"/>
                </a:ext>
                <a:ext uri="{C183D7F6-B498-43B3-948B-1728B52AA6E4}">
                  <adec:decorative xmlns:adec="http://schemas.microsoft.com/office/drawing/2017/decorative" val="1"/>
                </a:ext>
              </a:extLst>
            </p:cNvPr>
            <p:cNvSpPr>
              <a:spLocks/>
            </p:cNvSpPr>
            <p:nvPr/>
          </p:nvSpPr>
          <p:spPr bwMode="auto">
            <a:xfrm>
              <a:off x="7508689" y="7511293"/>
              <a:ext cx="192444" cy="142551"/>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5">
              <a:extLst>
                <a:ext uri="{FF2B5EF4-FFF2-40B4-BE49-F238E27FC236}">
                  <a16:creationId xmlns:a16="http://schemas.microsoft.com/office/drawing/2014/main" id="{A74887FA-58C3-4194-AC1B-CBF469CA35FC}"/>
                </a:ext>
                <a:ext uri="{C183D7F6-B498-43B3-948B-1728B52AA6E4}">
                  <adec:decorative xmlns:adec="http://schemas.microsoft.com/office/drawing/2017/decorative" val="1"/>
                </a:ext>
              </a:extLst>
            </p:cNvPr>
            <p:cNvSpPr>
              <a:spLocks/>
            </p:cNvSpPr>
            <p:nvPr/>
          </p:nvSpPr>
          <p:spPr bwMode="auto">
            <a:xfrm>
              <a:off x="7508689" y="7995966"/>
              <a:ext cx="192444" cy="142551"/>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6">
              <a:extLst>
                <a:ext uri="{FF2B5EF4-FFF2-40B4-BE49-F238E27FC236}">
                  <a16:creationId xmlns:a16="http://schemas.microsoft.com/office/drawing/2014/main" id="{D0BC990E-EE02-493D-8427-C1692179B235}"/>
                </a:ext>
                <a:ext uri="{C183D7F6-B498-43B3-948B-1728B52AA6E4}">
                  <adec:decorative xmlns:adec="http://schemas.microsoft.com/office/drawing/2017/decorative" val="1"/>
                </a:ext>
              </a:extLst>
            </p:cNvPr>
            <p:cNvSpPr>
              <a:spLocks/>
            </p:cNvSpPr>
            <p:nvPr/>
          </p:nvSpPr>
          <p:spPr bwMode="auto">
            <a:xfrm>
              <a:off x="7651241" y="7767882"/>
              <a:ext cx="242336" cy="99785"/>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7">
              <a:extLst>
                <a:ext uri="{FF2B5EF4-FFF2-40B4-BE49-F238E27FC236}">
                  <a16:creationId xmlns:a16="http://schemas.microsoft.com/office/drawing/2014/main" id="{97566C9D-2D08-4235-814D-4550C12FE5CF}"/>
                </a:ext>
                <a:ext uri="{C183D7F6-B498-43B3-948B-1728B52AA6E4}">
                  <adec:decorative xmlns:adec="http://schemas.microsoft.com/office/drawing/2017/decorative" val="1"/>
                </a:ext>
              </a:extLst>
            </p:cNvPr>
            <p:cNvSpPr>
              <a:spLocks/>
            </p:cNvSpPr>
            <p:nvPr/>
          </p:nvSpPr>
          <p:spPr bwMode="auto">
            <a:xfrm>
              <a:off x="7202208" y="7767882"/>
              <a:ext cx="163935" cy="99785"/>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464E10E6-02E1-4890-827E-A0CBE1D88A32}"/>
                </a:ext>
                <a:ext uri="{C183D7F6-B498-43B3-948B-1728B52AA6E4}">
                  <adec:decorative xmlns:adec="http://schemas.microsoft.com/office/drawing/2017/decorative" val="1"/>
                </a:ext>
              </a:extLst>
            </p:cNvPr>
            <p:cNvSpPr>
              <a:spLocks/>
            </p:cNvSpPr>
            <p:nvPr/>
          </p:nvSpPr>
          <p:spPr bwMode="auto">
            <a:xfrm>
              <a:off x="6902848" y="7283208"/>
              <a:ext cx="171061" cy="1040622"/>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9">
              <a:extLst>
                <a:ext uri="{FF2B5EF4-FFF2-40B4-BE49-F238E27FC236}">
                  <a16:creationId xmlns:a16="http://schemas.microsoft.com/office/drawing/2014/main" id="{9AC39E46-CCDC-40C1-A692-AF8095BA97A1}"/>
                </a:ext>
                <a:ext uri="{C183D7F6-B498-43B3-948B-1728B52AA6E4}">
                  <adec:decorative xmlns:adec="http://schemas.microsoft.com/office/drawing/2017/decorative" val="1"/>
                </a:ext>
              </a:extLst>
            </p:cNvPr>
            <p:cNvSpPr>
              <a:spLocks/>
            </p:cNvSpPr>
            <p:nvPr/>
          </p:nvSpPr>
          <p:spPr bwMode="auto">
            <a:xfrm>
              <a:off x="7309119" y="7283208"/>
              <a:ext cx="163935" cy="1040622"/>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62" name="TextBox 61">
            <a:extLst>
              <a:ext uri="{FF2B5EF4-FFF2-40B4-BE49-F238E27FC236}">
                <a16:creationId xmlns:a16="http://schemas.microsoft.com/office/drawing/2014/main" id="{A5FA43BC-26CD-4441-B916-633FD89C8E93}"/>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Built-in intelligence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optimizes resources </a:t>
            </a:r>
            <a:b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and reduces spend</a:t>
            </a:r>
          </a:p>
        </p:txBody>
      </p:sp>
      <p:cxnSp>
        <p:nvCxnSpPr>
          <p:cNvPr id="61" name="Straight Connector 60">
            <a:extLst>
              <a:ext uri="{FF2B5EF4-FFF2-40B4-BE49-F238E27FC236}">
                <a16:creationId xmlns:a16="http://schemas.microsoft.com/office/drawing/2014/main" id="{2E9162B0-7B94-45D3-B48C-E0135B1211F1}"/>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2AE6A499-51F2-4BDC-ABC6-87B47AD8A6B7}"/>
              </a:ext>
              <a:ext uri="{C183D7F6-B498-43B3-948B-1728B52AA6E4}">
                <adec:decorative xmlns:adec="http://schemas.microsoft.com/office/drawing/2017/decorative" val="1"/>
              </a:ext>
            </a:extLst>
          </p:cNvPr>
          <p:cNvGrpSpPr/>
          <p:nvPr/>
        </p:nvGrpSpPr>
        <p:grpSpPr>
          <a:xfrm>
            <a:off x="9269136" y="3880550"/>
            <a:ext cx="1385455" cy="1385455"/>
            <a:chOff x="9199863" y="4050944"/>
            <a:chExt cx="1524000" cy="1524000"/>
          </a:xfrm>
        </p:grpSpPr>
        <p:sp>
          <p:nvSpPr>
            <p:cNvPr id="64" name="Oval 63">
              <a:extLst>
                <a:ext uri="{FF2B5EF4-FFF2-40B4-BE49-F238E27FC236}">
                  <a16:creationId xmlns:a16="http://schemas.microsoft.com/office/drawing/2014/main" id="{6985388B-E053-4D54-BED2-FA665AE72609}"/>
                </a:ext>
                <a:ext uri="{C183D7F6-B498-43B3-948B-1728B52AA6E4}">
                  <adec:decorative xmlns:adec="http://schemas.microsoft.com/office/drawing/2017/decorative" val="1"/>
                </a:ext>
              </a:extLst>
            </p:cNvPr>
            <p:cNvSpPr/>
            <p:nvPr/>
          </p:nvSpPr>
          <p:spPr>
            <a:xfrm>
              <a:off x="9199863" y="4050944"/>
              <a:ext cx="1524000" cy="1524000"/>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6CB8ACED-4C53-46A0-AD58-93295F3FB354}"/>
                </a:ext>
              </a:extLst>
            </p:cNvPr>
            <p:cNvGrpSpPr/>
            <p:nvPr/>
          </p:nvGrpSpPr>
          <p:grpSpPr>
            <a:xfrm>
              <a:off x="9569656" y="4293250"/>
              <a:ext cx="784414" cy="1039388"/>
              <a:chOff x="9428791" y="2546213"/>
              <a:chExt cx="697056" cy="923636"/>
            </a:xfrm>
          </p:grpSpPr>
          <p:sp>
            <p:nvSpPr>
              <p:cNvPr id="66" name="Freeform: Shape 65">
                <a:extLst>
                  <a:ext uri="{FF2B5EF4-FFF2-40B4-BE49-F238E27FC236}">
                    <a16:creationId xmlns:a16="http://schemas.microsoft.com/office/drawing/2014/main" id="{9A151BFA-17EB-4AAF-80BD-0DC96D774A57}"/>
                  </a:ext>
                  <a:ext uri="{C183D7F6-B498-43B3-948B-1728B52AA6E4}">
                    <adec:decorative xmlns:adec="http://schemas.microsoft.com/office/drawing/2017/decorative" val="1"/>
                  </a:ext>
                </a:extLst>
              </p:cNvPr>
              <p:cNvSpPr/>
              <p:nvPr/>
            </p:nvSpPr>
            <p:spPr>
              <a:xfrm>
                <a:off x="9428791" y="2546213"/>
                <a:ext cx="697056" cy="457488"/>
              </a:xfrm>
              <a:custGeom>
                <a:avLst/>
                <a:gdLst>
                  <a:gd name="connsiteX0" fmla="*/ 606136 w 697056"/>
                  <a:gd name="connsiteY0" fmla="*/ 245341 h 457488"/>
                  <a:gd name="connsiteX1" fmla="*/ 469034 w 697056"/>
                  <a:gd name="connsiteY1" fmla="*/ 139989 h 457488"/>
                  <a:gd name="connsiteX2" fmla="*/ 301625 w 697056"/>
                  <a:gd name="connsiteY2" fmla="*/ 0 h 457488"/>
                  <a:gd name="connsiteX3" fmla="*/ 132773 w 697056"/>
                  <a:gd name="connsiteY3" fmla="*/ 200602 h 457488"/>
                  <a:gd name="connsiteX4" fmla="*/ 127000 w 697056"/>
                  <a:gd name="connsiteY4" fmla="*/ 200602 h 457488"/>
                  <a:gd name="connsiteX5" fmla="*/ 0 w 697056"/>
                  <a:gd name="connsiteY5" fmla="*/ 329045 h 457488"/>
                  <a:gd name="connsiteX6" fmla="*/ 128443 w 697056"/>
                  <a:gd name="connsiteY6" fmla="*/ 457489 h 457488"/>
                  <a:gd name="connsiteX7" fmla="*/ 266989 w 697056"/>
                  <a:gd name="connsiteY7" fmla="*/ 457489 h 457488"/>
                  <a:gd name="connsiteX8" fmla="*/ 266989 w 697056"/>
                  <a:gd name="connsiteY8" fmla="*/ 404091 h 457488"/>
                  <a:gd name="connsiteX9" fmla="*/ 225136 w 697056"/>
                  <a:gd name="connsiteY9" fmla="*/ 360795 h 457488"/>
                  <a:gd name="connsiteX10" fmla="*/ 238125 w 697056"/>
                  <a:gd name="connsiteY10" fmla="*/ 330489 h 457488"/>
                  <a:gd name="connsiteX11" fmla="*/ 282864 w 697056"/>
                  <a:gd name="connsiteY11" fmla="*/ 285750 h 457488"/>
                  <a:gd name="connsiteX12" fmla="*/ 336261 w 697056"/>
                  <a:gd name="connsiteY12" fmla="*/ 284307 h 457488"/>
                  <a:gd name="connsiteX13" fmla="*/ 383886 w 697056"/>
                  <a:gd name="connsiteY13" fmla="*/ 330489 h 457488"/>
                  <a:gd name="connsiteX14" fmla="*/ 383886 w 697056"/>
                  <a:gd name="connsiteY14" fmla="*/ 391102 h 457488"/>
                  <a:gd name="connsiteX15" fmla="*/ 355023 w 697056"/>
                  <a:gd name="connsiteY15" fmla="*/ 404091 h 457488"/>
                  <a:gd name="connsiteX16" fmla="*/ 355023 w 697056"/>
                  <a:gd name="connsiteY16" fmla="*/ 456045 h 457488"/>
                  <a:gd name="connsiteX17" fmla="*/ 590261 w 697056"/>
                  <a:gd name="connsiteY17" fmla="*/ 456045 h 457488"/>
                  <a:gd name="connsiteX18" fmla="*/ 697057 w 697056"/>
                  <a:gd name="connsiteY18" fmla="*/ 349250 h 457488"/>
                  <a:gd name="connsiteX19" fmla="*/ 606136 w 697056"/>
                  <a:gd name="connsiteY19" fmla="*/ 245341 h 45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7056" h="457488">
                    <a:moveTo>
                      <a:pt x="606136" y="245341"/>
                    </a:moveTo>
                    <a:cubicBezTo>
                      <a:pt x="613352" y="170295"/>
                      <a:pt x="536864" y="114011"/>
                      <a:pt x="469034" y="139989"/>
                    </a:cubicBezTo>
                    <a:cubicBezTo>
                      <a:pt x="454602" y="59170"/>
                      <a:pt x="383886" y="0"/>
                      <a:pt x="301625" y="0"/>
                    </a:cubicBezTo>
                    <a:cubicBezTo>
                      <a:pt x="194830" y="0"/>
                      <a:pt x="115455" y="96693"/>
                      <a:pt x="132773" y="200602"/>
                    </a:cubicBezTo>
                    <a:cubicBezTo>
                      <a:pt x="131330" y="200602"/>
                      <a:pt x="128443" y="200602"/>
                      <a:pt x="127000" y="200602"/>
                    </a:cubicBezTo>
                    <a:cubicBezTo>
                      <a:pt x="56284" y="200602"/>
                      <a:pt x="0" y="258330"/>
                      <a:pt x="0" y="329045"/>
                    </a:cubicBezTo>
                    <a:cubicBezTo>
                      <a:pt x="0" y="399761"/>
                      <a:pt x="57727" y="457489"/>
                      <a:pt x="128443" y="457489"/>
                    </a:cubicBezTo>
                    <a:lnTo>
                      <a:pt x="266989" y="457489"/>
                    </a:lnTo>
                    <a:lnTo>
                      <a:pt x="266989" y="404091"/>
                    </a:lnTo>
                    <a:cubicBezTo>
                      <a:pt x="243898" y="404091"/>
                      <a:pt x="225136" y="385330"/>
                      <a:pt x="225136" y="360795"/>
                    </a:cubicBezTo>
                    <a:cubicBezTo>
                      <a:pt x="225136" y="349250"/>
                      <a:pt x="229466" y="339148"/>
                      <a:pt x="238125" y="330489"/>
                    </a:cubicBezTo>
                    <a:cubicBezTo>
                      <a:pt x="277091" y="291523"/>
                      <a:pt x="281420" y="287193"/>
                      <a:pt x="282864" y="285750"/>
                    </a:cubicBezTo>
                    <a:cubicBezTo>
                      <a:pt x="281420" y="285750"/>
                      <a:pt x="311727" y="264102"/>
                      <a:pt x="336261" y="284307"/>
                    </a:cubicBezTo>
                    <a:cubicBezTo>
                      <a:pt x="333375" y="281420"/>
                      <a:pt x="381000" y="329045"/>
                      <a:pt x="383886" y="330489"/>
                    </a:cubicBezTo>
                    <a:cubicBezTo>
                      <a:pt x="401205" y="347807"/>
                      <a:pt x="401205" y="375227"/>
                      <a:pt x="383886" y="391102"/>
                    </a:cubicBezTo>
                    <a:cubicBezTo>
                      <a:pt x="376670" y="399761"/>
                      <a:pt x="365125" y="404091"/>
                      <a:pt x="355023" y="404091"/>
                    </a:cubicBezTo>
                    <a:lnTo>
                      <a:pt x="355023" y="456045"/>
                    </a:lnTo>
                    <a:lnTo>
                      <a:pt x="590261" y="456045"/>
                    </a:lnTo>
                    <a:cubicBezTo>
                      <a:pt x="649432" y="456045"/>
                      <a:pt x="697057" y="408420"/>
                      <a:pt x="697057" y="349250"/>
                    </a:cubicBezTo>
                    <a:cubicBezTo>
                      <a:pt x="694170" y="298739"/>
                      <a:pt x="655205" y="254000"/>
                      <a:pt x="606136" y="24534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E09DB3F-F539-4978-A482-33D1B9884529}"/>
                  </a:ext>
                  <a:ext uri="{C183D7F6-B498-43B3-948B-1728B52AA6E4}">
                    <adec:decorative xmlns:adec="http://schemas.microsoft.com/office/drawing/2017/decorative" val="1"/>
                  </a:ext>
                </a:extLst>
              </p:cNvPr>
              <p:cNvSpPr/>
              <p:nvPr/>
            </p:nvSpPr>
            <p:spPr>
              <a:xfrm>
                <a:off x="9596200" y="3116270"/>
                <a:ext cx="356465" cy="203488"/>
              </a:xfrm>
              <a:custGeom>
                <a:avLst/>
                <a:gdLst>
                  <a:gd name="connsiteX0" fmla="*/ 173182 w 356465"/>
                  <a:gd name="connsiteY0" fmla="*/ 18761 h 203488"/>
                  <a:gd name="connsiteX1" fmla="*/ 173182 w 356465"/>
                  <a:gd name="connsiteY1" fmla="*/ 0 h 203488"/>
                  <a:gd name="connsiteX2" fmla="*/ 14432 w 356465"/>
                  <a:gd name="connsiteY2" fmla="*/ 0 h 203488"/>
                  <a:gd name="connsiteX3" fmla="*/ 0 w 356465"/>
                  <a:gd name="connsiteY3" fmla="*/ 14432 h 203488"/>
                  <a:gd name="connsiteX4" fmla="*/ 0 w 356465"/>
                  <a:gd name="connsiteY4" fmla="*/ 189057 h 203488"/>
                  <a:gd name="connsiteX5" fmla="*/ 14432 w 356465"/>
                  <a:gd name="connsiteY5" fmla="*/ 203489 h 203488"/>
                  <a:gd name="connsiteX6" fmla="*/ 342034 w 356465"/>
                  <a:gd name="connsiteY6" fmla="*/ 203489 h 203488"/>
                  <a:gd name="connsiteX7" fmla="*/ 356466 w 356465"/>
                  <a:gd name="connsiteY7" fmla="*/ 189057 h 203488"/>
                  <a:gd name="connsiteX8" fmla="*/ 356466 w 356465"/>
                  <a:gd name="connsiteY8" fmla="*/ 14432 h 203488"/>
                  <a:gd name="connsiteX9" fmla="*/ 342034 w 356465"/>
                  <a:gd name="connsiteY9" fmla="*/ 0 h 203488"/>
                  <a:gd name="connsiteX10" fmla="*/ 258330 w 356465"/>
                  <a:gd name="connsiteY10" fmla="*/ 0 h 203488"/>
                  <a:gd name="connsiteX11" fmla="*/ 258330 w 356465"/>
                  <a:gd name="connsiteY11" fmla="*/ 18761 h 203488"/>
                  <a:gd name="connsiteX12" fmla="*/ 287193 w 356465"/>
                  <a:gd name="connsiteY12" fmla="*/ 31750 h 203488"/>
                  <a:gd name="connsiteX13" fmla="*/ 287193 w 356465"/>
                  <a:gd name="connsiteY13" fmla="*/ 92364 h 203488"/>
                  <a:gd name="connsiteX14" fmla="*/ 245341 w 356465"/>
                  <a:gd name="connsiteY14" fmla="*/ 134216 h 203488"/>
                  <a:gd name="connsiteX15" fmla="*/ 183284 w 356465"/>
                  <a:gd name="connsiteY15" fmla="*/ 134216 h 203488"/>
                  <a:gd name="connsiteX16" fmla="*/ 141432 w 356465"/>
                  <a:gd name="connsiteY16" fmla="*/ 92364 h 203488"/>
                  <a:gd name="connsiteX17" fmla="*/ 141432 w 356465"/>
                  <a:gd name="connsiteY17" fmla="*/ 31750 h 203488"/>
                  <a:gd name="connsiteX18" fmla="*/ 173182 w 356465"/>
                  <a:gd name="connsiteY18" fmla="*/ 18761 h 20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465" h="203488">
                    <a:moveTo>
                      <a:pt x="173182" y="18761"/>
                    </a:moveTo>
                    <a:lnTo>
                      <a:pt x="173182" y="0"/>
                    </a:lnTo>
                    <a:lnTo>
                      <a:pt x="14432" y="0"/>
                    </a:lnTo>
                    <a:cubicBezTo>
                      <a:pt x="5773" y="0"/>
                      <a:pt x="0" y="5773"/>
                      <a:pt x="0" y="14432"/>
                    </a:cubicBezTo>
                    <a:lnTo>
                      <a:pt x="0" y="189057"/>
                    </a:lnTo>
                    <a:cubicBezTo>
                      <a:pt x="0" y="196273"/>
                      <a:pt x="5773" y="203489"/>
                      <a:pt x="14432" y="203489"/>
                    </a:cubicBezTo>
                    <a:lnTo>
                      <a:pt x="342034" y="203489"/>
                    </a:lnTo>
                    <a:cubicBezTo>
                      <a:pt x="349250" y="203489"/>
                      <a:pt x="356466" y="196273"/>
                      <a:pt x="356466" y="189057"/>
                    </a:cubicBezTo>
                    <a:lnTo>
                      <a:pt x="356466" y="14432"/>
                    </a:lnTo>
                    <a:cubicBezTo>
                      <a:pt x="356466" y="5773"/>
                      <a:pt x="349250" y="0"/>
                      <a:pt x="342034" y="0"/>
                    </a:cubicBezTo>
                    <a:lnTo>
                      <a:pt x="258330" y="0"/>
                    </a:lnTo>
                    <a:lnTo>
                      <a:pt x="258330" y="18761"/>
                    </a:lnTo>
                    <a:cubicBezTo>
                      <a:pt x="269875" y="18761"/>
                      <a:pt x="279977" y="23091"/>
                      <a:pt x="287193" y="31750"/>
                    </a:cubicBezTo>
                    <a:cubicBezTo>
                      <a:pt x="303068" y="47625"/>
                      <a:pt x="304511" y="75045"/>
                      <a:pt x="287193" y="92364"/>
                    </a:cubicBezTo>
                    <a:lnTo>
                      <a:pt x="245341" y="134216"/>
                    </a:lnTo>
                    <a:cubicBezTo>
                      <a:pt x="228023" y="151534"/>
                      <a:pt x="200602" y="151534"/>
                      <a:pt x="183284" y="134216"/>
                    </a:cubicBezTo>
                    <a:lnTo>
                      <a:pt x="141432" y="92364"/>
                    </a:lnTo>
                    <a:cubicBezTo>
                      <a:pt x="124114" y="75045"/>
                      <a:pt x="125557" y="47625"/>
                      <a:pt x="141432" y="31750"/>
                    </a:cubicBezTo>
                    <a:cubicBezTo>
                      <a:pt x="151534" y="23091"/>
                      <a:pt x="161636" y="18761"/>
                      <a:pt x="173182" y="18761"/>
                    </a:cubicBezTo>
                    <a:close/>
                  </a:path>
                </a:pathLst>
              </a:custGeom>
              <a:solidFill>
                <a:schemeClr val="accent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3C6BE744-DF11-47E4-A97D-3E5998E65811}"/>
                  </a:ext>
                  <a:ext uri="{C183D7F6-B498-43B3-948B-1728B52AA6E4}">
                    <adec:decorative xmlns:adec="http://schemas.microsoft.com/office/drawing/2017/decorative" val="1"/>
                  </a:ext>
                </a:extLst>
              </p:cNvPr>
              <p:cNvSpPr/>
              <p:nvPr/>
            </p:nvSpPr>
            <p:spPr>
              <a:xfrm>
                <a:off x="9681348" y="2850725"/>
                <a:ext cx="187613" cy="383886"/>
              </a:xfrm>
              <a:custGeom>
                <a:avLst/>
                <a:gdLst>
                  <a:gd name="connsiteX0" fmla="*/ 88034 w 187613"/>
                  <a:gd name="connsiteY0" fmla="*/ 66386 h 383886"/>
                  <a:gd name="connsiteX1" fmla="*/ 108239 w 187613"/>
                  <a:gd name="connsiteY1" fmla="*/ 66386 h 383886"/>
                  <a:gd name="connsiteX2" fmla="*/ 108239 w 187613"/>
                  <a:gd name="connsiteY2" fmla="*/ 46182 h 383886"/>
                  <a:gd name="connsiteX3" fmla="*/ 66386 w 187613"/>
                  <a:gd name="connsiteY3" fmla="*/ 4330 h 383886"/>
                  <a:gd name="connsiteX4" fmla="*/ 66386 w 187613"/>
                  <a:gd name="connsiteY4" fmla="*/ 4330 h 383886"/>
                  <a:gd name="connsiteX5" fmla="*/ 56284 w 187613"/>
                  <a:gd name="connsiteY5" fmla="*/ 0 h 383886"/>
                  <a:gd name="connsiteX6" fmla="*/ 46182 w 187613"/>
                  <a:gd name="connsiteY6" fmla="*/ 4330 h 383886"/>
                  <a:gd name="connsiteX7" fmla="*/ 4330 w 187613"/>
                  <a:gd name="connsiteY7" fmla="*/ 46182 h 383886"/>
                  <a:gd name="connsiteX8" fmla="*/ 4330 w 187613"/>
                  <a:gd name="connsiteY8" fmla="*/ 66386 h 383886"/>
                  <a:gd name="connsiteX9" fmla="*/ 24534 w 187613"/>
                  <a:gd name="connsiteY9" fmla="*/ 66386 h 383886"/>
                  <a:gd name="connsiteX10" fmla="*/ 41852 w 187613"/>
                  <a:gd name="connsiteY10" fmla="*/ 49068 h 383886"/>
                  <a:gd name="connsiteX11" fmla="*/ 41852 w 187613"/>
                  <a:gd name="connsiteY11" fmla="*/ 206375 h 383886"/>
                  <a:gd name="connsiteX12" fmla="*/ 56284 w 187613"/>
                  <a:gd name="connsiteY12" fmla="*/ 220807 h 383886"/>
                  <a:gd name="connsiteX13" fmla="*/ 116898 w 187613"/>
                  <a:gd name="connsiteY13" fmla="*/ 220807 h 383886"/>
                  <a:gd name="connsiteX14" fmla="*/ 116898 w 187613"/>
                  <a:gd name="connsiteY14" fmla="*/ 334818 h 383886"/>
                  <a:gd name="connsiteX15" fmla="*/ 99580 w 187613"/>
                  <a:gd name="connsiteY15" fmla="*/ 317500 h 383886"/>
                  <a:gd name="connsiteX16" fmla="*/ 79375 w 187613"/>
                  <a:gd name="connsiteY16" fmla="*/ 317500 h 383886"/>
                  <a:gd name="connsiteX17" fmla="*/ 79375 w 187613"/>
                  <a:gd name="connsiteY17" fmla="*/ 337705 h 383886"/>
                  <a:gd name="connsiteX18" fmla="*/ 121227 w 187613"/>
                  <a:gd name="connsiteY18" fmla="*/ 379557 h 383886"/>
                  <a:gd name="connsiteX19" fmla="*/ 141432 w 187613"/>
                  <a:gd name="connsiteY19" fmla="*/ 379557 h 383886"/>
                  <a:gd name="connsiteX20" fmla="*/ 183284 w 187613"/>
                  <a:gd name="connsiteY20" fmla="*/ 337705 h 383886"/>
                  <a:gd name="connsiteX21" fmla="*/ 183284 w 187613"/>
                  <a:gd name="connsiteY21" fmla="*/ 317500 h 383886"/>
                  <a:gd name="connsiteX22" fmla="*/ 163080 w 187613"/>
                  <a:gd name="connsiteY22" fmla="*/ 317500 h 383886"/>
                  <a:gd name="connsiteX23" fmla="*/ 145761 w 187613"/>
                  <a:gd name="connsiteY23" fmla="*/ 334818 h 383886"/>
                  <a:gd name="connsiteX24" fmla="*/ 145761 w 187613"/>
                  <a:gd name="connsiteY24" fmla="*/ 206375 h 383886"/>
                  <a:gd name="connsiteX25" fmla="*/ 131330 w 187613"/>
                  <a:gd name="connsiteY25" fmla="*/ 191943 h 383886"/>
                  <a:gd name="connsiteX26" fmla="*/ 70716 w 187613"/>
                  <a:gd name="connsiteY26" fmla="*/ 191943 h 383886"/>
                  <a:gd name="connsiteX27" fmla="*/ 70716 w 187613"/>
                  <a:gd name="connsiteY27" fmla="*/ 49068 h 383886"/>
                  <a:gd name="connsiteX28" fmla="*/ 88034 w 187613"/>
                  <a:gd name="connsiteY28" fmla="*/ 66386 h 3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7613" h="383886">
                    <a:moveTo>
                      <a:pt x="88034" y="66386"/>
                    </a:moveTo>
                    <a:cubicBezTo>
                      <a:pt x="93807" y="72159"/>
                      <a:pt x="102466" y="72159"/>
                      <a:pt x="108239" y="66386"/>
                    </a:cubicBezTo>
                    <a:cubicBezTo>
                      <a:pt x="114011" y="60614"/>
                      <a:pt x="114011" y="51955"/>
                      <a:pt x="108239" y="46182"/>
                    </a:cubicBezTo>
                    <a:lnTo>
                      <a:pt x="66386" y="4330"/>
                    </a:lnTo>
                    <a:cubicBezTo>
                      <a:pt x="66386" y="4330"/>
                      <a:pt x="66386" y="4330"/>
                      <a:pt x="66386" y="4330"/>
                    </a:cubicBezTo>
                    <a:cubicBezTo>
                      <a:pt x="62057" y="0"/>
                      <a:pt x="54841" y="0"/>
                      <a:pt x="56284" y="0"/>
                    </a:cubicBezTo>
                    <a:cubicBezTo>
                      <a:pt x="51955" y="0"/>
                      <a:pt x="49068" y="1443"/>
                      <a:pt x="46182" y="4330"/>
                    </a:cubicBezTo>
                    <a:lnTo>
                      <a:pt x="4330" y="46182"/>
                    </a:lnTo>
                    <a:cubicBezTo>
                      <a:pt x="-1443" y="51955"/>
                      <a:pt x="-1443" y="60614"/>
                      <a:pt x="4330" y="66386"/>
                    </a:cubicBezTo>
                    <a:cubicBezTo>
                      <a:pt x="10102" y="72159"/>
                      <a:pt x="18761" y="72159"/>
                      <a:pt x="24534" y="66386"/>
                    </a:cubicBezTo>
                    <a:lnTo>
                      <a:pt x="41852" y="49068"/>
                    </a:lnTo>
                    <a:lnTo>
                      <a:pt x="41852" y="206375"/>
                    </a:lnTo>
                    <a:cubicBezTo>
                      <a:pt x="41852" y="215034"/>
                      <a:pt x="47625" y="220807"/>
                      <a:pt x="56284" y="220807"/>
                    </a:cubicBezTo>
                    <a:lnTo>
                      <a:pt x="116898" y="220807"/>
                    </a:lnTo>
                    <a:lnTo>
                      <a:pt x="116898" y="334818"/>
                    </a:lnTo>
                    <a:lnTo>
                      <a:pt x="99580" y="317500"/>
                    </a:lnTo>
                    <a:cubicBezTo>
                      <a:pt x="93807" y="311727"/>
                      <a:pt x="85148" y="311727"/>
                      <a:pt x="79375" y="317500"/>
                    </a:cubicBezTo>
                    <a:cubicBezTo>
                      <a:pt x="73602" y="323273"/>
                      <a:pt x="73602" y="331932"/>
                      <a:pt x="79375" y="337705"/>
                    </a:cubicBezTo>
                    <a:lnTo>
                      <a:pt x="121227" y="379557"/>
                    </a:lnTo>
                    <a:cubicBezTo>
                      <a:pt x="127000" y="385330"/>
                      <a:pt x="135659" y="385330"/>
                      <a:pt x="141432" y="379557"/>
                    </a:cubicBezTo>
                    <a:lnTo>
                      <a:pt x="183284" y="337705"/>
                    </a:lnTo>
                    <a:cubicBezTo>
                      <a:pt x="189057" y="331932"/>
                      <a:pt x="189057" y="323273"/>
                      <a:pt x="183284" y="317500"/>
                    </a:cubicBezTo>
                    <a:cubicBezTo>
                      <a:pt x="177511" y="311727"/>
                      <a:pt x="168852" y="311727"/>
                      <a:pt x="163080" y="317500"/>
                    </a:cubicBezTo>
                    <a:lnTo>
                      <a:pt x="145761" y="334818"/>
                    </a:lnTo>
                    <a:lnTo>
                      <a:pt x="145761" y="206375"/>
                    </a:lnTo>
                    <a:cubicBezTo>
                      <a:pt x="145761" y="197716"/>
                      <a:pt x="139989" y="191943"/>
                      <a:pt x="131330" y="191943"/>
                    </a:cubicBezTo>
                    <a:lnTo>
                      <a:pt x="70716" y="191943"/>
                    </a:lnTo>
                    <a:lnTo>
                      <a:pt x="70716" y="49068"/>
                    </a:lnTo>
                    <a:lnTo>
                      <a:pt x="88034" y="66386"/>
                    </a:lnTo>
                    <a:close/>
                  </a:path>
                </a:pathLst>
              </a:custGeom>
              <a:solidFill>
                <a:srgbClr val="000000"/>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504426-A609-4A58-8975-F2CFC2BA9DDF}"/>
                  </a:ext>
                  <a:ext uri="{C183D7F6-B498-43B3-948B-1728B52AA6E4}">
                    <adec:decorative xmlns:adec="http://schemas.microsoft.com/office/drawing/2017/decorative" val="1"/>
                  </a:ext>
                </a:extLst>
              </p:cNvPr>
              <p:cNvSpPr/>
              <p:nvPr/>
            </p:nvSpPr>
            <p:spPr>
              <a:xfrm>
                <a:off x="9538473" y="3057100"/>
                <a:ext cx="473363" cy="412749"/>
              </a:xfrm>
              <a:custGeom>
                <a:avLst/>
                <a:gdLst>
                  <a:gd name="connsiteX0" fmla="*/ 430068 w 473363"/>
                  <a:gd name="connsiteY0" fmla="*/ 0 h 412749"/>
                  <a:gd name="connsiteX1" fmla="*/ 317500 w 473363"/>
                  <a:gd name="connsiteY1" fmla="*/ 0 h 412749"/>
                  <a:gd name="connsiteX2" fmla="*/ 317500 w 473363"/>
                  <a:gd name="connsiteY2" fmla="*/ 28864 h 412749"/>
                  <a:gd name="connsiteX3" fmla="*/ 430068 w 473363"/>
                  <a:gd name="connsiteY3" fmla="*/ 28864 h 412749"/>
                  <a:gd name="connsiteX4" fmla="*/ 444500 w 473363"/>
                  <a:gd name="connsiteY4" fmla="*/ 43295 h 412749"/>
                  <a:gd name="connsiteX5" fmla="*/ 444500 w 473363"/>
                  <a:gd name="connsiteY5" fmla="*/ 277091 h 412749"/>
                  <a:gd name="connsiteX6" fmla="*/ 430068 w 473363"/>
                  <a:gd name="connsiteY6" fmla="*/ 291523 h 412749"/>
                  <a:gd name="connsiteX7" fmla="*/ 43295 w 473363"/>
                  <a:gd name="connsiteY7" fmla="*/ 291523 h 412749"/>
                  <a:gd name="connsiteX8" fmla="*/ 28864 w 473363"/>
                  <a:gd name="connsiteY8" fmla="*/ 277091 h 412749"/>
                  <a:gd name="connsiteX9" fmla="*/ 28864 w 473363"/>
                  <a:gd name="connsiteY9" fmla="*/ 43295 h 412749"/>
                  <a:gd name="connsiteX10" fmla="*/ 43295 w 473363"/>
                  <a:gd name="connsiteY10" fmla="*/ 28864 h 412749"/>
                  <a:gd name="connsiteX11" fmla="*/ 167409 w 473363"/>
                  <a:gd name="connsiteY11" fmla="*/ 28864 h 412749"/>
                  <a:gd name="connsiteX12" fmla="*/ 155864 w 473363"/>
                  <a:gd name="connsiteY12" fmla="*/ 0 h 412749"/>
                  <a:gd name="connsiteX13" fmla="*/ 43295 w 473363"/>
                  <a:gd name="connsiteY13" fmla="*/ 0 h 412749"/>
                  <a:gd name="connsiteX14" fmla="*/ 0 w 473363"/>
                  <a:gd name="connsiteY14" fmla="*/ 43295 h 412749"/>
                  <a:gd name="connsiteX15" fmla="*/ 0 w 473363"/>
                  <a:gd name="connsiteY15" fmla="*/ 277091 h 412749"/>
                  <a:gd name="connsiteX16" fmla="*/ 43295 w 473363"/>
                  <a:gd name="connsiteY16" fmla="*/ 320386 h 412749"/>
                  <a:gd name="connsiteX17" fmla="*/ 187614 w 473363"/>
                  <a:gd name="connsiteY17" fmla="*/ 320386 h 412749"/>
                  <a:gd name="connsiteX18" fmla="*/ 176068 w 473363"/>
                  <a:gd name="connsiteY18" fmla="*/ 383886 h 412749"/>
                  <a:gd name="connsiteX19" fmla="*/ 135659 w 473363"/>
                  <a:gd name="connsiteY19" fmla="*/ 383886 h 412749"/>
                  <a:gd name="connsiteX20" fmla="*/ 121227 w 473363"/>
                  <a:gd name="connsiteY20" fmla="*/ 398318 h 412749"/>
                  <a:gd name="connsiteX21" fmla="*/ 135659 w 473363"/>
                  <a:gd name="connsiteY21" fmla="*/ 412750 h 412749"/>
                  <a:gd name="connsiteX22" fmla="*/ 339148 w 473363"/>
                  <a:gd name="connsiteY22" fmla="*/ 412750 h 412749"/>
                  <a:gd name="connsiteX23" fmla="*/ 353580 w 473363"/>
                  <a:gd name="connsiteY23" fmla="*/ 398318 h 412749"/>
                  <a:gd name="connsiteX24" fmla="*/ 339148 w 473363"/>
                  <a:gd name="connsiteY24" fmla="*/ 383886 h 412749"/>
                  <a:gd name="connsiteX25" fmla="*/ 298739 w 473363"/>
                  <a:gd name="connsiteY25" fmla="*/ 383886 h 412749"/>
                  <a:gd name="connsiteX26" fmla="*/ 285750 w 473363"/>
                  <a:gd name="connsiteY26" fmla="*/ 320386 h 412749"/>
                  <a:gd name="connsiteX27" fmla="*/ 430068 w 473363"/>
                  <a:gd name="connsiteY27" fmla="*/ 320386 h 412749"/>
                  <a:gd name="connsiteX28" fmla="*/ 473364 w 473363"/>
                  <a:gd name="connsiteY28" fmla="*/ 277091 h 412749"/>
                  <a:gd name="connsiteX29" fmla="*/ 473364 w 473363"/>
                  <a:gd name="connsiteY29" fmla="*/ 43295 h 412749"/>
                  <a:gd name="connsiteX30" fmla="*/ 430068 w 473363"/>
                  <a:gd name="connsiteY30" fmla="*/ 0 h 412749"/>
                  <a:gd name="connsiteX31" fmla="*/ 204932 w 473363"/>
                  <a:gd name="connsiteY31" fmla="*/ 383886 h 412749"/>
                  <a:gd name="connsiteX32" fmla="*/ 217920 w 473363"/>
                  <a:gd name="connsiteY32" fmla="*/ 320386 h 412749"/>
                  <a:gd name="connsiteX33" fmla="*/ 255443 w 473363"/>
                  <a:gd name="connsiteY33" fmla="*/ 320386 h 412749"/>
                  <a:gd name="connsiteX34" fmla="*/ 268432 w 473363"/>
                  <a:gd name="connsiteY34" fmla="*/ 383886 h 412749"/>
                  <a:gd name="connsiteX35" fmla="*/ 204932 w 473363"/>
                  <a:gd name="connsiteY35" fmla="*/ 383886 h 4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363" h="412749">
                    <a:moveTo>
                      <a:pt x="430068" y="0"/>
                    </a:moveTo>
                    <a:lnTo>
                      <a:pt x="317500" y="0"/>
                    </a:lnTo>
                    <a:lnTo>
                      <a:pt x="317500" y="28864"/>
                    </a:lnTo>
                    <a:lnTo>
                      <a:pt x="430068" y="28864"/>
                    </a:lnTo>
                    <a:cubicBezTo>
                      <a:pt x="438727" y="28864"/>
                      <a:pt x="444500" y="36080"/>
                      <a:pt x="444500" y="43295"/>
                    </a:cubicBezTo>
                    <a:lnTo>
                      <a:pt x="444500" y="277091"/>
                    </a:lnTo>
                    <a:cubicBezTo>
                      <a:pt x="444500" y="285750"/>
                      <a:pt x="437284" y="291523"/>
                      <a:pt x="430068" y="291523"/>
                    </a:cubicBezTo>
                    <a:lnTo>
                      <a:pt x="43295" y="291523"/>
                    </a:lnTo>
                    <a:cubicBezTo>
                      <a:pt x="34636" y="291523"/>
                      <a:pt x="28864" y="284307"/>
                      <a:pt x="28864" y="277091"/>
                    </a:cubicBezTo>
                    <a:lnTo>
                      <a:pt x="28864" y="43295"/>
                    </a:lnTo>
                    <a:cubicBezTo>
                      <a:pt x="28864" y="34636"/>
                      <a:pt x="36080" y="28864"/>
                      <a:pt x="43295" y="28864"/>
                    </a:cubicBezTo>
                    <a:lnTo>
                      <a:pt x="167409" y="28864"/>
                    </a:lnTo>
                    <a:cubicBezTo>
                      <a:pt x="160193" y="21648"/>
                      <a:pt x="155864" y="11545"/>
                      <a:pt x="155864" y="0"/>
                    </a:cubicBezTo>
                    <a:lnTo>
                      <a:pt x="43295" y="0"/>
                    </a:lnTo>
                    <a:cubicBezTo>
                      <a:pt x="18761" y="0"/>
                      <a:pt x="0" y="20205"/>
                      <a:pt x="0" y="43295"/>
                    </a:cubicBezTo>
                    <a:lnTo>
                      <a:pt x="0" y="277091"/>
                    </a:lnTo>
                    <a:cubicBezTo>
                      <a:pt x="0" y="301625"/>
                      <a:pt x="20205" y="320386"/>
                      <a:pt x="43295" y="320386"/>
                    </a:cubicBezTo>
                    <a:lnTo>
                      <a:pt x="187614" y="320386"/>
                    </a:lnTo>
                    <a:lnTo>
                      <a:pt x="176068" y="383886"/>
                    </a:lnTo>
                    <a:lnTo>
                      <a:pt x="135659" y="383886"/>
                    </a:lnTo>
                    <a:cubicBezTo>
                      <a:pt x="128443" y="383886"/>
                      <a:pt x="121227" y="391102"/>
                      <a:pt x="121227" y="398318"/>
                    </a:cubicBezTo>
                    <a:cubicBezTo>
                      <a:pt x="121227" y="406977"/>
                      <a:pt x="128443" y="412750"/>
                      <a:pt x="135659" y="412750"/>
                    </a:cubicBezTo>
                    <a:lnTo>
                      <a:pt x="339148" y="412750"/>
                    </a:lnTo>
                    <a:cubicBezTo>
                      <a:pt x="347807" y="412750"/>
                      <a:pt x="353580" y="406977"/>
                      <a:pt x="353580" y="398318"/>
                    </a:cubicBezTo>
                    <a:cubicBezTo>
                      <a:pt x="353580" y="391102"/>
                      <a:pt x="347807" y="383886"/>
                      <a:pt x="339148" y="383886"/>
                    </a:cubicBezTo>
                    <a:lnTo>
                      <a:pt x="298739" y="383886"/>
                    </a:lnTo>
                    <a:lnTo>
                      <a:pt x="285750" y="320386"/>
                    </a:lnTo>
                    <a:lnTo>
                      <a:pt x="430068" y="320386"/>
                    </a:lnTo>
                    <a:cubicBezTo>
                      <a:pt x="454602" y="320386"/>
                      <a:pt x="473364" y="300182"/>
                      <a:pt x="473364" y="277091"/>
                    </a:cubicBezTo>
                    <a:lnTo>
                      <a:pt x="473364" y="43295"/>
                    </a:lnTo>
                    <a:cubicBezTo>
                      <a:pt x="473364" y="20205"/>
                      <a:pt x="454602" y="0"/>
                      <a:pt x="430068" y="0"/>
                    </a:cubicBezTo>
                    <a:close/>
                    <a:moveTo>
                      <a:pt x="204932" y="383886"/>
                    </a:moveTo>
                    <a:lnTo>
                      <a:pt x="217920" y="320386"/>
                    </a:lnTo>
                    <a:lnTo>
                      <a:pt x="255443" y="320386"/>
                    </a:lnTo>
                    <a:lnTo>
                      <a:pt x="268432" y="383886"/>
                    </a:lnTo>
                    <a:lnTo>
                      <a:pt x="204932" y="383886"/>
                    </a:lnTo>
                    <a:close/>
                  </a:path>
                </a:pathLst>
              </a:custGeom>
              <a:solidFill>
                <a:schemeClr val="tx1"/>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Content Placeholder 3">
            <a:extLst>
              <a:ext uri="{FF2B5EF4-FFF2-40B4-BE49-F238E27FC236}">
                <a16:creationId xmlns:a16="http://schemas.microsoft.com/office/drawing/2014/main" id="{D0FE3882-1F1F-444E-84EA-DA9BCE01E813}"/>
              </a:ext>
            </a:extLst>
          </p:cNvPr>
          <p:cNvSpPr>
            <a:spLocks noGrp="1"/>
          </p:cNvSpPr>
          <p:nvPr>
            <p:ph sz="quarter" idx="14"/>
          </p:nvPr>
        </p:nvSpPr>
        <p:spPr>
          <a:xfrm>
            <a:off x="9029503" y="5431267"/>
            <a:ext cx="1945544" cy="584133"/>
          </a:xfrm>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Get more cloud </a:t>
            </a:r>
            <a:b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for less</a:t>
            </a:r>
          </a:p>
        </p:txBody>
      </p:sp>
      <p:sp>
        <p:nvSpPr>
          <p:cNvPr id="5" name="Content Placeholder 4">
            <a:extLst>
              <a:ext uri="{FF2B5EF4-FFF2-40B4-BE49-F238E27FC236}">
                <a16:creationId xmlns:a16="http://schemas.microsoft.com/office/drawing/2014/main" id="{714DFC14-3761-4695-A4DB-417F5FD575A9}"/>
              </a:ext>
            </a:extLst>
          </p:cNvPr>
          <p:cNvSpPr>
            <a:spLocks noGrp="1"/>
          </p:cNvSpPr>
          <p:nvPr>
            <p:ph sz="quarter" idx="15"/>
          </p:nvPr>
        </p:nvSpPr>
        <p:spPr>
          <a:xfrm>
            <a:off x="267460" y="6404287"/>
            <a:ext cx="2719595" cy="350443"/>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64493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2649-6269-4BDA-AFB4-066EFCC7D1FA}"/>
              </a:ext>
            </a:extLst>
          </p:cNvPr>
          <p:cNvSpPr>
            <a:spLocks noGrp="1"/>
          </p:cNvSpPr>
          <p:nvPr>
            <p:ph type="title"/>
          </p:nvPr>
        </p:nvSpPr>
        <p:spPr>
          <a:xfrm>
            <a:off x="720250" y="970175"/>
            <a:ext cx="2783791" cy="1984224"/>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Ensure the underlying infrastructure can scale resources to meet application demand</a:t>
            </a:r>
          </a:p>
        </p:txBody>
      </p:sp>
      <p:cxnSp>
        <p:nvCxnSpPr>
          <p:cNvPr id="95" name="Straight Connector 94">
            <a:extLst>
              <a:ext uri="{FF2B5EF4-FFF2-40B4-BE49-F238E27FC236}">
                <a16:creationId xmlns:a16="http://schemas.microsoft.com/office/drawing/2014/main" id="{3737E1A7-F24B-479F-AA47-8AA191889A6C}"/>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2F60C91-C2C7-4497-941D-DF44131470D8}"/>
              </a:ext>
            </a:extLst>
          </p:cNvPr>
          <p:cNvSpPr>
            <a:spLocks noGrp="1"/>
          </p:cNvSpPr>
          <p:nvPr>
            <p:ph sz="quarter" idx="13"/>
          </p:nvPr>
        </p:nvSpPr>
        <p:spPr>
          <a:xfrm>
            <a:off x="3746944" y="514827"/>
            <a:ext cx="8020964" cy="3694865"/>
          </a:xfrm>
        </p:spPr>
        <p:txBody>
          <a:bodyPr/>
          <a:lstStyle/>
          <a:p>
            <a:pPr marL="171450" lvl="0" indent="-171450" defTabSz="914400">
              <a:lnSpc>
                <a:spcPct val="100000"/>
              </a:lnSpc>
              <a:spcBef>
                <a:spcPts val="0"/>
              </a:spcBef>
              <a:spcAft>
                <a:spcPts val="500"/>
              </a:spcAft>
            </a:pPr>
            <a:r>
              <a:rPr lang="en-US" sz="1600" dirty="0">
                <a:solidFill>
                  <a:prstClr val="black"/>
                </a:solidFill>
              </a:rPr>
              <a:t>Power your app on an enterprise grade hosting platform that serves over 2 million sites,  processes over 41 billion requests per day and over 9 trillion SQL database queries per day</a:t>
            </a:r>
          </a:p>
          <a:p>
            <a:pPr marL="171450" lvl="0" indent="-171450" defTabSz="914400">
              <a:lnSpc>
                <a:spcPct val="100000"/>
              </a:lnSpc>
              <a:spcBef>
                <a:spcPts val="0"/>
              </a:spcBef>
              <a:spcAft>
                <a:spcPts val="500"/>
              </a:spcAft>
            </a:pPr>
            <a:r>
              <a:rPr lang="en-US" sz="1600" dirty="0">
                <a:solidFill>
                  <a:prstClr val="black"/>
                </a:solidFill>
              </a:rPr>
              <a:t>Build on infrastructure with a 99.95% SLA won’t fail when your customers need it most </a:t>
            </a:r>
          </a:p>
          <a:p>
            <a:pPr marL="171450" lvl="0" indent="-171450" defTabSz="914400">
              <a:lnSpc>
                <a:spcPct val="100000"/>
              </a:lnSpc>
              <a:spcBef>
                <a:spcPts val="0"/>
              </a:spcBef>
              <a:spcAft>
                <a:spcPts val="500"/>
              </a:spcAft>
            </a:pPr>
            <a:r>
              <a:rPr lang="en-US" sz="1600" dirty="0">
                <a:solidFill>
                  <a:prstClr val="black"/>
                </a:solidFill>
              </a:rPr>
              <a:t>Rapidly adapt to changing requirements with auto-scaling SQL Database serverless compute and Hyperscale storage up to 100 TB</a:t>
            </a:r>
          </a:p>
          <a:p>
            <a:pPr marL="171450" lvl="0" indent="-171450" defTabSz="914400">
              <a:lnSpc>
                <a:spcPct val="100000"/>
              </a:lnSpc>
              <a:spcBef>
                <a:spcPts val="0"/>
              </a:spcBef>
              <a:spcAft>
                <a:spcPts val="500"/>
              </a:spcAft>
            </a:pPr>
            <a:r>
              <a:rPr lang="en-US" sz="1600" dirty="0">
                <a:solidFill>
                  <a:prstClr val="black"/>
                </a:solidFill>
              </a:rPr>
              <a:t>Scale your app to meet demand with over 58 regions </a:t>
            </a:r>
          </a:p>
          <a:p>
            <a:pPr marL="171450" lvl="0" indent="-171450" defTabSz="914400">
              <a:lnSpc>
                <a:spcPct val="100000"/>
              </a:lnSpc>
              <a:spcBef>
                <a:spcPts val="0"/>
              </a:spcBef>
              <a:spcAft>
                <a:spcPts val="500"/>
              </a:spcAft>
            </a:pPr>
            <a:r>
              <a:rPr lang="en-US" sz="1600" dirty="0">
                <a:solidFill>
                  <a:prstClr val="black"/>
                </a:solidFill>
              </a:rPr>
              <a:t>Easily scale out underlying VMs to match demand or configure </a:t>
            </a:r>
            <a:r>
              <a:rPr lang="en-US" sz="1600" u="sng" dirty="0">
                <a:solidFill>
                  <a:srgbClr val="0070C0"/>
                </a:solidFill>
                <a:hlinkClick r:id="rId3">
                  <a:extLst>
                    <a:ext uri="{A12FA001-AC4F-418D-AE19-62706E023703}">
                      <ahyp:hlinkClr xmlns:ahyp="http://schemas.microsoft.com/office/drawing/2018/hyperlinkcolor" val="tx"/>
                    </a:ext>
                  </a:extLst>
                </a:hlinkClick>
              </a:rPr>
              <a:t>auto-scaling</a:t>
            </a:r>
            <a:r>
              <a:rPr lang="en-US" sz="1600" dirty="0">
                <a:solidFill>
                  <a:prstClr val="black"/>
                </a:solidFill>
              </a:rPr>
              <a:t> to sense and respond to changing traffic patterns</a:t>
            </a:r>
          </a:p>
          <a:p>
            <a:pPr marL="171450" lvl="0" indent="-171450" defTabSz="914400">
              <a:lnSpc>
                <a:spcPct val="100000"/>
              </a:lnSpc>
              <a:spcBef>
                <a:spcPts val="0"/>
              </a:spcBef>
              <a:spcAft>
                <a:spcPts val="500"/>
              </a:spcAft>
            </a:pPr>
            <a:r>
              <a:rPr lang="en-US" sz="1600" dirty="0">
                <a:solidFill>
                  <a:prstClr val="black"/>
                </a:solidFill>
              </a:rPr>
              <a:t>Right size your app with configurable CPU, memory, disk space and easily add new features like custom domains and certificates with a few clicks</a:t>
            </a:r>
          </a:p>
          <a:p>
            <a:pPr marL="171450" lvl="0" indent="-171450" defTabSz="914400">
              <a:lnSpc>
                <a:spcPct val="100000"/>
              </a:lnSpc>
              <a:spcBef>
                <a:spcPts val="0"/>
              </a:spcBef>
              <a:spcAft>
                <a:spcPts val="500"/>
              </a:spcAft>
            </a:pPr>
            <a:r>
              <a:rPr lang="en-US" sz="1600" dirty="0">
                <a:solidFill>
                  <a:prstClr val="black"/>
                </a:solidFill>
              </a:rPr>
              <a:t>You can </a:t>
            </a:r>
            <a:r>
              <a:rPr lang="en-US" sz="1600" u="sng" dirty="0">
                <a:solidFill>
                  <a:srgbClr val="0070C0"/>
                </a:solidFill>
                <a:hlinkClick r:id="rId4">
                  <a:extLst>
                    <a:ext uri="{A12FA001-AC4F-418D-AE19-62706E023703}">
                      <ahyp:hlinkClr xmlns:ahyp="http://schemas.microsoft.com/office/drawing/2018/hyperlinkcolor" val="tx"/>
                    </a:ext>
                  </a:extLst>
                </a:hlinkClick>
              </a:rPr>
              <a:t>use deployment slots</a:t>
            </a:r>
            <a:r>
              <a:rPr lang="en-US" sz="1600" dirty="0">
                <a:solidFill>
                  <a:srgbClr val="0070C0"/>
                </a:solidFill>
              </a:rPr>
              <a:t> </a:t>
            </a:r>
            <a:r>
              <a:rPr lang="en-US" sz="1600" dirty="0">
                <a:solidFill>
                  <a:prstClr val="black"/>
                </a:solidFill>
              </a:rPr>
              <a:t>to coordinate your QA, staging, and production deployments</a:t>
            </a:r>
          </a:p>
        </p:txBody>
      </p:sp>
      <p:sp>
        <p:nvSpPr>
          <p:cNvPr id="36" name="Rectangle 35">
            <a:extLst>
              <a:ext uri="{FF2B5EF4-FFF2-40B4-BE49-F238E27FC236}">
                <a16:creationId xmlns:a16="http://schemas.microsoft.com/office/drawing/2014/main" id="{1AD5145C-A3A9-4E5B-9A41-AA2887071221}"/>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908516F-79B4-46B0-9A08-A8410CD72F09}"/>
              </a:ext>
              <a:ext uri="{C183D7F6-B498-43B3-948B-1728B52AA6E4}">
                <adec:decorative xmlns:adec="http://schemas.microsoft.com/office/drawing/2017/decorative" val="1"/>
              </a:ext>
            </a:extLst>
          </p:cNvPr>
          <p:cNvSpPr/>
          <p:nvPr/>
        </p:nvSpPr>
        <p:spPr>
          <a:xfrm>
            <a:off x="1555038" y="385676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D987A8F1-68AC-4C37-AD1A-BFC809F1C16B}"/>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39" name="Arrow: Right 38">
              <a:extLst>
                <a:ext uri="{FF2B5EF4-FFF2-40B4-BE49-F238E27FC236}">
                  <a16:creationId xmlns:a16="http://schemas.microsoft.com/office/drawing/2014/main" id="{041C1ED5-039E-45E5-80AD-262D14773F95}"/>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1" name="Arrow: Right 40">
              <a:extLst>
                <a:ext uri="{FF2B5EF4-FFF2-40B4-BE49-F238E27FC236}">
                  <a16:creationId xmlns:a16="http://schemas.microsoft.com/office/drawing/2014/main" id="{496B852F-4E49-4020-BBAF-1978C5012641}"/>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0" name="Freeform 47">
              <a:extLst>
                <a:ext uri="{FF2B5EF4-FFF2-40B4-BE49-F238E27FC236}">
                  <a16:creationId xmlns:a16="http://schemas.microsoft.com/office/drawing/2014/main" id="{872CAB62-388E-4AD1-B216-2C2886D6C1A9}"/>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Arrow: Right 60">
              <a:extLst>
                <a:ext uri="{FF2B5EF4-FFF2-40B4-BE49-F238E27FC236}">
                  <a16:creationId xmlns:a16="http://schemas.microsoft.com/office/drawing/2014/main" id="{8FE6A834-9C63-4E0D-BD27-7A41C276CD3C}"/>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Arrow: Right 61">
              <a:extLst>
                <a:ext uri="{FF2B5EF4-FFF2-40B4-BE49-F238E27FC236}">
                  <a16:creationId xmlns:a16="http://schemas.microsoft.com/office/drawing/2014/main" id="{34B31DB8-9A7D-4F97-8655-3B1FC9FD997F}"/>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 name="Content Placeholder 4">
            <a:extLst>
              <a:ext uri="{FF2B5EF4-FFF2-40B4-BE49-F238E27FC236}">
                <a16:creationId xmlns:a16="http://schemas.microsoft.com/office/drawing/2014/main" id="{E9FDD1D4-32AB-4002-BB02-E466ED048EB4}"/>
              </a:ext>
            </a:extLst>
          </p:cNvPr>
          <p:cNvSpPr>
            <a:spLocks noGrp="1"/>
          </p:cNvSpPr>
          <p:nvPr>
            <p:ph sz="quarter" idx="14"/>
          </p:nvPr>
        </p:nvSpPr>
        <p:spPr>
          <a:xfrm>
            <a:off x="696394" y="5429347"/>
            <a:ext cx="3186113" cy="689064"/>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Right-size your infrastructure and increase availability</a:t>
            </a:r>
          </a:p>
        </p:txBody>
      </p:sp>
      <p:cxnSp>
        <p:nvCxnSpPr>
          <p:cNvPr id="68" name="Straight Connector 67">
            <a:extLst>
              <a:ext uri="{FF2B5EF4-FFF2-40B4-BE49-F238E27FC236}">
                <a16:creationId xmlns:a16="http://schemas.microsoft.com/office/drawing/2014/main" id="{9EA5BF09-B71F-4C9B-8040-E58FD22F630E}"/>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6E5A6C52-5D18-4999-9698-6263EF22133B}"/>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34E3AA3A-1159-4525-B9A9-2BEA0EBF0E86}"/>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71" name="AutoShape 37">
              <a:extLst>
                <a:ext uri="{FF2B5EF4-FFF2-40B4-BE49-F238E27FC236}">
                  <a16:creationId xmlns:a16="http://schemas.microsoft.com/office/drawing/2014/main" id="{E216D052-FA1D-4D84-9E7A-A8E65B429A81}"/>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39">
              <a:extLst>
                <a:ext uri="{FF2B5EF4-FFF2-40B4-BE49-F238E27FC236}">
                  <a16:creationId xmlns:a16="http://schemas.microsoft.com/office/drawing/2014/main" id="{7B6FE273-1249-46E8-A267-05F39CBA1893}"/>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40">
              <a:extLst>
                <a:ext uri="{FF2B5EF4-FFF2-40B4-BE49-F238E27FC236}">
                  <a16:creationId xmlns:a16="http://schemas.microsoft.com/office/drawing/2014/main" id="{B27EC726-DAD9-4540-99E1-99CAC9C9285B}"/>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41">
              <a:extLst>
                <a:ext uri="{FF2B5EF4-FFF2-40B4-BE49-F238E27FC236}">
                  <a16:creationId xmlns:a16="http://schemas.microsoft.com/office/drawing/2014/main" id="{29BB60C6-0AFF-4497-9B4C-3FCCF8ECB684}"/>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2">
              <a:extLst>
                <a:ext uri="{FF2B5EF4-FFF2-40B4-BE49-F238E27FC236}">
                  <a16:creationId xmlns:a16="http://schemas.microsoft.com/office/drawing/2014/main" id="{B7042816-EDE5-4477-8FB6-2272EB26B5E1}"/>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3">
              <a:extLst>
                <a:ext uri="{FF2B5EF4-FFF2-40B4-BE49-F238E27FC236}">
                  <a16:creationId xmlns:a16="http://schemas.microsoft.com/office/drawing/2014/main" id="{ABB0FBA3-B7BE-4BD1-AA6F-661BB77919C4}"/>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4">
              <a:extLst>
                <a:ext uri="{FF2B5EF4-FFF2-40B4-BE49-F238E27FC236}">
                  <a16:creationId xmlns:a16="http://schemas.microsoft.com/office/drawing/2014/main" id="{7D275E22-C1B0-4DBE-BBDE-010E1035619E}"/>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6">
              <a:extLst>
                <a:ext uri="{FF2B5EF4-FFF2-40B4-BE49-F238E27FC236}">
                  <a16:creationId xmlns:a16="http://schemas.microsoft.com/office/drawing/2014/main" id="{4229E16D-4114-4D6F-BF41-3FBCF0700E2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A1D843A4-2A20-4B5C-A737-8E29FD5B704E}"/>
                </a:ext>
              </a:extLst>
            </p:cNvPr>
            <p:cNvGrpSpPr/>
            <p:nvPr/>
          </p:nvGrpSpPr>
          <p:grpSpPr>
            <a:xfrm>
              <a:off x="9058423" y="2295364"/>
              <a:ext cx="598475" cy="392324"/>
              <a:chOff x="9080197" y="1845683"/>
              <a:chExt cx="795746" cy="521644"/>
            </a:xfrm>
          </p:grpSpPr>
          <p:sp>
            <p:nvSpPr>
              <p:cNvPr id="81" name="Freeform 45">
                <a:extLst>
                  <a:ext uri="{FF2B5EF4-FFF2-40B4-BE49-F238E27FC236}">
                    <a16:creationId xmlns:a16="http://schemas.microsoft.com/office/drawing/2014/main" id="{AE433E0B-FC80-411C-8656-B3005FDCE025}"/>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Isosceles Triangle 81">
                <a:extLst>
                  <a:ext uri="{FF2B5EF4-FFF2-40B4-BE49-F238E27FC236}">
                    <a16:creationId xmlns:a16="http://schemas.microsoft.com/office/drawing/2014/main" id="{09EF14E6-427F-4BE3-8979-D835749EC216}"/>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0" name="Freeform 47">
              <a:extLst>
                <a:ext uri="{FF2B5EF4-FFF2-40B4-BE49-F238E27FC236}">
                  <a16:creationId xmlns:a16="http://schemas.microsoft.com/office/drawing/2014/main" id="{66903F69-0328-4C1F-8AB0-83E9FD034B58}"/>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TextBox 86">
            <a:extLst>
              <a:ext uri="{FF2B5EF4-FFF2-40B4-BE49-F238E27FC236}">
                <a16:creationId xmlns:a16="http://schemas.microsoft.com/office/drawing/2014/main" id="{7C4EE59A-81CE-49FA-926C-5ACEFD67FA5D}"/>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a:solidFill>
                  <a:schemeClr val="tx1">
                    <a:lumMod val="85000"/>
                    <a:lumOff val="15000"/>
                  </a:schemeClr>
                </a:solidFill>
                <a:latin typeface="Segoe UI Semibold"/>
                <a:cs typeface="Segoe UI" panose="020B0502040204020203" pitchFamily="34" charset="0"/>
              </a:rPr>
              <a:t>Get up to speed quickly on a platform tailored for .NET</a:t>
            </a:r>
          </a:p>
        </p:txBody>
      </p:sp>
      <p:cxnSp>
        <p:nvCxnSpPr>
          <p:cNvPr id="86" name="Straight Connector 85">
            <a:extLst>
              <a:ext uri="{FF2B5EF4-FFF2-40B4-BE49-F238E27FC236}">
                <a16:creationId xmlns:a16="http://schemas.microsoft.com/office/drawing/2014/main" id="{D968EB8A-2687-4859-B454-20C8369A8EBC}"/>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F73EB9E-E767-4610-8619-C6B3373D2EC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49EA465D-B634-4BB7-8A0E-0D62D30DFFB7}"/>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AFEFBC10-E262-4864-83C8-905B1C446835}"/>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9AF5D9EC-29D4-4FFC-9F2B-1EB0CDF059E6}"/>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EEFAD0AD-DD0F-4F8F-B643-794BD948E6BE}"/>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942E0B5D-69E0-4160-8072-504D4AE1B4BA}"/>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B9431A99-87FF-4919-AF8E-078C0D7E03BF}"/>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lvl="0" algn="ctr" defTabSz="914367">
              <a:defRPr/>
            </a:pPr>
            <a:r>
              <a:rPr lang="en-US" b="1">
                <a:solidFill>
                  <a:schemeClr val="tx1">
                    <a:lumMod val="85000"/>
                    <a:lumOff val="15000"/>
                  </a:schemeClr>
                </a:solidFill>
                <a:latin typeface="Segoe UI Semibold"/>
                <a:cs typeface="Segoe UI" panose="020B0502040204020203" pitchFamily="34" charset="0"/>
              </a:rPr>
              <a:t>Secure your application and databases</a:t>
            </a:r>
          </a:p>
        </p:txBody>
      </p:sp>
      <p:sp>
        <p:nvSpPr>
          <p:cNvPr id="6" name="Content Placeholder 5">
            <a:extLst>
              <a:ext uri="{FF2B5EF4-FFF2-40B4-BE49-F238E27FC236}">
                <a16:creationId xmlns:a16="http://schemas.microsoft.com/office/drawing/2014/main" id="{E59EF854-FC27-4B3E-815A-144A385281FA}"/>
              </a:ext>
            </a:extLst>
          </p:cNvPr>
          <p:cNvSpPr>
            <a:spLocks noGrp="1"/>
          </p:cNvSpPr>
          <p:nvPr>
            <p:ph sz="quarter" idx="15"/>
          </p:nvPr>
        </p:nvSpPr>
        <p:spPr>
          <a:xfrm>
            <a:off x="261364" y="6408142"/>
            <a:ext cx="2928937" cy="319878"/>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498970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7A26-ACA0-421F-95F1-C4DACF512D8D}"/>
              </a:ext>
            </a:extLst>
          </p:cNvPr>
          <p:cNvSpPr>
            <a:spLocks noGrp="1"/>
          </p:cNvSpPr>
          <p:nvPr>
            <p:ph type="title"/>
          </p:nvPr>
        </p:nvSpPr>
        <p:spPr>
          <a:xfrm>
            <a:off x="721963" y="970175"/>
            <a:ext cx="2304489" cy="1452953"/>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Get up to speed quickly on a platform tailored for .NET</a:t>
            </a:r>
          </a:p>
        </p:txBody>
      </p:sp>
      <p:cxnSp>
        <p:nvCxnSpPr>
          <p:cNvPr id="95" name="Straight Connector 94">
            <a:extLst>
              <a:ext uri="{FF2B5EF4-FFF2-40B4-BE49-F238E27FC236}">
                <a16:creationId xmlns:a16="http://schemas.microsoft.com/office/drawing/2014/main" id="{0C74F7D4-6958-4F61-9621-A89690453399}"/>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D3E4C0-D182-40B9-881B-D7A1E268C3FA}"/>
              </a:ext>
            </a:extLst>
          </p:cNvPr>
          <p:cNvSpPr>
            <a:spLocks noGrp="1"/>
          </p:cNvSpPr>
          <p:nvPr>
            <p:ph sz="quarter" idx="13"/>
          </p:nvPr>
        </p:nvSpPr>
        <p:spPr>
          <a:xfrm>
            <a:off x="3264401" y="187957"/>
            <a:ext cx="8915401" cy="3709527"/>
          </a:xfrm>
        </p:spPr>
        <p:txBody>
          <a:bodyPr/>
          <a:lstStyle/>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Build on managed infrastructure and database offerings that are purpose built for (.NET) web hosting</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Native integration with IIS offers familiar runtime experience from day one </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Access familiar logging sources like Application Event Logs and log/trace information emitted via System. Diagnostics with </a:t>
            </a:r>
            <a:r>
              <a:rPr lang="en-US" sz="1600" u="sng" dirty="0">
                <a:solidFill>
                  <a:srgbClr val="0070C0"/>
                </a:solidFill>
                <a:hlinkClick r:id="rId3">
                  <a:extLst>
                    <a:ext uri="{A12FA001-AC4F-418D-AE19-62706E023703}">
                      <ahyp:hlinkClr xmlns:ahyp="http://schemas.microsoft.com/office/drawing/2018/hyperlinkcolor" val="tx"/>
                    </a:ext>
                  </a:extLst>
                </a:hlinkClick>
              </a:rPr>
              <a:t>built-in logging capabilities</a:t>
            </a:r>
            <a:endParaRPr lang="en-US" sz="1600" dirty="0">
              <a:solidFill>
                <a:srgbClr val="0070C0"/>
              </a:solidFill>
              <a:cs typeface="Segoe UI Semilight" panose="020B0402040204020203" pitchFamily="34" charset="0"/>
            </a:endParaRP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URL Rewrite is pre-installed for </a:t>
            </a:r>
            <a:r>
              <a:rPr lang="en-US" sz="1600" dirty="0" err="1">
                <a:solidFill>
                  <a:srgbClr val="000000"/>
                </a:solidFill>
                <a:cs typeface="Segoe UI Semilight" panose="020B0402040204020203" pitchFamily="34" charset="0"/>
              </a:rPr>
              <a:t>devs</a:t>
            </a:r>
            <a:r>
              <a:rPr lang="en-US" sz="1600" dirty="0">
                <a:solidFill>
                  <a:srgbClr val="000000"/>
                </a:solidFill>
                <a:cs typeface="Segoe UI Semilight" panose="020B0402040204020203" pitchFamily="34" charset="0"/>
              </a:rPr>
              <a:t> to define custom rules in </a:t>
            </a:r>
            <a:r>
              <a:rPr lang="en-US" sz="1600" dirty="0" err="1">
                <a:solidFill>
                  <a:srgbClr val="000000"/>
                </a:solidFill>
                <a:cs typeface="Segoe UI Semilight" panose="020B0402040204020203" pitchFamily="34" charset="0"/>
              </a:rPr>
              <a:t>web.config</a:t>
            </a:r>
            <a:endParaRPr lang="en-US" sz="1600" dirty="0">
              <a:solidFill>
                <a:srgbClr val="000000"/>
              </a:solidFill>
              <a:cs typeface="Segoe UI Semilight" panose="020B0402040204020203" pitchFamily="34" charset="0"/>
            </a:endParaRP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ASP.NET apps relying on InProc session state can ensure HTTP sessions are always routed back to the same server using App Service’s support sticky sessions</a:t>
            </a:r>
          </a:p>
          <a:p>
            <a:pPr marL="285750" lvl="0" indent="-285750" defTabSz="914400">
              <a:lnSpc>
                <a:spcPct val="100000"/>
              </a:lnSpc>
              <a:spcBef>
                <a:spcPts val="0"/>
              </a:spcBef>
              <a:spcAft>
                <a:spcPts val="500"/>
              </a:spcAft>
              <a:defRPr/>
            </a:pPr>
            <a:r>
              <a:rPr lang="en-US" sz="1600" dirty="0">
                <a:solidFill>
                  <a:srgbClr val="000000"/>
                </a:solidFill>
                <a:cs typeface="Segoe UI Semilight"/>
              </a:rPr>
              <a:t>Run non-interactive utility code or console worker apps alongside ASP.NET apps with </a:t>
            </a:r>
            <a:r>
              <a:rPr lang="en-US" sz="1600" u="sng" dirty="0" err="1">
                <a:solidFill>
                  <a:srgbClr val="0070C0"/>
                </a:solidFill>
                <a:hlinkClick r:id="rId4">
                  <a:extLst>
                    <a:ext uri="{A12FA001-AC4F-418D-AE19-62706E023703}">
                      <ahyp:hlinkClr xmlns:ahyp="http://schemas.microsoft.com/office/drawing/2018/hyperlinkcolor" val="tx"/>
                    </a:ext>
                  </a:extLst>
                </a:hlinkClick>
              </a:rPr>
              <a:t>WebJobs</a:t>
            </a:r>
            <a:endParaRPr lang="en-US" sz="1600" u="sng" dirty="0">
              <a:solidFill>
                <a:srgbClr val="0070C0"/>
              </a:solidFill>
            </a:endParaRPr>
          </a:p>
          <a:p>
            <a:pPr marL="285750" lvl="0" indent="-285750" defTabSz="914400">
              <a:lnSpc>
                <a:spcPct val="100000"/>
              </a:lnSpc>
              <a:spcBef>
                <a:spcPts val="0"/>
              </a:spcBef>
              <a:spcAft>
                <a:spcPts val="500"/>
              </a:spcAft>
              <a:defRPr/>
            </a:pPr>
            <a:r>
              <a:rPr lang="en-US" sz="1600" dirty="0">
                <a:solidFill>
                  <a:srgbClr val="000000"/>
                </a:solidFill>
                <a:cs typeface="Segoe UI Semilight"/>
              </a:rPr>
              <a:t>Quickly connect to Azure SQL Database with .NET and Visual Studio and query data with Transact-SQL statements you’re familiar with</a:t>
            </a:r>
          </a:p>
          <a:p>
            <a:pPr marL="285750" lvl="0" indent="-285750" defTabSz="914400">
              <a:lnSpc>
                <a:spcPct val="100000"/>
              </a:lnSpc>
              <a:spcBef>
                <a:spcPts val="0"/>
              </a:spcBef>
              <a:spcAft>
                <a:spcPts val="500"/>
              </a:spcAft>
              <a:defRPr/>
            </a:pPr>
            <a:r>
              <a:rPr lang="en-US" sz="1600" dirty="0">
                <a:solidFill>
                  <a:srgbClr val="000000"/>
                </a:solidFill>
                <a:cs typeface="Segoe UI Semilight" panose="020B0402040204020203" pitchFamily="34" charset="0"/>
              </a:rPr>
              <a:t>Seamlessly build against a managed SQL offering that shares a common code base with SQL Server and uses identical SQL language, query processing, management features and tools</a:t>
            </a:r>
          </a:p>
        </p:txBody>
      </p:sp>
      <p:sp>
        <p:nvSpPr>
          <p:cNvPr id="36" name="Rectangle 35">
            <a:extLst>
              <a:ext uri="{FF2B5EF4-FFF2-40B4-BE49-F238E27FC236}">
                <a16:creationId xmlns:a16="http://schemas.microsoft.com/office/drawing/2014/main" id="{2B135187-100C-4E32-9CAD-CBAE87253CF1}"/>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78926B8-DD7E-4835-AC5A-EC87C94499AA}"/>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5C690B4F-C1FD-448C-8C33-E9865B7E0BC4}"/>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41" name="Arrow: Right 40">
              <a:extLst>
                <a:ext uri="{FF2B5EF4-FFF2-40B4-BE49-F238E27FC236}">
                  <a16:creationId xmlns:a16="http://schemas.microsoft.com/office/drawing/2014/main" id="{C100A473-2E3E-4E45-A8CE-A8F86963B12C}"/>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7" name="Arrow: Right 46">
              <a:extLst>
                <a:ext uri="{FF2B5EF4-FFF2-40B4-BE49-F238E27FC236}">
                  <a16:creationId xmlns:a16="http://schemas.microsoft.com/office/drawing/2014/main" id="{C6009BF7-1CB3-4609-BBBB-2F91D1C4CCFC}"/>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8" name="Freeform 47">
              <a:extLst>
                <a:ext uri="{FF2B5EF4-FFF2-40B4-BE49-F238E27FC236}">
                  <a16:creationId xmlns:a16="http://schemas.microsoft.com/office/drawing/2014/main" id="{162FC2AC-E705-4CDC-BB5C-97B26E818926}"/>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row: Right 53">
              <a:extLst>
                <a:ext uri="{FF2B5EF4-FFF2-40B4-BE49-F238E27FC236}">
                  <a16:creationId xmlns:a16="http://schemas.microsoft.com/office/drawing/2014/main" id="{A4555181-ED49-45A2-99AD-BF6723C8661B}"/>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row: Right 54">
              <a:extLst>
                <a:ext uri="{FF2B5EF4-FFF2-40B4-BE49-F238E27FC236}">
                  <a16:creationId xmlns:a16="http://schemas.microsoft.com/office/drawing/2014/main" id="{1E54C632-5E21-4604-AD05-11847ECAA3DD}"/>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6" name="TextBox 55">
            <a:extLst>
              <a:ext uri="{FF2B5EF4-FFF2-40B4-BE49-F238E27FC236}">
                <a16:creationId xmlns:a16="http://schemas.microsoft.com/office/drawing/2014/main" id="{8FDD58A2-BC2C-4929-81DE-BE486967AB2B}"/>
              </a:ext>
              <a:ext uri="{C183D7F6-B498-43B3-948B-1728B52AA6E4}">
                <adec:decorative xmlns:adec="http://schemas.microsoft.com/office/drawing/2017/decorative" val="1"/>
              </a:ext>
            </a:extLst>
          </p:cNvPr>
          <p:cNvSpPr txBox="1"/>
          <p:nvPr/>
        </p:nvSpPr>
        <p:spPr>
          <a:xfrm>
            <a:off x="629387" y="5328708"/>
            <a:ext cx="3223522" cy="85899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Right-size your infrastructure and increase availability</a:t>
            </a:r>
          </a:p>
        </p:txBody>
      </p:sp>
      <p:cxnSp>
        <p:nvCxnSpPr>
          <p:cNvPr id="57" name="Straight Connector 56">
            <a:extLst>
              <a:ext uri="{FF2B5EF4-FFF2-40B4-BE49-F238E27FC236}">
                <a16:creationId xmlns:a16="http://schemas.microsoft.com/office/drawing/2014/main" id="{9EA8C33E-1045-4CC6-B5F9-3B07F9269532}"/>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9C50887-ECC7-41E2-AB70-53BCAB96DC00}"/>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91F5CFA6-5428-4F2D-A577-D76EC7BD1559}"/>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60" name="AutoShape 37">
              <a:extLst>
                <a:ext uri="{FF2B5EF4-FFF2-40B4-BE49-F238E27FC236}">
                  <a16:creationId xmlns:a16="http://schemas.microsoft.com/office/drawing/2014/main" id="{11536BA8-01B1-4A7A-942E-7B46D54DBD83}"/>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9">
              <a:extLst>
                <a:ext uri="{FF2B5EF4-FFF2-40B4-BE49-F238E27FC236}">
                  <a16:creationId xmlns:a16="http://schemas.microsoft.com/office/drawing/2014/main" id="{8C590E25-4D67-49F9-A8E4-A849CE2BB3EF}"/>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40">
              <a:extLst>
                <a:ext uri="{FF2B5EF4-FFF2-40B4-BE49-F238E27FC236}">
                  <a16:creationId xmlns:a16="http://schemas.microsoft.com/office/drawing/2014/main" id="{62496344-8B97-424B-A108-ED8F22B23E11}"/>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1">
              <a:extLst>
                <a:ext uri="{FF2B5EF4-FFF2-40B4-BE49-F238E27FC236}">
                  <a16:creationId xmlns:a16="http://schemas.microsoft.com/office/drawing/2014/main" id="{FF3B7F72-D7A9-474F-A204-EF9973D89731}"/>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2">
              <a:extLst>
                <a:ext uri="{FF2B5EF4-FFF2-40B4-BE49-F238E27FC236}">
                  <a16:creationId xmlns:a16="http://schemas.microsoft.com/office/drawing/2014/main" id="{FD4B2E09-834E-47C8-9258-D59D1BFE55EF}"/>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3">
              <a:extLst>
                <a:ext uri="{FF2B5EF4-FFF2-40B4-BE49-F238E27FC236}">
                  <a16:creationId xmlns:a16="http://schemas.microsoft.com/office/drawing/2014/main" id="{732438D6-9403-40BD-B7B7-067878AB2AB4}"/>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4">
              <a:extLst>
                <a:ext uri="{FF2B5EF4-FFF2-40B4-BE49-F238E27FC236}">
                  <a16:creationId xmlns:a16="http://schemas.microsoft.com/office/drawing/2014/main" id="{ECE7312A-2E63-4893-84C2-0D3628C980D2}"/>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46">
              <a:extLst>
                <a:ext uri="{FF2B5EF4-FFF2-40B4-BE49-F238E27FC236}">
                  <a16:creationId xmlns:a16="http://schemas.microsoft.com/office/drawing/2014/main" id="{AB659D7F-1710-40B4-9395-C75EFFBF3129}"/>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1BD76202-F997-4CAF-97DF-B7061489EDAB}"/>
                </a:ext>
              </a:extLst>
            </p:cNvPr>
            <p:cNvGrpSpPr/>
            <p:nvPr/>
          </p:nvGrpSpPr>
          <p:grpSpPr>
            <a:xfrm>
              <a:off x="9058423" y="2295364"/>
              <a:ext cx="598475" cy="392324"/>
              <a:chOff x="9080197" y="1845683"/>
              <a:chExt cx="795746" cy="521644"/>
            </a:xfrm>
          </p:grpSpPr>
          <p:sp>
            <p:nvSpPr>
              <p:cNvPr id="82" name="Freeform 45">
                <a:extLst>
                  <a:ext uri="{FF2B5EF4-FFF2-40B4-BE49-F238E27FC236}">
                    <a16:creationId xmlns:a16="http://schemas.microsoft.com/office/drawing/2014/main" id="{434B179A-E83E-42B1-8583-E9C61203336B}"/>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Isosceles Triangle 85">
                <a:extLst>
                  <a:ext uri="{FF2B5EF4-FFF2-40B4-BE49-F238E27FC236}">
                    <a16:creationId xmlns:a16="http://schemas.microsoft.com/office/drawing/2014/main" id="{D4BBC74E-A99C-4A31-A831-F9C62AB0A570}"/>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1" name="Freeform 47">
              <a:extLst>
                <a:ext uri="{FF2B5EF4-FFF2-40B4-BE49-F238E27FC236}">
                  <a16:creationId xmlns:a16="http://schemas.microsoft.com/office/drawing/2014/main" id="{0BF8081D-30DC-4D4A-A9AB-43C8235BC3CC}"/>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8FF57F03-59EB-4531-AEA3-48B142A096B3}"/>
              </a:ext>
            </a:extLst>
          </p:cNvPr>
          <p:cNvSpPr>
            <a:spLocks noGrp="1"/>
          </p:cNvSpPr>
          <p:nvPr>
            <p:ph sz="quarter" idx="14"/>
          </p:nvPr>
        </p:nvSpPr>
        <p:spPr>
          <a:xfrm>
            <a:off x="4551337" y="5431687"/>
            <a:ext cx="3198142" cy="614940"/>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Get up to speed quickly on a platform tailored for .NET</a:t>
            </a:r>
          </a:p>
        </p:txBody>
      </p:sp>
      <p:cxnSp>
        <p:nvCxnSpPr>
          <p:cNvPr id="87" name="Straight Connector 86">
            <a:extLst>
              <a:ext uri="{FF2B5EF4-FFF2-40B4-BE49-F238E27FC236}">
                <a16:creationId xmlns:a16="http://schemas.microsoft.com/office/drawing/2014/main" id="{9400ECC9-1779-4BCB-83EE-3580AEF2CB81}"/>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2948FA1C-B9CC-474C-92E4-A4B8BAD44E98}"/>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D17F8C60-7D3E-41F5-9C89-5D01965BBD03}"/>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780D97AA-A11C-400F-8FB9-805A7C3AAF63}"/>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39A83429-BB5E-4D0D-808D-8E1D18EF415C}"/>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3465EDC-15EC-4BDD-BD43-E22B9285D9C9}"/>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8844DAF7-B6B2-4DF7-ABDB-592F1DA15B8F}"/>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99C9E575-2F82-4F4D-A2C2-BCDBCD0BC170}"/>
              </a:ext>
              <a:ext uri="{C183D7F6-B498-43B3-948B-1728B52AA6E4}">
                <adec:decorative xmlns:adec="http://schemas.microsoft.com/office/drawing/2017/decorative" val="1"/>
              </a:ext>
            </a:extLst>
          </p:cNvPr>
          <p:cNvSpPr txBox="1"/>
          <p:nvPr/>
        </p:nvSpPr>
        <p:spPr>
          <a:xfrm>
            <a:off x="8350102" y="5328708"/>
            <a:ext cx="3223522" cy="858999"/>
          </a:xfrm>
          <a:prstGeom prst="rect">
            <a:avLst/>
          </a:prstGeom>
          <a:noFill/>
        </p:spPr>
        <p:txBody>
          <a:bodyPr wrap="square" lIns="0" tIns="149217" rIns="0" bIns="149217" rtlCol="0" anchor="t">
            <a:noAutofit/>
          </a:bodyPr>
          <a:lstStyle/>
          <a:p>
            <a:pPr lvl="0" algn="ctr" defTabSz="914367">
              <a:defRPr/>
            </a:pPr>
            <a:r>
              <a:rPr lang="en-US" b="1">
                <a:solidFill>
                  <a:schemeClr val="tx1">
                    <a:lumMod val="85000"/>
                    <a:lumOff val="15000"/>
                  </a:schemeClr>
                </a:solidFill>
                <a:latin typeface="Segoe UI Semibold"/>
                <a:cs typeface="Segoe UI" panose="020B0502040204020203" pitchFamily="34" charset="0"/>
              </a:rPr>
              <a:t>Secure your application and databases</a:t>
            </a:r>
          </a:p>
        </p:txBody>
      </p:sp>
      <p:sp>
        <p:nvSpPr>
          <p:cNvPr id="5" name="Content Placeholder 4">
            <a:extLst>
              <a:ext uri="{FF2B5EF4-FFF2-40B4-BE49-F238E27FC236}">
                <a16:creationId xmlns:a16="http://schemas.microsoft.com/office/drawing/2014/main" id="{E962DBAD-1F20-4D26-8F0E-428B4988B0B5}"/>
              </a:ext>
            </a:extLst>
          </p:cNvPr>
          <p:cNvSpPr>
            <a:spLocks noGrp="1"/>
          </p:cNvSpPr>
          <p:nvPr>
            <p:ph sz="quarter" idx="15"/>
          </p:nvPr>
        </p:nvSpPr>
        <p:spPr>
          <a:xfrm>
            <a:off x="267652" y="6407928"/>
            <a:ext cx="2691624" cy="323172"/>
          </a:xfrm>
        </p:spPr>
        <p:txBody>
          <a:bodyPr/>
          <a:lstStyle/>
          <a:p>
            <a:pPr marL="0" lvl="0" indent="0" defTabSz="914367">
              <a:lnSpc>
                <a:spcPct val="100000"/>
              </a:lnSpc>
              <a:spcBef>
                <a:spcPts val="0"/>
              </a:spcBef>
              <a:buNone/>
              <a:defRP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922986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7AF1-3FA3-4BC2-9518-7FC233F9C9A8}"/>
              </a:ext>
            </a:extLst>
          </p:cNvPr>
          <p:cNvSpPr>
            <a:spLocks noGrp="1"/>
          </p:cNvSpPr>
          <p:nvPr>
            <p:ph type="title"/>
          </p:nvPr>
        </p:nvSpPr>
        <p:spPr>
          <a:xfrm>
            <a:off x="722631" y="970948"/>
            <a:ext cx="2213757" cy="1379198"/>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Secure your application and improve performance</a:t>
            </a:r>
          </a:p>
        </p:txBody>
      </p:sp>
      <p:cxnSp>
        <p:nvCxnSpPr>
          <p:cNvPr id="95" name="Straight Connector 94">
            <a:extLst>
              <a:ext uri="{FF2B5EF4-FFF2-40B4-BE49-F238E27FC236}">
                <a16:creationId xmlns:a16="http://schemas.microsoft.com/office/drawing/2014/main" id="{806975E4-C825-4672-B8FE-0D6385738EE0}"/>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4265BA-D0E5-4870-BD80-CACD67FF8126}"/>
              </a:ext>
            </a:extLst>
          </p:cNvPr>
          <p:cNvSpPr>
            <a:spLocks noGrp="1"/>
          </p:cNvSpPr>
          <p:nvPr>
            <p:ph sz="quarter" idx="13"/>
          </p:nvPr>
        </p:nvSpPr>
        <p:spPr>
          <a:xfrm>
            <a:off x="3635040" y="199678"/>
            <a:ext cx="7948109" cy="3858818"/>
          </a:xfrm>
        </p:spPr>
        <p:txBody>
          <a:bodyPr/>
          <a:lstStyle/>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React to traffic loads with </a:t>
            </a:r>
            <a:r>
              <a:rPr lang="en-US" sz="1600" u="sng" dirty="0">
                <a:solidFill>
                  <a:srgbClr val="0563C1"/>
                </a:solidFill>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Azure </a:t>
            </a:r>
            <a:r>
              <a:rPr lang="en-US" sz="1600" u="sng" dirty="0" err="1">
                <a:solidFill>
                  <a:srgbClr val="0563C1"/>
                </a:solidFill>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Autoscale</a:t>
            </a:r>
            <a:r>
              <a:rPr lang="en-US" sz="1600" u="sng" dirty="0">
                <a:solidFill>
                  <a:srgbClr val="0563C1"/>
                </a:solidFill>
                <a:ea typeface="Calibri" panose="020F0502020204030204" pitchFamily="34" charset="0"/>
                <a:cs typeface="Segoe UI" panose="020B0502040204020203" pitchFamily="34" charset="0"/>
              </a:rPr>
              <a:t> </a:t>
            </a:r>
            <a:r>
              <a:rPr lang="en-US" sz="1600" dirty="0">
                <a:solidFill>
                  <a:srgbClr val="000000"/>
                </a:solidFill>
                <a:cs typeface="Segoe UI Semilight" panose="020B0402040204020203" pitchFamily="34" charset="0"/>
              </a:rPr>
              <a:t>and perform traffic routing and load-balancing through </a:t>
            </a:r>
            <a:r>
              <a:rPr lang="en-US" sz="1600" u="sng" dirty="0">
                <a:solidFill>
                  <a:srgbClr val="0070C0"/>
                </a:solidFill>
                <a:hlinkClick r:id="rId4">
                  <a:extLst>
                    <a:ext uri="{A12FA001-AC4F-418D-AE19-62706E023703}">
                      <ahyp:hlinkClr xmlns:ahyp="http://schemas.microsoft.com/office/drawing/2018/hyperlinkcolor" val="tx"/>
                    </a:ext>
                  </a:extLst>
                </a:hlinkClick>
              </a:rPr>
              <a:t>Azure Front Door</a:t>
            </a:r>
            <a:endParaRPr lang="en-US" sz="1600" dirty="0">
              <a:solidFill>
                <a:srgbClr val="0070C0"/>
              </a:solidFill>
              <a:cs typeface="Segoe UI Semilight" panose="020B0402040204020203" pitchFamily="34" charset="0"/>
            </a:endParaRP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Reduce latency by placing your content assets closer to your customers, with </a:t>
            </a:r>
            <a:r>
              <a:rPr lang="en-US" sz="1600" u="sng" dirty="0">
                <a:solidFill>
                  <a:srgbClr val="0070C0"/>
                </a:solidFill>
                <a:hlinkClick r:id="rId5">
                  <a:extLst>
                    <a:ext uri="{A12FA001-AC4F-418D-AE19-62706E023703}">
                      <ahyp:hlinkClr xmlns:ahyp="http://schemas.microsoft.com/office/drawing/2018/hyperlinkcolor" val="tx"/>
                    </a:ext>
                  </a:extLst>
                </a:hlinkClick>
              </a:rPr>
              <a:t>Azure Content Delivery Network</a:t>
            </a:r>
            <a:endParaRPr lang="en-US" sz="1600" dirty="0">
              <a:solidFill>
                <a:srgbClr val="0070C0"/>
              </a:solidFill>
              <a:cs typeface="Segoe UI Semilight" panose="020B0402040204020203" pitchFamily="34" charset="0"/>
            </a:endParaRP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Protect your applications with </a:t>
            </a:r>
            <a:r>
              <a:rPr lang="en-US" sz="1600" u="sng" dirty="0">
                <a:solidFill>
                  <a:srgbClr val="0070C0"/>
                </a:solidFill>
                <a:hlinkClick r:id="rId6">
                  <a:extLst>
                    <a:ext uri="{A12FA001-AC4F-418D-AE19-62706E023703}">
                      <ahyp:hlinkClr xmlns:ahyp="http://schemas.microsoft.com/office/drawing/2018/hyperlinkcolor" val="tx"/>
                    </a:ext>
                  </a:extLst>
                </a:hlinkClick>
              </a:rPr>
              <a:t>Azure Web Application Firewall</a:t>
            </a:r>
            <a:r>
              <a:rPr lang="en-US" sz="1600" dirty="0">
                <a:solidFill>
                  <a:srgbClr val="000000"/>
                </a:solidFill>
                <a:cs typeface="Segoe UI Semilight" panose="020B0402040204020203" pitchFamily="34" charset="0"/>
              </a:rPr>
              <a:t>, Azure Firewall, and Application Gateway</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Improve your security posture and threat protection with </a:t>
            </a:r>
            <a:r>
              <a:rPr lang="en-US" sz="1600" u="sng" dirty="0">
                <a:solidFill>
                  <a:srgbClr val="0563C1"/>
                </a:solidFill>
                <a:ea typeface="Calibri" panose="020F0502020204030204"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Security Center</a:t>
            </a:r>
            <a:r>
              <a:rPr lang="en-US" sz="1600" u="sng" dirty="0">
                <a:solidFill>
                  <a:srgbClr val="0563C1"/>
                </a:solidFill>
                <a:ea typeface="Calibri" panose="020F0502020204030204" pitchFamily="34" charset="0"/>
                <a:cs typeface="Segoe UI" panose="020B0502040204020203" pitchFamily="34" charset="0"/>
              </a:rPr>
              <a:t> </a:t>
            </a:r>
            <a:r>
              <a:rPr lang="en-US" sz="1600" dirty="0">
                <a:solidFill>
                  <a:srgbClr val="000000"/>
                </a:solidFill>
                <a:cs typeface="Segoe UI Semilight" panose="020B0402040204020203" pitchFamily="34" charset="0"/>
              </a:rPr>
              <a:t>and extensive compliance certifications</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Intelligent </a:t>
            </a:r>
            <a:r>
              <a:rPr lang="en-US" sz="1600" u="sng" dirty="0">
                <a:solidFill>
                  <a:srgbClr val="0070C0"/>
                </a:solidFill>
                <a:hlinkClick r:id="rId8">
                  <a:extLst>
                    <a:ext uri="{A12FA001-AC4F-418D-AE19-62706E023703}">
                      <ahyp:hlinkClr xmlns:ahyp="http://schemas.microsoft.com/office/drawing/2018/hyperlinkcolor" val="tx"/>
                    </a:ext>
                  </a:extLst>
                </a:hlinkClick>
              </a:rPr>
              <a:t>threat detection</a:t>
            </a:r>
            <a:r>
              <a:rPr lang="en-US" sz="1600" u="sng" dirty="0">
                <a:solidFill>
                  <a:srgbClr val="0070C0"/>
                </a:solidFill>
              </a:rPr>
              <a:t> </a:t>
            </a:r>
            <a:r>
              <a:rPr lang="en-US" sz="1600" dirty="0">
                <a:solidFill>
                  <a:srgbClr val="000000"/>
                </a:solidFill>
                <a:cs typeface="Segoe UI Semilight" panose="020B0402040204020203" pitchFamily="34" charset="0"/>
              </a:rPr>
              <a:t>and proactive </a:t>
            </a:r>
            <a:r>
              <a:rPr lang="en-US" sz="1600" u="sng" dirty="0">
                <a:solidFill>
                  <a:srgbClr val="0070C0"/>
                </a:solidFill>
                <a:hlinkClick r:id="rId9">
                  <a:extLst>
                    <a:ext uri="{A12FA001-AC4F-418D-AE19-62706E023703}">
                      <ahyp:hlinkClr xmlns:ahyp="http://schemas.microsoft.com/office/drawing/2018/hyperlinkcolor" val="tx"/>
                    </a:ext>
                  </a:extLst>
                </a:hlinkClick>
              </a:rPr>
              <a:t>vulnerability assessment</a:t>
            </a:r>
            <a:r>
              <a:rPr lang="en-US" sz="1600" u="sng" dirty="0">
                <a:solidFill>
                  <a:srgbClr val="0070C0"/>
                </a:solidFill>
              </a:rPr>
              <a:t> </a:t>
            </a:r>
            <a:r>
              <a:rPr lang="en-US" sz="1600" dirty="0">
                <a:solidFill>
                  <a:srgbClr val="000000"/>
                </a:solidFill>
                <a:cs typeface="Segoe UI Semilight" panose="020B0402040204020203" pitchFamily="34" charset="0"/>
              </a:rPr>
              <a:t>alert and remediate potential threats to the database</a:t>
            </a:r>
          </a:p>
          <a:p>
            <a:pPr marL="231775" lvl="0" indent="-231775" defTabSz="932742">
              <a:lnSpc>
                <a:spcPct val="100000"/>
              </a:lnSpc>
              <a:spcBef>
                <a:spcPts val="0"/>
              </a:spcBef>
              <a:spcAft>
                <a:spcPts val="500"/>
              </a:spcAft>
              <a:buSzPct val="100000"/>
              <a:defRPr/>
            </a:pPr>
            <a:r>
              <a:rPr lang="en-US" sz="1600" u="sng" dirty="0">
                <a:solidFill>
                  <a:srgbClr val="0070C0"/>
                </a:solidFill>
                <a:hlinkClick r:id="rId10">
                  <a:extLst>
                    <a:ext uri="{A12FA001-AC4F-418D-AE19-62706E023703}">
                      <ahyp:hlinkClr xmlns:ahyp="http://schemas.microsoft.com/office/drawing/2018/hyperlinkcolor" val="tx"/>
                    </a:ext>
                  </a:extLst>
                </a:hlinkClick>
              </a:rPr>
              <a:t>Layers of security</a:t>
            </a:r>
            <a:r>
              <a:rPr lang="en-US" sz="1600" dirty="0">
                <a:solidFill>
                  <a:srgbClr val="0070C0"/>
                </a:solidFill>
              </a:rPr>
              <a:t> </a:t>
            </a:r>
            <a:r>
              <a:rPr lang="en-US" sz="1600" dirty="0">
                <a:solidFill>
                  <a:srgbClr val="000000"/>
                </a:solidFill>
                <a:cs typeface="Segoe UI Semilight" panose="020B0402040204020203" pitchFamily="34" charset="0"/>
              </a:rPr>
              <a:t>with the broadest range of </a:t>
            </a:r>
            <a:r>
              <a:rPr lang="en-US" sz="1600" u="sng" dirty="0">
                <a:solidFill>
                  <a:srgbClr val="0070C0"/>
                </a:solidFill>
                <a:hlinkClick r:id="rId11">
                  <a:extLst>
                    <a:ext uri="{A12FA001-AC4F-418D-AE19-62706E023703}">
                      <ahyp:hlinkClr xmlns:ahyp="http://schemas.microsoft.com/office/drawing/2018/hyperlinkcolor" val="tx"/>
                    </a:ext>
                  </a:extLst>
                </a:hlinkClick>
              </a:rPr>
              <a:t>built-in security controls</a:t>
            </a:r>
            <a:r>
              <a:rPr lang="en-US" sz="1600" dirty="0">
                <a:solidFill>
                  <a:srgbClr val="0070C0"/>
                </a:solidFill>
                <a:cs typeface="Segoe UI Semilight" panose="020B0402040204020203" pitchFamily="34" charset="0"/>
              </a:rPr>
              <a:t> </a:t>
            </a:r>
            <a:r>
              <a:rPr lang="en-US" sz="1600" dirty="0">
                <a:solidFill>
                  <a:srgbClr val="000000"/>
                </a:solidFill>
                <a:cs typeface="Segoe UI Semilight" panose="020B0402040204020203" pitchFamily="34" charset="0"/>
              </a:rPr>
              <a:t>across T-SQL, authentication, networking and key management</a:t>
            </a:r>
          </a:p>
          <a:p>
            <a:pPr marL="231775" lvl="0" indent="-231775" defTabSz="932742">
              <a:lnSpc>
                <a:spcPct val="100000"/>
              </a:lnSpc>
              <a:spcBef>
                <a:spcPts val="0"/>
              </a:spcBef>
              <a:spcAft>
                <a:spcPts val="500"/>
              </a:spcAft>
              <a:buSzPct val="100000"/>
              <a:defRPr/>
            </a:pPr>
            <a:r>
              <a:rPr lang="en-US" sz="1600" dirty="0">
                <a:solidFill>
                  <a:srgbClr val="000000"/>
                </a:solidFill>
                <a:cs typeface="Segoe UI Semilight" panose="020B0402040204020203" pitchFamily="34" charset="0"/>
              </a:rPr>
              <a:t>Most </a:t>
            </a:r>
            <a:r>
              <a:rPr lang="en-US" sz="1600" u="sng" dirty="0">
                <a:solidFill>
                  <a:srgbClr val="0070C0"/>
                </a:solidFill>
                <a:hlinkClick r:id="rId12">
                  <a:extLst>
                    <a:ext uri="{A12FA001-AC4F-418D-AE19-62706E023703}">
                      <ahyp:hlinkClr xmlns:ahyp="http://schemas.microsoft.com/office/drawing/2018/hyperlinkcolor" val="tx"/>
                    </a:ext>
                  </a:extLst>
                </a:hlinkClick>
              </a:rPr>
              <a:t>comprehensive compliance coverage </a:t>
            </a:r>
            <a:r>
              <a:rPr lang="en-US" sz="1600" dirty="0">
                <a:solidFill>
                  <a:srgbClr val="000000"/>
                </a:solidFill>
                <a:cs typeface="Segoe UI Semilight" panose="020B0402040204020203" pitchFamily="34" charset="0"/>
              </a:rPr>
              <a:t>(90+ offerings) of any cloud database service</a:t>
            </a:r>
          </a:p>
        </p:txBody>
      </p:sp>
      <p:sp>
        <p:nvSpPr>
          <p:cNvPr id="36" name="Rectangle 35">
            <a:extLst>
              <a:ext uri="{FF2B5EF4-FFF2-40B4-BE49-F238E27FC236}">
                <a16:creationId xmlns:a16="http://schemas.microsoft.com/office/drawing/2014/main" id="{FE88E78D-49BC-4BC6-A5CF-0EBB01E9669A}"/>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A594CB0-30F0-45A9-A271-6AC4B190028A}"/>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74794BB4-E816-48FF-AE43-A13BB1C55F00}"/>
              </a:ext>
              <a:ext uri="{C183D7F6-B498-43B3-948B-1728B52AA6E4}">
                <adec:decorative xmlns:adec="http://schemas.microsoft.com/office/drawing/2017/decorative" val="1"/>
              </a:ext>
            </a:extLst>
          </p:cNvPr>
          <p:cNvGrpSpPr/>
          <p:nvPr/>
        </p:nvGrpSpPr>
        <p:grpSpPr>
          <a:xfrm>
            <a:off x="2018013" y="4146134"/>
            <a:ext cx="459505" cy="806706"/>
            <a:chOff x="2762431" y="2145656"/>
            <a:chExt cx="965275" cy="1694636"/>
          </a:xfrm>
        </p:grpSpPr>
        <p:sp>
          <p:nvSpPr>
            <p:cNvPr id="41" name="Arrow: Right 40">
              <a:extLst>
                <a:ext uri="{FF2B5EF4-FFF2-40B4-BE49-F238E27FC236}">
                  <a16:creationId xmlns:a16="http://schemas.microsoft.com/office/drawing/2014/main" id="{AD1D3AE3-F666-4F84-AE8E-F05E6621D973}"/>
                </a:ext>
                <a:ext uri="{C183D7F6-B498-43B3-948B-1728B52AA6E4}">
                  <adec:decorative xmlns:adec="http://schemas.microsoft.com/office/drawing/2017/decorative" val="1"/>
                </a:ext>
              </a:extLst>
            </p:cNvPr>
            <p:cNvSpPr/>
            <p:nvPr/>
          </p:nvSpPr>
          <p:spPr bwMode="auto">
            <a:xfrm rot="16200000">
              <a:off x="3061739" y="2772744"/>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7" name="Arrow: Right 46">
              <a:extLst>
                <a:ext uri="{FF2B5EF4-FFF2-40B4-BE49-F238E27FC236}">
                  <a16:creationId xmlns:a16="http://schemas.microsoft.com/office/drawing/2014/main" id="{B8CBC1BE-222C-41D0-8CB8-7C6322057868}"/>
                </a:ext>
                <a:ext uri="{C183D7F6-B498-43B3-948B-1728B52AA6E4}">
                  <adec:decorative xmlns:adec="http://schemas.microsoft.com/office/drawing/2017/decorative" val="1"/>
                </a:ext>
              </a:extLst>
            </p:cNvPr>
            <p:cNvSpPr/>
            <p:nvPr/>
          </p:nvSpPr>
          <p:spPr bwMode="auto">
            <a:xfrm rot="5400000">
              <a:off x="3061739" y="2896406"/>
              <a:ext cx="403583" cy="29528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8" name="Freeform 47">
              <a:extLst>
                <a:ext uri="{FF2B5EF4-FFF2-40B4-BE49-F238E27FC236}">
                  <a16:creationId xmlns:a16="http://schemas.microsoft.com/office/drawing/2014/main" id="{2C60B3D4-BC02-4236-B7AE-B573D7394B48}"/>
                </a:ext>
                <a:ext uri="{C183D7F6-B498-43B3-948B-1728B52AA6E4}">
                  <adec:decorative xmlns:adec="http://schemas.microsoft.com/office/drawing/2017/decorative" val="1"/>
                </a:ext>
              </a:extLst>
            </p:cNvPr>
            <p:cNvSpPr>
              <a:spLocks/>
            </p:cNvSpPr>
            <p:nvPr/>
          </p:nvSpPr>
          <p:spPr bwMode="auto">
            <a:xfrm>
              <a:off x="2762431" y="2708870"/>
              <a:ext cx="965275"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row: Right 53">
              <a:extLst>
                <a:ext uri="{FF2B5EF4-FFF2-40B4-BE49-F238E27FC236}">
                  <a16:creationId xmlns:a16="http://schemas.microsoft.com/office/drawing/2014/main" id="{BA725171-213E-4BA2-BE6C-DF17BA0C22B5}"/>
                </a:ext>
                <a:ext uri="{C183D7F6-B498-43B3-948B-1728B52AA6E4}">
                  <adec:decorative xmlns:adec="http://schemas.microsoft.com/office/drawing/2017/decorative" val="1"/>
                </a:ext>
              </a:extLst>
            </p:cNvPr>
            <p:cNvSpPr/>
            <p:nvPr/>
          </p:nvSpPr>
          <p:spPr bwMode="auto">
            <a:xfrm rot="16200000">
              <a:off x="2982722" y="2226945"/>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row: Right 54">
              <a:extLst>
                <a:ext uri="{FF2B5EF4-FFF2-40B4-BE49-F238E27FC236}">
                  <a16:creationId xmlns:a16="http://schemas.microsoft.com/office/drawing/2014/main" id="{D529766D-9D93-4DE4-B1C9-77D98DA9BFDC}"/>
                </a:ext>
                <a:ext uri="{C183D7F6-B498-43B3-948B-1728B52AA6E4}">
                  <adec:decorative xmlns:adec="http://schemas.microsoft.com/office/drawing/2017/decorative" val="1"/>
                </a:ext>
              </a:extLst>
            </p:cNvPr>
            <p:cNvSpPr/>
            <p:nvPr/>
          </p:nvSpPr>
          <p:spPr bwMode="auto">
            <a:xfrm rot="5400000">
              <a:off x="2982722" y="3439868"/>
              <a:ext cx="481713" cy="319136"/>
            </a:xfrm>
            <a:prstGeom prst="rightArrow">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6" name="TextBox 55">
            <a:extLst>
              <a:ext uri="{FF2B5EF4-FFF2-40B4-BE49-F238E27FC236}">
                <a16:creationId xmlns:a16="http://schemas.microsoft.com/office/drawing/2014/main" id="{10CE01BB-26A1-469D-9B8F-9B932E0DFE80}"/>
              </a:ext>
              <a:ext uri="{C183D7F6-B498-43B3-948B-1728B52AA6E4}">
                <adec:decorative xmlns:adec="http://schemas.microsoft.com/office/drawing/2017/decorative" val="1"/>
              </a:ext>
            </a:extLst>
          </p:cNvPr>
          <p:cNvSpPr txBox="1"/>
          <p:nvPr/>
        </p:nvSpPr>
        <p:spPr>
          <a:xfrm>
            <a:off x="629387" y="5328708"/>
            <a:ext cx="3223522" cy="889841"/>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Right-size your infrastructure and increase availability</a:t>
            </a:r>
          </a:p>
        </p:txBody>
      </p:sp>
      <p:cxnSp>
        <p:nvCxnSpPr>
          <p:cNvPr id="57" name="Straight Connector 56">
            <a:extLst>
              <a:ext uri="{FF2B5EF4-FFF2-40B4-BE49-F238E27FC236}">
                <a16:creationId xmlns:a16="http://schemas.microsoft.com/office/drawing/2014/main" id="{187DD2A5-0FF0-472E-9392-BC4C6A40BA67}"/>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4617EEA9-2B84-46FE-918D-14767585961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2275C2F4-2570-4BF0-B3E1-E10E1B528DFD}"/>
              </a:ext>
              <a:ext uri="{C183D7F6-B498-43B3-948B-1728B52AA6E4}">
                <adec:decorative xmlns:adec="http://schemas.microsoft.com/office/drawing/2017/decorative" val="1"/>
              </a:ext>
            </a:extLst>
          </p:cNvPr>
          <p:cNvGrpSpPr/>
          <p:nvPr/>
        </p:nvGrpSpPr>
        <p:grpSpPr>
          <a:xfrm>
            <a:off x="5728248" y="4198614"/>
            <a:ext cx="746515" cy="749326"/>
            <a:chOff x="8270741" y="2295364"/>
            <a:chExt cx="1480400" cy="1485974"/>
          </a:xfrm>
        </p:grpSpPr>
        <p:sp>
          <p:nvSpPr>
            <p:cNvPr id="60" name="AutoShape 37">
              <a:extLst>
                <a:ext uri="{FF2B5EF4-FFF2-40B4-BE49-F238E27FC236}">
                  <a16:creationId xmlns:a16="http://schemas.microsoft.com/office/drawing/2014/main" id="{1EE16A5B-C87D-4AE9-B3BF-29BD40B154AA}"/>
                </a:ext>
                <a:ext uri="{C183D7F6-B498-43B3-948B-1728B52AA6E4}">
                  <adec:decorative xmlns:adec="http://schemas.microsoft.com/office/drawing/2017/decorative" val="1"/>
                </a:ext>
              </a:extLst>
            </p:cNvPr>
            <p:cNvSpPr>
              <a:spLocks noChangeAspect="1" noChangeArrowheads="1" noTextEdit="1"/>
            </p:cNvSpPr>
            <p:nvPr/>
          </p:nvSpPr>
          <p:spPr bwMode="auto">
            <a:xfrm>
              <a:off x="8486031" y="2511464"/>
              <a:ext cx="1053779" cy="105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9">
              <a:extLst>
                <a:ext uri="{FF2B5EF4-FFF2-40B4-BE49-F238E27FC236}">
                  <a16:creationId xmlns:a16="http://schemas.microsoft.com/office/drawing/2014/main" id="{896D0287-0605-4DFD-BD9A-D94188399C7E}"/>
                </a:ext>
                <a:ext uri="{C183D7F6-B498-43B3-948B-1728B52AA6E4}">
                  <adec:decorative xmlns:adec="http://schemas.microsoft.com/office/drawing/2017/decorative" val="1"/>
                </a:ext>
              </a:extLst>
            </p:cNvPr>
            <p:cNvSpPr>
              <a:spLocks/>
            </p:cNvSpPr>
            <p:nvPr/>
          </p:nvSpPr>
          <p:spPr bwMode="auto">
            <a:xfrm>
              <a:off x="9460648" y="3077455"/>
              <a:ext cx="290493" cy="45808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40">
              <a:extLst>
                <a:ext uri="{FF2B5EF4-FFF2-40B4-BE49-F238E27FC236}">
                  <a16:creationId xmlns:a16="http://schemas.microsoft.com/office/drawing/2014/main" id="{4DA5A2E1-9A0C-4984-8B08-A290DCCE7632}"/>
                </a:ext>
                <a:ext uri="{C183D7F6-B498-43B3-948B-1728B52AA6E4}">
                  <adec:decorative xmlns:adec="http://schemas.microsoft.com/office/drawing/2017/decorative" val="1"/>
                </a:ext>
              </a:extLst>
            </p:cNvPr>
            <p:cNvSpPr>
              <a:spLocks/>
            </p:cNvSpPr>
            <p:nvPr/>
          </p:nvSpPr>
          <p:spPr bwMode="auto">
            <a:xfrm>
              <a:off x="8270743" y="2541165"/>
              <a:ext cx="301665" cy="45808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41">
              <a:extLst>
                <a:ext uri="{FF2B5EF4-FFF2-40B4-BE49-F238E27FC236}">
                  <a16:creationId xmlns:a16="http://schemas.microsoft.com/office/drawing/2014/main" id="{5D9C4A75-9ABF-4C69-B2EA-37D671DAEDFD}"/>
                </a:ext>
                <a:ext uri="{C183D7F6-B498-43B3-948B-1728B52AA6E4}">
                  <adec:decorative xmlns:adec="http://schemas.microsoft.com/office/drawing/2017/decorative" val="1"/>
                </a:ext>
              </a:extLst>
            </p:cNvPr>
            <p:cNvSpPr>
              <a:spLocks/>
            </p:cNvSpPr>
            <p:nvPr/>
          </p:nvSpPr>
          <p:spPr bwMode="auto">
            <a:xfrm>
              <a:off x="8516544" y="3479674"/>
              <a:ext cx="458084" cy="30166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42">
              <a:extLst>
                <a:ext uri="{FF2B5EF4-FFF2-40B4-BE49-F238E27FC236}">
                  <a16:creationId xmlns:a16="http://schemas.microsoft.com/office/drawing/2014/main" id="{144017F8-7033-4DA9-B5BC-461FCD5CC277}"/>
                </a:ext>
                <a:ext uri="{C183D7F6-B498-43B3-948B-1728B52AA6E4}">
                  <adec:decorative xmlns:adec="http://schemas.microsoft.com/office/drawing/2017/decorative" val="1"/>
                </a:ext>
              </a:extLst>
            </p:cNvPr>
            <p:cNvSpPr>
              <a:spLocks/>
            </p:cNvSpPr>
            <p:nvPr/>
          </p:nvSpPr>
          <p:spPr bwMode="auto">
            <a:xfrm>
              <a:off x="8270741" y="3077455"/>
              <a:ext cx="301665" cy="45808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43">
              <a:extLst>
                <a:ext uri="{FF2B5EF4-FFF2-40B4-BE49-F238E27FC236}">
                  <a16:creationId xmlns:a16="http://schemas.microsoft.com/office/drawing/2014/main" id="{DF585210-05BD-4444-BD68-A5CF205C7A20}"/>
                </a:ext>
                <a:ext uri="{C183D7F6-B498-43B3-948B-1728B52AA6E4}">
                  <adec:decorative xmlns:adec="http://schemas.microsoft.com/office/drawing/2017/decorative" val="1"/>
                </a:ext>
              </a:extLst>
            </p:cNvPr>
            <p:cNvSpPr>
              <a:spLocks/>
            </p:cNvSpPr>
            <p:nvPr/>
          </p:nvSpPr>
          <p:spPr bwMode="auto">
            <a:xfrm>
              <a:off x="9460644" y="2541165"/>
              <a:ext cx="290493" cy="45808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44">
              <a:extLst>
                <a:ext uri="{FF2B5EF4-FFF2-40B4-BE49-F238E27FC236}">
                  <a16:creationId xmlns:a16="http://schemas.microsoft.com/office/drawing/2014/main" id="{95E94053-1213-441E-A160-1AC1E5E9B9CB}"/>
                </a:ext>
                <a:ext uri="{C183D7F6-B498-43B3-948B-1728B52AA6E4}">
                  <adec:decorative xmlns:adec="http://schemas.microsoft.com/office/drawing/2017/decorative" val="1"/>
                </a:ext>
              </a:extLst>
            </p:cNvPr>
            <p:cNvSpPr>
              <a:spLocks/>
            </p:cNvSpPr>
            <p:nvPr/>
          </p:nvSpPr>
          <p:spPr bwMode="auto">
            <a:xfrm>
              <a:off x="9052837" y="3479674"/>
              <a:ext cx="458084" cy="30166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46">
              <a:extLst>
                <a:ext uri="{FF2B5EF4-FFF2-40B4-BE49-F238E27FC236}">
                  <a16:creationId xmlns:a16="http://schemas.microsoft.com/office/drawing/2014/main" id="{744BAB2D-B9D3-4712-BCED-D9E634323B15}"/>
                </a:ext>
                <a:ext uri="{C183D7F6-B498-43B3-948B-1728B52AA6E4}">
                  <adec:decorative xmlns:adec="http://schemas.microsoft.com/office/drawing/2017/decorative" val="1"/>
                </a:ext>
              </a:extLst>
            </p:cNvPr>
            <p:cNvSpPr>
              <a:spLocks/>
            </p:cNvSpPr>
            <p:nvPr/>
          </p:nvSpPr>
          <p:spPr bwMode="auto">
            <a:xfrm>
              <a:off x="8516537" y="2295366"/>
              <a:ext cx="458084" cy="296078"/>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71F50F65-4D3C-4826-A5CD-A8F314D22204}"/>
                </a:ext>
              </a:extLst>
            </p:cNvPr>
            <p:cNvGrpSpPr/>
            <p:nvPr/>
          </p:nvGrpSpPr>
          <p:grpSpPr>
            <a:xfrm>
              <a:off x="9058423" y="2295364"/>
              <a:ext cx="598475" cy="392324"/>
              <a:chOff x="9080197" y="1845683"/>
              <a:chExt cx="795746" cy="521644"/>
            </a:xfrm>
          </p:grpSpPr>
          <p:sp>
            <p:nvSpPr>
              <p:cNvPr id="82" name="Freeform 45">
                <a:extLst>
                  <a:ext uri="{FF2B5EF4-FFF2-40B4-BE49-F238E27FC236}">
                    <a16:creationId xmlns:a16="http://schemas.microsoft.com/office/drawing/2014/main" id="{616430F0-0BE1-4DD5-9ADB-69536C450CF7}"/>
                  </a:ext>
                  <a:ext uri="{C183D7F6-B498-43B3-948B-1728B52AA6E4}">
                    <adec:decorative xmlns:adec="http://schemas.microsoft.com/office/drawing/2017/decorative" val="1"/>
                  </a:ext>
                </a:extLst>
              </p:cNvPr>
              <p:cNvSpPr>
                <a:spLocks/>
              </p:cNvSpPr>
              <p:nvPr/>
            </p:nvSpPr>
            <p:spPr bwMode="auto">
              <a:xfrm>
                <a:off x="9080197" y="1845683"/>
                <a:ext cx="601652" cy="39367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Isosceles Triangle 85">
                <a:extLst>
                  <a:ext uri="{FF2B5EF4-FFF2-40B4-BE49-F238E27FC236}">
                    <a16:creationId xmlns:a16="http://schemas.microsoft.com/office/drawing/2014/main" id="{DF056CB4-661F-49FA-8D3B-DCB64D4D2E00}"/>
                  </a:ext>
                  <a:ext uri="{C183D7F6-B498-43B3-948B-1728B52AA6E4}">
                    <adec:decorative xmlns:adec="http://schemas.microsoft.com/office/drawing/2017/decorative" val="1"/>
                  </a:ext>
                </a:extLst>
              </p:cNvPr>
              <p:cNvSpPr/>
              <p:nvPr/>
            </p:nvSpPr>
            <p:spPr bwMode="auto">
              <a:xfrm rot="8477886">
                <a:off x="9456326" y="2037608"/>
                <a:ext cx="419617" cy="32971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1" name="Freeform 47">
              <a:extLst>
                <a:ext uri="{FF2B5EF4-FFF2-40B4-BE49-F238E27FC236}">
                  <a16:creationId xmlns:a16="http://schemas.microsoft.com/office/drawing/2014/main" id="{8FAFF57B-6ABE-44FC-8EFF-93A947D6546B}"/>
                </a:ext>
                <a:ext uri="{C183D7F6-B498-43B3-948B-1728B52AA6E4}">
                  <adec:decorative xmlns:adec="http://schemas.microsoft.com/office/drawing/2017/decorative" val="1"/>
                </a:ext>
              </a:extLst>
            </p:cNvPr>
            <p:cNvSpPr>
              <a:spLocks/>
            </p:cNvSpPr>
            <p:nvPr/>
          </p:nvSpPr>
          <p:spPr bwMode="auto">
            <a:xfrm>
              <a:off x="8530283" y="2754247"/>
              <a:ext cx="965276" cy="568209"/>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TextBox 86">
            <a:extLst>
              <a:ext uri="{FF2B5EF4-FFF2-40B4-BE49-F238E27FC236}">
                <a16:creationId xmlns:a16="http://schemas.microsoft.com/office/drawing/2014/main" id="{214E340A-472B-43CE-A816-E48186DDA7E2}"/>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Get up to speed quickly on a platform tailored for .NET</a:t>
            </a:r>
          </a:p>
        </p:txBody>
      </p:sp>
      <p:cxnSp>
        <p:nvCxnSpPr>
          <p:cNvPr id="88" name="Straight Connector 87">
            <a:extLst>
              <a:ext uri="{FF2B5EF4-FFF2-40B4-BE49-F238E27FC236}">
                <a16:creationId xmlns:a16="http://schemas.microsoft.com/office/drawing/2014/main" id="{26A844B3-D508-441D-B354-2064E8A8968E}"/>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F6B95CCC-6805-485E-B223-DC39023ABAB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4B3BB832-FFE6-4C4F-8F6B-038D7FDE0CC7}"/>
              </a:ext>
              <a:ext uri="{C183D7F6-B498-43B3-948B-1728B52AA6E4}">
                <adec:decorative xmlns:adec="http://schemas.microsoft.com/office/drawing/2017/decorative" val="1"/>
              </a:ext>
            </a:extLst>
          </p:cNvPr>
          <p:cNvGrpSpPr/>
          <p:nvPr/>
        </p:nvGrpSpPr>
        <p:grpSpPr>
          <a:xfrm>
            <a:off x="9559603" y="4280171"/>
            <a:ext cx="892250" cy="726957"/>
            <a:chOff x="-517628" y="4158749"/>
            <a:chExt cx="571363" cy="465516"/>
          </a:xfrm>
        </p:grpSpPr>
        <p:grpSp>
          <p:nvGrpSpPr>
            <p:cNvPr id="91" name="speedometer" descr="speedometer">
              <a:extLst>
                <a:ext uri="{FF2B5EF4-FFF2-40B4-BE49-F238E27FC236}">
                  <a16:creationId xmlns:a16="http://schemas.microsoft.com/office/drawing/2014/main" id="{32E5EB4E-8265-4F1D-9A9E-7C94F7C25132}"/>
                </a:ext>
              </a:extLst>
            </p:cNvPr>
            <p:cNvGrpSpPr/>
            <p:nvPr/>
          </p:nvGrpSpPr>
          <p:grpSpPr>
            <a:xfrm rot="19591726" flipH="1">
              <a:off x="-517628" y="4158749"/>
              <a:ext cx="379517" cy="332754"/>
              <a:chOff x="-516564" y="4218437"/>
              <a:chExt cx="379517" cy="332754"/>
            </a:xfrm>
            <a:solidFill>
              <a:schemeClr val="tx1"/>
            </a:solidFill>
          </p:grpSpPr>
          <p:sp>
            <p:nvSpPr>
              <p:cNvPr id="93" name="Freeform: Shape 92">
                <a:extLst>
                  <a:ext uri="{FF2B5EF4-FFF2-40B4-BE49-F238E27FC236}">
                    <a16:creationId xmlns:a16="http://schemas.microsoft.com/office/drawing/2014/main" id="{9F73966C-C1E6-44E5-9610-2674CCB83A41}"/>
                  </a:ext>
                  <a:ext uri="{C183D7F6-B498-43B3-948B-1728B52AA6E4}">
                    <adec:decorative xmlns:adec="http://schemas.microsoft.com/office/drawing/2017/decorative" val="1"/>
                  </a:ext>
                </a:extLst>
              </p:cNvPr>
              <p:cNvSpPr/>
              <p:nvPr/>
            </p:nvSpPr>
            <p:spPr>
              <a:xfrm>
                <a:off x="-516564" y="4218437"/>
                <a:ext cx="379517" cy="332754"/>
              </a:xfrm>
              <a:custGeom>
                <a:avLst/>
                <a:gdLst>
                  <a:gd name="connsiteX0" fmla="*/ 189792 w 379517"/>
                  <a:gd name="connsiteY0" fmla="*/ 0 h 332754"/>
                  <a:gd name="connsiteX1" fmla="*/ 0 w 379517"/>
                  <a:gd name="connsiteY1" fmla="*/ 189458 h 332754"/>
                  <a:gd name="connsiteX2" fmla="*/ 50928 w 379517"/>
                  <a:gd name="connsiteY2" fmla="*/ 318592 h 332754"/>
                  <a:gd name="connsiteX3" fmla="*/ 65651 w 379517"/>
                  <a:gd name="connsiteY3" fmla="*/ 332755 h 332754"/>
                  <a:gd name="connsiteX4" fmla="*/ 87401 w 379517"/>
                  <a:gd name="connsiteY4" fmla="*/ 311043 h 332754"/>
                  <a:gd name="connsiteX5" fmla="*/ 109954 w 379517"/>
                  <a:gd name="connsiteY5" fmla="*/ 288529 h 332754"/>
                  <a:gd name="connsiteX6" fmla="*/ 95097 w 379517"/>
                  <a:gd name="connsiteY6" fmla="*/ 274501 h 332754"/>
                  <a:gd name="connsiteX7" fmla="*/ 72611 w 379517"/>
                  <a:gd name="connsiteY7" fmla="*/ 296947 h 332754"/>
                  <a:gd name="connsiteX8" fmla="*/ 43098 w 379517"/>
                  <a:gd name="connsiteY8" fmla="*/ 251253 h 332754"/>
                  <a:gd name="connsiteX9" fmla="*/ 31119 w 379517"/>
                  <a:gd name="connsiteY9" fmla="*/ 202352 h 332754"/>
                  <a:gd name="connsiteX10" fmla="*/ 56884 w 379517"/>
                  <a:gd name="connsiteY10" fmla="*/ 202352 h 332754"/>
                  <a:gd name="connsiteX11" fmla="*/ 56282 w 379517"/>
                  <a:gd name="connsiteY11" fmla="*/ 189458 h 332754"/>
                  <a:gd name="connsiteX12" fmla="*/ 56483 w 379517"/>
                  <a:gd name="connsiteY12" fmla="*/ 181976 h 332754"/>
                  <a:gd name="connsiteX13" fmla="*/ 30784 w 379517"/>
                  <a:gd name="connsiteY13" fmla="*/ 181976 h 332754"/>
                  <a:gd name="connsiteX14" fmla="*/ 43098 w 379517"/>
                  <a:gd name="connsiteY14" fmla="*/ 127664 h 332754"/>
                  <a:gd name="connsiteX15" fmla="*/ 70001 w 379517"/>
                  <a:gd name="connsiteY15" fmla="*/ 84842 h 332754"/>
                  <a:gd name="connsiteX16" fmla="*/ 88270 w 379517"/>
                  <a:gd name="connsiteY16" fmla="*/ 103080 h 332754"/>
                  <a:gd name="connsiteX17" fmla="*/ 102659 w 379517"/>
                  <a:gd name="connsiteY17" fmla="*/ 88650 h 332754"/>
                  <a:gd name="connsiteX18" fmla="*/ 84390 w 379517"/>
                  <a:gd name="connsiteY18" fmla="*/ 70412 h 332754"/>
                  <a:gd name="connsiteX19" fmla="*/ 127755 w 379517"/>
                  <a:gd name="connsiteY19" fmla="*/ 43089 h 332754"/>
                  <a:gd name="connsiteX20" fmla="*/ 181761 w 379517"/>
                  <a:gd name="connsiteY20" fmla="*/ 30797 h 332754"/>
                  <a:gd name="connsiteX21" fmla="*/ 181761 w 379517"/>
                  <a:gd name="connsiteY21" fmla="*/ 56450 h 332754"/>
                  <a:gd name="connsiteX22" fmla="*/ 189725 w 379517"/>
                  <a:gd name="connsiteY22" fmla="*/ 56183 h 332754"/>
                  <a:gd name="connsiteX23" fmla="*/ 202173 w 379517"/>
                  <a:gd name="connsiteY23" fmla="*/ 56784 h 332754"/>
                  <a:gd name="connsiteX24" fmla="*/ 202173 w 379517"/>
                  <a:gd name="connsiteY24" fmla="*/ 31064 h 332754"/>
                  <a:gd name="connsiteX25" fmla="*/ 251629 w 379517"/>
                  <a:gd name="connsiteY25" fmla="*/ 43022 h 332754"/>
                  <a:gd name="connsiteX26" fmla="*/ 297404 w 379517"/>
                  <a:gd name="connsiteY26" fmla="*/ 72483 h 332754"/>
                  <a:gd name="connsiteX27" fmla="*/ 279200 w 379517"/>
                  <a:gd name="connsiteY27" fmla="*/ 90654 h 332754"/>
                  <a:gd name="connsiteX28" fmla="*/ 293255 w 379517"/>
                  <a:gd name="connsiteY28" fmla="*/ 105484 h 332754"/>
                  <a:gd name="connsiteX29" fmla="*/ 311524 w 379517"/>
                  <a:gd name="connsiteY29" fmla="*/ 87247 h 332754"/>
                  <a:gd name="connsiteX30" fmla="*/ 336352 w 379517"/>
                  <a:gd name="connsiteY30" fmla="*/ 127664 h 332754"/>
                  <a:gd name="connsiteX31" fmla="*/ 348666 w 379517"/>
                  <a:gd name="connsiteY31" fmla="*/ 181976 h 332754"/>
                  <a:gd name="connsiteX32" fmla="*/ 322968 w 379517"/>
                  <a:gd name="connsiteY32" fmla="*/ 181976 h 332754"/>
                  <a:gd name="connsiteX33" fmla="*/ 323169 w 379517"/>
                  <a:gd name="connsiteY33" fmla="*/ 189458 h 332754"/>
                  <a:gd name="connsiteX34" fmla="*/ 322567 w 379517"/>
                  <a:gd name="connsiteY34" fmla="*/ 202352 h 332754"/>
                  <a:gd name="connsiteX35" fmla="*/ 348332 w 379517"/>
                  <a:gd name="connsiteY35" fmla="*/ 202352 h 332754"/>
                  <a:gd name="connsiteX36" fmla="*/ 336352 w 379517"/>
                  <a:gd name="connsiteY36" fmla="*/ 251253 h 332754"/>
                  <a:gd name="connsiteX37" fmla="*/ 308981 w 379517"/>
                  <a:gd name="connsiteY37" fmla="*/ 294542 h 332754"/>
                  <a:gd name="connsiteX38" fmla="*/ 286629 w 379517"/>
                  <a:gd name="connsiteY38" fmla="*/ 272163 h 332754"/>
                  <a:gd name="connsiteX39" fmla="*/ 272174 w 379517"/>
                  <a:gd name="connsiteY39" fmla="*/ 286525 h 332754"/>
                  <a:gd name="connsiteX40" fmla="*/ 294593 w 379517"/>
                  <a:gd name="connsiteY40" fmla="*/ 308905 h 332754"/>
                  <a:gd name="connsiteX41" fmla="*/ 316276 w 379517"/>
                  <a:gd name="connsiteY41" fmla="*/ 330550 h 332754"/>
                  <a:gd name="connsiteX42" fmla="*/ 330731 w 379517"/>
                  <a:gd name="connsiteY42" fmla="*/ 316186 h 332754"/>
                  <a:gd name="connsiteX43" fmla="*/ 379518 w 379517"/>
                  <a:gd name="connsiteY43" fmla="*/ 189391 h 332754"/>
                  <a:gd name="connsiteX44" fmla="*/ 189792 w 379517"/>
                  <a:gd name="connsiteY44" fmla="*/ 0 h 33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9517" h="332754">
                    <a:moveTo>
                      <a:pt x="189792" y="0"/>
                    </a:moveTo>
                    <a:cubicBezTo>
                      <a:pt x="84992" y="0"/>
                      <a:pt x="0" y="84842"/>
                      <a:pt x="0" y="189458"/>
                    </a:cubicBezTo>
                    <a:cubicBezTo>
                      <a:pt x="0" y="239361"/>
                      <a:pt x="19341" y="284789"/>
                      <a:pt x="50928" y="318592"/>
                    </a:cubicBezTo>
                    <a:cubicBezTo>
                      <a:pt x="55546" y="323536"/>
                      <a:pt x="60498" y="328279"/>
                      <a:pt x="65651" y="332755"/>
                    </a:cubicBezTo>
                    <a:lnTo>
                      <a:pt x="87401" y="311043"/>
                    </a:lnTo>
                    <a:lnTo>
                      <a:pt x="109954" y="288529"/>
                    </a:lnTo>
                    <a:cubicBezTo>
                      <a:pt x="104667" y="284254"/>
                      <a:pt x="99715" y="279511"/>
                      <a:pt x="95097" y="274501"/>
                    </a:cubicBezTo>
                    <a:lnTo>
                      <a:pt x="72611" y="296947"/>
                    </a:lnTo>
                    <a:cubicBezTo>
                      <a:pt x="60163" y="283452"/>
                      <a:pt x="50259" y="268154"/>
                      <a:pt x="43098" y="251253"/>
                    </a:cubicBezTo>
                    <a:cubicBezTo>
                      <a:pt x="36473" y="235621"/>
                      <a:pt x="32457" y="219253"/>
                      <a:pt x="31119" y="202352"/>
                    </a:cubicBezTo>
                    <a:lnTo>
                      <a:pt x="56884" y="202352"/>
                    </a:lnTo>
                    <a:cubicBezTo>
                      <a:pt x="56483" y="198076"/>
                      <a:pt x="56282" y="193801"/>
                      <a:pt x="56282" y="189458"/>
                    </a:cubicBezTo>
                    <a:cubicBezTo>
                      <a:pt x="56282" y="186920"/>
                      <a:pt x="56349" y="184448"/>
                      <a:pt x="56483" y="181976"/>
                    </a:cubicBezTo>
                    <a:lnTo>
                      <a:pt x="30784" y="181976"/>
                    </a:lnTo>
                    <a:cubicBezTo>
                      <a:pt x="31654" y="163137"/>
                      <a:pt x="35804" y="144900"/>
                      <a:pt x="43098" y="127664"/>
                    </a:cubicBezTo>
                    <a:cubicBezTo>
                      <a:pt x="49723" y="111965"/>
                      <a:pt x="58758" y="97602"/>
                      <a:pt x="70001" y="84842"/>
                    </a:cubicBezTo>
                    <a:lnTo>
                      <a:pt x="88270" y="103080"/>
                    </a:lnTo>
                    <a:cubicBezTo>
                      <a:pt x="92688" y="97936"/>
                      <a:pt x="97506" y="93059"/>
                      <a:pt x="102659" y="88650"/>
                    </a:cubicBezTo>
                    <a:lnTo>
                      <a:pt x="84390" y="70412"/>
                    </a:lnTo>
                    <a:cubicBezTo>
                      <a:pt x="97305" y="58989"/>
                      <a:pt x="111828" y="49836"/>
                      <a:pt x="127755" y="43089"/>
                    </a:cubicBezTo>
                    <a:cubicBezTo>
                      <a:pt x="144954" y="35807"/>
                      <a:pt x="163023" y="31732"/>
                      <a:pt x="181761" y="30797"/>
                    </a:cubicBezTo>
                    <a:lnTo>
                      <a:pt x="181761" y="56450"/>
                    </a:lnTo>
                    <a:cubicBezTo>
                      <a:pt x="184371" y="56316"/>
                      <a:pt x="187049" y="56183"/>
                      <a:pt x="189725" y="56183"/>
                    </a:cubicBezTo>
                    <a:cubicBezTo>
                      <a:pt x="193942" y="56183"/>
                      <a:pt x="198091" y="56383"/>
                      <a:pt x="202173" y="56784"/>
                    </a:cubicBezTo>
                    <a:lnTo>
                      <a:pt x="202173" y="31064"/>
                    </a:lnTo>
                    <a:cubicBezTo>
                      <a:pt x="219238" y="32400"/>
                      <a:pt x="235835" y="36409"/>
                      <a:pt x="251629" y="43022"/>
                    </a:cubicBezTo>
                    <a:cubicBezTo>
                      <a:pt x="268493" y="50170"/>
                      <a:pt x="283885" y="60057"/>
                      <a:pt x="297404" y="72483"/>
                    </a:cubicBezTo>
                    <a:lnTo>
                      <a:pt x="279200" y="90654"/>
                    </a:lnTo>
                    <a:cubicBezTo>
                      <a:pt x="284287" y="95197"/>
                      <a:pt x="288972" y="100141"/>
                      <a:pt x="293255" y="105484"/>
                    </a:cubicBezTo>
                    <a:lnTo>
                      <a:pt x="311524" y="87247"/>
                    </a:lnTo>
                    <a:cubicBezTo>
                      <a:pt x="321763" y="99405"/>
                      <a:pt x="330128" y="112967"/>
                      <a:pt x="336352" y="127664"/>
                    </a:cubicBezTo>
                    <a:cubicBezTo>
                      <a:pt x="343647" y="144966"/>
                      <a:pt x="347796" y="163204"/>
                      <a:pt x="348666" y="181976"/>
                    </a:cubicBezTo>
                    <a:lnTo>
                      <a:pt x="322968" y="181976"/>
                    </a:lnTo>
                    <a:cubicBezTo>
                      <a:pt x="323101" y="184448"/>
                      <a:pt x="323169" y="186920"/>
                      <a:pt x="323169" y="189458"/>
                    </a:cubicBezTo>
                    <a:cubicBezTo>
                      <a:pt x="323169" y="193801"/>
                      <a:pt x="322968" y="198142"/>
                      <a:pt x="322567" y="202352"/>
                    </a:cubicBezTo>
                    <a:lnTo>
                      <a:pt x="348332" y="202352"/>
                    </a:lnTo>
                    <a:cubicBezTo>
                      <a:pt x="346993" y="219253"/>
                      <a:pt x="342978" y="235687"/>
                      <a:pt x="336352" y="251253"/>
                    </a:cubicBezTo>
                    <a:cubicBezTo>
                      <a:pt x="329593" y="267152"/>
                      <a:pt x="320425" y="281649"/>
                      <a:pt x="308981" y="294542"/>
                    </a:cubicBezTo>
                    <a:lnTo>
                      <a:pt x="286629" y="272163"/>
                    </a:lnTo>
                    <a:cubicBezTo>
                      <a:pt x="282145" y="277306"/>
                      <a:pt x="277327" y="282116"/>
                      <a:pt x="272174" y="286525"/>
                    </a:cubicBezTo>
                    <a:lnTo>
                      <a:pt x="294593" y="308905"/>
                    </a:lnTo>
                    <a:lnTo>
                      <a:pt x="316276" y="330550"/>
                    </a:lnTo>
                    <a:cubicBezTo>
                      <a:pt x="321362" y="326007"/>
                      <a:pt x="326180" y="321197"/>
                      <a:pt x="330731" y="316186"/>
                    </a:cubicBezTo>
                    <a:cubicBezTo>
                      <a:pt x="361047" y="282584"/>
                      <a:pt x="379518" y="238159"/>
                      <a:pt x="379518" y="189391"/>
                    </a:cubicBezTo>
                    <a:cubicBezTo>
                      <a:pt x="379584" y="84842"/>
                      <a:pt x="294593" y="0"/>
                      <a:pt x="189792" y="0"/>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F5D07838-E7C9-4DD3-98EF-93CA00F52B59}"/>
                  </a:ext>
                  <a:ext uri="{C183D7F6-B498-43B3-948B-1728B52AA6E4}">
                    <adec:decorative xmlns:adec="http://schemas.microsoft.com/office/drawing/2017/decorative" val="1"/>
                  </a:ext>
                </a:extLst>
              </p:cNvPr>
              <p:cNvSpPr/>
              <p:nvPr/>
            </p:nvSpPr>
            <p:spPr>
              <a:xfrm>
                <a:off x="-397710" y="4338735"/>
                <a:ext cx="105436" cy="105250"/>
              </a:xfrm>
              <a:custGeom>
                <a:avLst/>
                <a:gdLst>
                  <a:gd name="connsiteX0" fmla="*/ 97707 w 105436"/>
                  <a:gd name="connsiteY0" fmla="*/ 60258 h 105250"/>
                  <a:gd name="connsiteX1" fmla="*/ 97707 w 105436"/>
                  <a:gd name="connsiteY1" fmla="*/ 97535 h 105250"/>
                  <a:gd name="connsiteX2" fmla="*/ 60365 w 105436"/>
                  <a:gd name="connsiteY2" fmla="*/ 97535 h 105250"/>
                  <a:gd name="connsiteX3" fmla="*/ 0 w 105436"/>
                  <a:gd name="connsiteY3" fmla="*/ 0 h 105250"/>
                  <a:gd name="connsiteX4" fmla="*/ 97707 w 105436"/>
                  <a:gd name="connsiteY4" fmla="*/ 60258 h 10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6" h="105250">
                    <a:moveTo>
                      <a:pt x="97707" y="60258"/>
                    </a:moveTo>
                    <a:cubicBezTo>
                      <a:pt x="108013" y="70546"/>
                      <a:pt x="108013" y="87247"/>
                      <a:pt x="97707" y="97535"/>
                    </a:cubicBezTo>
                    <a:cubicBezTo>
                      <a:pt x="87401" y="107822"/>
                      <a:pt x="70670" y="107822"/>
                      <a:pt x="60365" y="97535"/>
                    </a:cubicBezTo>
                    <a:cubicBezTo>
                      <a:pt x="50058" y="87247"/>
                      <a:pt x="0" y="0"/>
                      <a:pt x="0" y="0"/>
                    </a:cubicBezTo>
                    <a:cubicBezTo>
                      <a:pt x="0" y="0"/>
                      <a:pt x="87401" y="49970"/>
                      <a:pt x="97707" y="60258"/>
                    </a:cubicBezTo>
                    <a:close/>
                  </a:path>
                </a:pathLst>
              </a:custGeom>
              <a:grp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2" name="Freeform 137">
              <a:extLst>
                <a:ext uri="{FF2B5EF4-FFF2-40B4-BE49-F238E27FC236}">
                  <a16:creationId xmlns:a16="http://schemas.microsoft.com/office/drawing/2014/main" id="{228D74CF-7CD9-4877-8BBA-592CAC9F5E29}"/>
                </a:ext>
                <a:ext uri="{C183D7F6-B498-43B3-948B-1728B52AA6E4}">
                  <adec:decorative xmlns:adec="http://schemas.microsoft.com/office/drawing/2017/decorative" val="1"/>
                </a:ext>
              </a:extLst>
            </p:cNvPr>
            <p:cNvSpPr>
              <a:spLocks/>
            </p:cNvSpPr>
            <p:nvPr/>
          </p:nvSpPr>
          <p:spPr bwMode="auto">
            <a:xfrm>
              <a:off x="-329957" y="4358741"/>
              <a:ext cx="383692" cy="265524"/>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3ECC0A5B-2F77-46C0-B3E8-9D5CE396D2DD}"/>
              </a:ext>
            </a:extLst>
          </p:cNvPr>
          <p:cNvSpPr>
            <a:spLocks noGrp="1"/>
          </p:cNvSpPr>
          <p:nvPr>
            <p:ph sz="quarter" idx="14"/>
          </p:nvPr>
        </p:nvSpPr>
        <p:spPr>
          <a:xfrm>
            <a:off x="8438493" y="5432687"/>
            <a:ext cx="3141481" cy="587525"/>
          </a:xfrm>
        </p:spPr>
        <p:txBody>
          <a:bodyPr/>
          <a:lstStyle/>
          <a:p>
            <a:pPr marL="0" lvl="0" indent="0" algn="ctr" defTabSz="914367">
              <a:lnSpc>
                <a:spcPct val="100000"/>
              </a:lnSpc>
              <a:spcBef>
                <a:spcPts val="0"/>
              </a:spcBef>
              <a:buNone/>
              <a:defRPr/>
            </a:pPr>
            <a:r>
              <a:rPr lang="en-US" sz="1800" b="1" dirty="0">
                <a:solidFill>
                  <a:srgbClr val="FFFFFF"/>
                </a:solidFill>
                <a:latin typeface="Segoe UI Semibold"/>
                <a:cs typeface="Segoe UI" panose="020B0502040204020203" pitchFamily="34" charset="0"/>
              </a:rPr>
              <a:t>Secure your application and databases</a:t>
            </a:r>
          </a:p>
        </p:txBody>
      </p:sp>
      <p:sp>
        <p:nvSpPr>
          <p:cNvPr id="5" name="Content Placeholder 4">
            <a:extLst>
              <a:ext uri="{FF2B5EF4-FFF2-40B4-BE49-F238E27FC236}">
                <a16:creationId xmlns:a16="http://schemas.microsoft.com/office/drawing/2014/main" id="{8CEC74AB-3073-4F77-A494-98F13F81365D}"/>
              </a:ext>
            </a:extLst>
          </p:cNvPr>
          <p:cNvSpPr>
            <a:spLocks noGrp="1"/>
          </p:cNvSpPr>
          <p:nvPr>
            <p:ph sz="quarter" idx="15"/>
          </p:nvPr>
        </p:nvSpPr>
        <p:spPr>
          <a:xfrm>
            <a:off x="267979" y="6411951"/>
            <a:ext cx="3000375" cy="400050"/>
          </a:xfrm>
        </p:spPr>
        <p:txBody>
          <a:bodyPr/>
          <a:lstStyle/>
          <a:p>
            <a:pPr marL="0" lvl="0" indent="0" defTabSz="914367">
              <a:lnSpc>
                <a:spcPct val="100000"/>
              </a:lnSpc>
              <a:spcBef>
                <a:spcPts val="0"/>
              </a:spcBef>
              <a:buNone/>
              <a:defRPr/>
            </a:pPr>
            <a:r>
              <a:rPr lang="en-US" sz="1600" dirty="0">
                <a:solidFill>
                  <a:schemeClr val="bg1"/>
                </a:solidFill>
                <a:hlinkClick r:id="rId13"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1870292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7A14-B9AB-47D7-9801-0DF0630F7151}"/>
              </a:ext>
            </a:extLst>
          </p:cNvPr>
          <p:cNvSpPr>
            <a:spLocks noGrp="1"/>
          </p:cNvSpPr>
          <p:nvPr>
            <p:ph type="title"/>
          </p:nvPr>
        </p:nvSpPr>
        <p:spPr>
          <a:xfrm>
            <a:off x="723567" y="967440"/>
            <a:ext cx="2546309" cy="2462213"/>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Unparalleled developer productivity means you can ship new features faster and maximize value per dev cycle </a:t>
            </a:r>
          </a:p>
        </p:txBody>
      </p:sp>
      <p:cxnSp>
        <p:nvCxnSpPr>
          <p:cNvPr id="86" name="Straight Connector 85">
            <a:extLst>
              <a:ext uri="{FF2B5EF4-FFF2-40B4-BE49-F238E27FC236}">
                <a16:creationId xmlns:a16="http://schemas.microsoft.com/office/drawing/2014/main" id="{244CE3B8-D8A9-4FF3-962D-7373AE255A90}"/>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CEB3EB-D941-4167-905B-63B18FA91106}"/>
              </a:ext>
            </a:extLst>
          </p:cNvPr>
          <p:cNvSpPr>
            <a:spLocks noGrp="1"/>
          </p:cNvSpPr>
          <p:nvPr>
            <p:ph sz="quarter" idx="13"/>
          </p:nvPr>
        </p:nvSpPr>
        <p:spPr>
          <a:xfrm>
            <a:off x="3714366" y="649498"/>
            <a:ext cx="7774636" cy="3218747"/>
          </a:xfrm>
        </p:spPr>
        <p:txBody>
          <a:bodyPr/>
          <a:lstStyle/>
          <a:p>
            <a:pPr marL="285750" lvl="0" indent="-285750" defTabSz="914400">
              <a:lnSpc>
                <a:spcPct val="100000"/>
              </a:lnSpc>
              <a:spcBef>
                <a:spcPts val="0"/>
              </a:spcBef>
              <a:spcAft>
                <a:spcPts val="500"/>
              </a:spcAft>
            </a:pPr>
            <a:r>
              <a:rPr lang="en-US" sz="1600" dirty="0">
                <a:solidFill>
                  <a:prstClr val="black"/>
                </a:solidFill>
              </a:rPr>
              <a:t>Make and ship changes faster with native integration with Visual Studio, GitHub and App Service</a:t>
            </a:r>
          </a:p>
          <a:p>
            <a:pPr marL="285750" lvl="0" indent="-285750" defTabSz="914400">
              <a:lnSpc>
                <a:spcPct val="100000"/>
              </a:lnSpc>
              <a:spcBef>
                <a:spcPts val="0"/>
              </a:spcBef>
              <a:spcAft>
                <a:spcPts val="500"/>
              </a:spcAft>
            </a:pPr>
            <a:r>
              <a:rPr lang="en-US" sz="1600" dirty="0">
                <a:solidFill>
                  <a:prstClr val="black"/>
                </a:solidFill>
              </a:rPr>
              <a:t>Seamless </a:t>
            </a:r>
            <a:r>
              <a:rPr lang="en-US" sz="1600" u="sng" dirty="0">
                <a:solidFill>
                  <a:srgbClr val="0070C0"/>
                </a:solidFill>
                <a:hlinkClick r:id="rId3">
                  <a:extLst>
                    <a:ext uri="{A12FA001-AC4F-418D-AE19-62706E023703}">
                      <ahyp:hlinkClr xmlns:ahyp="http://schemas.microsoft.com/office/drawing/2018/hyperlinkcolor" val="tx"/>
                    </a:ext>
                  </a:extLst>
                </a:hlinkClick>
              </a:rPr>
              <a:t>remote</a:t>
            </a:r>
            <a:r>
              <a:rPr lang="en-US" sz="1600" dirty="0">
                <a:solidFill>
                  <a:prstClr val="black"/>
                </a:solidFill>
              </a:rPr>
              <a:t> and </a:t>
            </a:r>
            <a:r>
              <a:rPr lang="en-US" sz="1600" u="sng" dirty="0">
                <a:solidFill>
                  <a:srgbClr val="0070C0"/>
                </a:solidFill>
                <a:hlinkClick r:id="rId4">
                  <a:extLst>
                    <a:ext uri="{A12FA001-AC4F-418D-AE19-62706E023703}">
                      <ahyp:hlinkClr xmlns:ahyp="http://schemas.microsoft.com/office/drawing/2018/hyperlinkcolor" val="tx"/>
                    </a:ext>
                  </a:extLst>
                </a:hlinkClick>
              </a:rPr>
              <a:t>live-site</a:t>
            </a:r>
            <a:r>
              <a:rPr lang="en-US" sz="1600" dirty="0">
                <a:solidFill>
                  <a:prstClr val="black"/>
                </a:solidFill>
              </a:rPr>
              <a:t> debugging for ASP.NET apps lets you diagnose issues and production environments and resolve quickly, without impacting traffic </a:t>
            </a:r>
          </a:p>
          <a:p>
            <a:pPr marL="285750" lvl="0" indent="-285750" defTabSz="914400">
              <a:lnSpc>
                <a:spcPct val="100000"/>
              </a:lnSpc>
              <a:spcBef>
                <a:spcPts val="0"/>
              </a:spcBef>
              <a:spcAft>
                <a:spcPts val="500"/>
              </a:spcAft>
            </a:pPr>
            <a:r>
              <a:rPr lang="en-US" sz="1600" dirty="0">
                <a:solidFill>
                  <a:prstClr val="black"/>
                </a:solidFill>
              </a:rPr>
              <a:t>Create </a:t>
            </a:r>
            <a:r>
              <a:rPr lang="en-US" sz="1600" u="sng" dirty="0">
                <a:solidFill>
                  <a:srgbClr val="0070C0"/>
                </a:solidFill>
                <a:hlinkClick r:id="rId5">
                  <a:extLst>
                    <a:ext uri="{A12FA001-AC4F-418D-AE19-62706E023703}">
                      <ahyp:hlinkClr xmlns:ahyp="http://schemas.microsoft.com/office/drawing/2018/hyperlinkcolor" val="tx"/>
                    </a:ext>
                  </a:extLst>
                </a:hlinkClick>
              </a:rPr>
              <a:t>custom automated workflows</a:t>
            </a:r>
            <a:r>
              <a:rPr lang="en-US" sz="1600" dirty="0">
                <a:solidFill>
                  <a:srgbClr val="0070C0"/>
                </a:solidFill>
              </a:rPr>
              <a:t> </a:t>
            </a:r>
            <a:r>
              <a:rPr lang="en-US" sz="1600" dirty="0">
                <a:solidFill>
                  <a:prstClr val="black"/>
                </a:solidFill>
              </a:rPr>
              <a:t>to build, test, package, release and deploy to Azure following a push or pull request, using GitHub Actions</a:t>
            </a:r>
          </a:p>
          <a:p>
            <a:pPr marL="285750" lvl="0" indent="-285750" defTabSz="914400">
              <a:lnSpc>
                <a:spcPct val="100000"/>
              </a:lnSpc>
              <a:spcBef>
                <a:spcPts val="0"/>
              </a:spcBef>
              <a:spcAft>
                <a:spcPts val="500"/>
              </a:spcAft>
            </a:pPr>
            <a:r>
              <a:rPr lang="en-US" sz="1600" dirty="0">
                <a:solidFill>
                  <a:prstClr val="black"/>
                </a:solidFill>
              </a:rPr>
              <a:t>Build end-to-end Continuous Integration/Continuous Deployment (CI/CD) capabilities directly in the repository</a:t>
            </a:r>
          </a:p>
          <a:p>
            <a:pPr marL="285750" lvl="0" indent="-285750" defTabSz="914400">
              <a:lnSpc>
                <a:spcPct val="100000"/>
              </a:lnSpc>
              <a:spcBef>
                <a:spcPts val="0"/>
              </a:spcBef>
              <a:spcAft>
                <a:spcPts val="500"/>
              </a:spcAft>
              <a:buClr>
                <a:srgbClr val="000000"/>
              </a:buClr>
            </a:pPr>
            <a:r>
              <a:rPr lang="en-US" sz="1600" u="sng" dirty="0">
                <a:solidFill>
                  <a:srgbClr val="0070C0"/>
                </a:solidFill>
                <a:hlinkClick r:id="rId6">
                  <a:extLst>
                    <a:ext uri="{A12FA001-AC4F-418D-AE19-62706E023703}">
                      <ahyp:hlinkClr xmlns:ahyp="http://schemas.microsoft.com/office/drawing/2018/hyperlinkcolor" val="tx"/>
                    </a:ext>
                  </a:extLst>
                </a:hlinkClick>
              </a:rPr>
              <a:t>Publish code updates</a:t>
            </a:r>
            <a:r>
              <a:rPr lang="en-US" sz="1600" dirty="0">
                <a:solidFill>
                  <a:srgbClr val="0070C0"/>
                </a:solidFill>
              </a:rPr>
              <a:t> </a:t>
            </a:r>
            <a:r>
              <a:rPr lang="en-US" sz="1600" dirty="0">
                <a:solidFill>
                  <a:prstClr val="black"/>
                </a:solidFill>
              </a:rPr>
              <a:t>directly to App Service with VS and VS Code integration</a:t>
            </a:r>
          </a:p>
          <a:p>
            <a:pPr marL="285750" lvl="0" indent="-285750" defTabSz="914400">
              <a:lnSpc>
                <a:spcPct val="100000"/>
              </a:lnSpc>
              <a:spcBef>
                <a:spcPts val="0"/>
              </a:spcBef>
              <a:spcAft>
                <a:spcPts val="500"/>
              </a:spcAft>
            </a:pPr>
            <a:r>
              <a:rPr lang="en-US" sz="1600" dirty="0">
                <a:solidFill>
                  <a:prstClr val="black"/>
                </a:solidFill>
              </a:rPr>
              <a:t>Ensure governance from anywhere by using Azure Policy to maintain visibility into whether your codebase or services are compromised</a:t>
            </a:r>
          </a:p>
        </p:txBody>
      </p:sp>
      <p:sp>
        <p:nvSpPr>
          <p:cNvPr id="35" name="Rectangle 34">
            <a:extLst>
              <a:ext uri="{FF2B5EF4-FFF2-40B4-BE49-F238E27FC236}">
                <a16:creationId xmlns:a16="http://schemas.microsoft.com/office/drawing/2014/main" id="{EB9063E4-C821-4654-9888-C718C98E97A0}"/>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B09C38CC-1EE4-4CA7-9D57-8985C309A035}"/>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C3339B51-C183-498D-96D6-2D6A64D59A64}"/>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0" name="Freeform: Shape 39">
              <a:extLst>
                <a:ext uri="{FF2B5EF4-FFF2-40B4-BE49-F238E27FC236}">
                  <a16:creationId xmlns:a16="http://schemas.microsoft.com/office/drawing/2014/main" id="{4954A391-4400-4A66-8FB5-82569EF260E0}"/>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03B2900-F70B-445C-BDFA-90AE93F68618}"/>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CD8E957-6F06-4D47-BA29-942262D65BD8}"/>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AFD2185F-23CD-44FE-AD67-9D0FCBEC5DE3}"/>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EFB4DDA-AEAD-4643-B418-4EAD10993DB4}"/>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46488E1E-86F6-4895-96DD-8A8F29412188}"/>
              </a:ext>
            </a:extLst>
          </p:cNvPr>
          <p:cNvSpPr>
            <a:spLocks noGrp="1"/>
          </p:cNvSpPr>
          <p:nvPr>
            <p:ph sz="quarter" idx="14"/>
          </p:nvPr>
        </p:nvSpPr>
        <p:spPr>
          <a:xfrm>
            <a:off x="673935" y="5431449"/>
            <a:ext cx="3223510" cy="330145"/>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Stand up critical capabilities</a:t>
            </a:r>
          </a:p>
        </p:txBody>
      </p:sp>
      <p:cxnSp>
        <p:nvCxnSpPr>
          <p:cNvPr id="45" name="Straight Connector 44">
            <a:extLst>
              <a:ext uri="{FF2B5EF4-FFF2-40B4-BE49-F238E27FC236}">
                <a16:creationId xmlns:a16="http://schemas.microsoft.com/office/drawing/2014/main" id="{6A6BE5EA-F23A-41C4-992B-CB7E7EE20629}"/>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BFF64A6-C718-4619-82FE-66BD136CD1CC}"/>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A3FDC85D-DB57-4285-9F63-FA0D46CB9854}"/>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52" name="Freeform: Shape 51">
              <a:extLst>
                <a:ext uri="{FF2B5EF4-FFF2-40B4-BE49-F238E27FC236}">
                  <a16:creationId xmlns:a16="http://schemas.microsoft.com/office/drawing/2014/main" id="{7A609619-34AA-4997-B7AF-0BE36A38CE10}"/>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52">
              <a:extLst>
                <a:ext uri="{FF2B5EF4-FFF2-40B4-BE49-F238E27FC236}">
                  <a16:creationId xmlns:a16="http://schemas.microsoft.com/office/drawing/2014/main" id="{28DB734B-8D62-4C06-9584-45AB0A70D5E9}"/>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91ABA15-BF6C-4162-AF7A-AE7566B0E997}"/>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A10CD959-A6A3-41C3-A9DA-74031EFEF5DB}"/>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Extend applications to interact with any system and</a:t>
            </a:r>
            <a:br>
              <a:rPr lang="en-US" b="1" dirty="0">
                <a:solidFill>
                  <a:schemeClr val="tx1">
                    <a:lumMod val="85000"/>
                    <a:lumOff val="15000"/>
                  </a:schemeClr>
                </a:solidFill>
                <a:latin typeface="Segoe UI Semibold"/>
                <a:cs typeface="Segoe UI" panose="020B0502040204020203" pitchFamily="34" charset="0"/>
              </a:rPr>
            </a:br>
            <a:r>
              <a:rPr lang="en-US" b="1" dirty="0">
                <a:solidFill>
                  <a:schemeClr val="tx1">
                    <a:lumMod val="85000"/>
                    <a:lumOff val="15000"/>
                  </a:schemeClr>
                </a:solidFill>
                <a:latin typeface="Segoe UI Semibold"/>
                <a:cs typeface="Segoe UI" panose="020B0502040204020203" pitchFamily="34" charset="0"/>
              </a:rPr>
              <a:t>evolve quickly</a:t>
            </a:r>
          </a:p>
        </p:txBody>
      </p:sp>
      <p:cxnSp>
        <p:nvCxnSpPr>
          <p:cNvPr id="56" name="Straight Connector 55">
            <a:extLst>
              <a:ext uri="{FF2B5EF4-FFF2-40B4-BE49-F238E27FC236}">
                <a16:creationId xmlns:a16="http://schemas.microsoft.com/office/drawing/2014/main" id="{37E51106-4A80-4D90-BC12-3289D6B727C4}"/>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A17A2539-2D6F-4B4A-BEDF-15CCD0811066}"/>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8" name="Graphic 65">
            <a:extLst>
              <a:ext uri="{FF2B5EF4-FFF2-40B4-BE49-F238E27FC236}">
                <a16:creationId xmlns:a16="http://schemas.microsoft.com/office/drawing/2014/main" id="{B1CDFD0B-85F2-4C8F-9108-061ECAA6A468}"/>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59" name="Freeform: Shape 58">
              <a:extLst>
                <a:ext uri="{FF2B5EF4-FFF2-40B4-BE49-F238E27FC236}">
                  <a16:creationId xmlns:a16="http://schemas.microsoft.com/office/drawing/2014/main" id="{4F43400B-51C6-4978-B14C-A1226D6D3F5D}"/>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02FB09B2-5DDE-456B-BD23-8C1F37F4340A}"/>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B5B5C74-982D-4E27-977D-88C7603CD3F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69B1DD8-9D7F-4FDB-819E-362DFEE84D38}"/>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BF63089-4946-4CA7-9F6D-37D246B9B5B5}"/>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9D4CA5C3-767C-4CC5-AC6B-3D2FCC96AB1C}"/>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F39C68A2-2DD8-40B3-9C99-C32EEEF2080D}"/>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05EF8DD-D814-4977-845C-56B058D4B163}"/>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656FC46-2F74-45FF-B293-E1D15FC7FBE6}"/>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94158E2-C8E8-4591-8D07-E2DC90E64933}"/>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7C577E4-1082-49A1-8CA3-41BA99534355}"/>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2" name="TextBox 81">
            <a:extLst>
              <a:ext uri="{FF2B5EF4-FFF2-40B4-BE49-F238E27FC236}">
                <a16:creationId xmlns:a16="http://schemas.microsoft.com/office/drawing/2014/main" id="{4CB4FAD6-3147-4C57-8349-F5C7A2568BD2}"/>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DB8D3EC2-EBCF-4957-A9F5-1775D4355BB0}"/>
              </a:ext>
            </a:extLst>
          </p:cNvPr>
          <p:cNvSpPr>
            <a:spLocks noGrp="1"/>
          </p:cNvSpPr>
          <p:nvPr>
            <p:ph sz="quarter" idx="15"/>
          </p:nvPr>
        </p:nvSpPr>
        <p:spPr>
          <a:xfrm>
            <a:off x="266395" y="6406184"/>
            <a:ext cx="2771775" cy="392112"/>
          </a:xfrm>
        </p:spPr>
        <p:txBody>
          <a:bodyPr/>
          <a:lstStyle/>
          <a:p>
            <a:pPr marL="0" lvl="0" indent="0" defTabSz="914367">
              <a:lnSpc>
                <a:spcPct val="100000"/>
              </a:lnSpc>
              <a:spcBef>
                <a:spcPts val="0"/>
              </a:spcBef>
              <a:buNone/>
              <a:defRPr/>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424147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1323D-6076-4FBA-8408-04F47D79A830}"/>
              </a:ext>
            </a:extLst>
          </p:cNvPr>
          <p:cNvSpPr>
            <a:spLocks noGrp="1"/>
          </p:cNvSpPr>
          <p:nvPr>
            <p:ph type="title"/>
          </p:nvPr>
        </p:nvSpPr>
        <p:spPr>
          <a:xfrm>
            <a:off x="590665" y="459588"/>
            <a:ext cx="11081177" cy="564081"/>
          </a:xfrm>
        </p:spPr>
        <p:txBody>
          <a:bodyPr/>
          <a:lstStyle/>
          <a:p>
            <a:r>
              <a:rPr lang="en-US" noProof="0" dirty="0"/>
              <a:t>ASP.NET modernization patterns</a:t>
            </a:r>
            <a:endParaRPr lang="en-US" dirty="0"/>
          </a:p>
        </p:txBody>
      </p:sp>
      <p:sp>
        <p:nvSpPr>
          <p:cNvPr id="2" name="Content Placeholder 1">
            <a:extLst>
              <a:ext uri="{FF2B5EF4-FFF2-40B4-BE49-F238E27FC236}">
                <a16:creationId xmlns:a16="http://schemas.microsoft.com/office/drawing/2014/main" id="{3F4496A2-AC17-48FF-8B62-177E775532CA}"/>
              </a:ext>
            </a:extLst>
          </p:cNvPr>
          <p:cNvSpPr>
            <a:spLocks noGrp="1"/>
          </p:cNvSpPr>
          <p:nvPr>
            <p:ph sz="quarter" idx="13"/>
          </p:nvPr>
        </p:nvSpPr>
        <p:spPr>
          <a:xfrm>
            <a:off x="480533" y="1273777"/>
            <a:ext cx="2739336" cy="346854"/>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Application Stack—Sample Scenario</a:t>
            </a:r>
          </a:p>
        </p:txBody>
      </p:sp>
      <p:sp>
        <p:nvSpPr>
          <p:cNvPr id="25" name="Content Placeholder 24">
            <a:extLst>
              <a:ext uri="{FF2B5EF4-FFF2-40B4-BE49-F238E27FC236}">
                <a16:creationId xmlns:a16="http://schemas.microsoft.com/office/drawing/2014/main" id="{A9D5F4B1-36B2-4586-A5D7-942EE623D097}"/>
              </a:ext>
            </a:extLst>
          </p:cNvPr>
          <p:cNvSpPr>
            <a:spLocks noGrp="1"/>
          </p:cNvSpPr>
          <p:nvPr>
            <p:ph sz="quarter" idx="33"/>
          </p:nvPr>
        </p:nvSpPr>
        <p:spPr>
          <a:xfrm>
            <a:off x="5307457" y="1281054"/>
            <a:ext cx="2014446" cy="276369"/>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Modernization Objectives</a:t>
            </a:r>
          </a:p>
        </p:txBody>
      </p:sp>
      <p:sp>
        <p:nvSpPr>
          <p:cNvPr id="5" name="Content Placeholder 4">
            <a:extLst>
              <a:ext uri="{FF2B5EF4-FFF2-40B4-BE49-F238E27FC236}">
                <a16:creationId xmlns:a16="http://schemas.microsoft.com/office/drawing/2014/main" id="{8D195F0C-0A2C-4546-9E05-D5A3BBA1966A}"/>
              </a:ext>
            </a:extLst>
          </p:cNvPr>
          <p:cNvSpPr>
            <a:spLocks noGrp="1"/>
          </p:cNvSpPr>
          <p:nvPr>
            <p:ph sz="quarter" idx="15"/>
          </p:nvPr>
        </p:nvSpPr>
        <p:spPr>
          <a:xfrm>
            <a:off x="2002002" y="1763272"/>
            <a:ext cx="720036" cy="20478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Platform</a:t>
            </a:r>
          </a:p>
        </p:txBody>
      </p:sp>
      <p:sp>
        <p:nvSpPr>
          <p:cNvPr id="7" name="Content Placeholder 6">
            <a:extLst>
              <a:ext uri="{FF2B5EF4-FFF2-40B4-BE49-F238E27FC236}">
                <a16:creationId xmlns:a16="http://schemas.microsoft.com/office/drawing/2014/main" id="{0FACA8E1-9F13-43E9-AE8E-69585303E036}"/>
              </a:ext>
            </a:extLst>
          </p:cNvPr>
          <p:cNvSpPr>
            <a:spLocks noGrp="1"/>
          </p:cNvSpPr>
          <p:nvPr>
            <p:ph sz="quarter" idx="16"/>
          </p:nvPr>
        </p:nvSpPr>
        <p:spPr>
          <a:xfrm>
            <a:off x="3021394" y="1764334"/>
            <a:ext cx="801569" cy="244886"/>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Apps</a:t>
            </a:r>
          </a:p>
        </p:txBody>
      </p:sp>
      <p:sp>
        <p:nvSpPr>
          <p:cNvPr id="9" name="Content Placeholder 8">
            <a:extLst>
              <a:ext uri="{FF2B5EF4-FFF2-40B4-BE49-F238E27FC236}">
                <a16:creationId xmlns:a16="http://schemas.microsoft.com/office/drawing/2014/main" id="{29974141-C6AB-4EB7-84F6-EBB48005564F}"/>
              </a:ext>
            </a:extLst>
          </p:cNvPr>
          <p:cNvSpPr>
            <a:spLocks noGrp="1"/>
          </p:cNvSpPr>
          <p:nvPr>
            <p:ph sz="quarter" idx="17"/>
          </p:nvPr>
        </p:nvSpPr>
        <p:spPr>
          <a:xfrm>
            <a:off x="4121936" y="1764302"/>
            <a:ext cx="720036" cy="281638"/>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Data</a:t>
            </a:r>
          </a:p>
        </p:txBody>
      </p:sp>
      <p:sp>
        <p:nvSpPr>
          <p:cNvPr id="4" name="Content Placeholder 3">
            <a:extLst>
              <a:ext uri="{FF2B5EF4-FFF2-40B4-BE49-F238E27FC236}">
                <a16:creationId xmlns:a16="http://schemas.microsoft.com/office/drawing/2014/main" id="{855C95B2-6549-428A-AD53-3958FB5E08D2}"/>
              </a:ext>
            </a:extLst>
          </p:cNvPr>
          <p:cNvSpPr>
            <a:spLocks noGrp="1"/>
          </p:cNvSpPr>
          <p:nvPr>
            <p:ph sz="quarter" idx="14"/>
          </p:nvPr>
        </p:nvSpPr>
        <p:spPr>
          <a:xfrm>
            <a:off x="485231" y="2183884"/>
            <a:ext cx="1223204" cy="650874"/>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Framework 4.x web apps</a:t>
            </a:r>
          </a:p>
        </p:txBody>
      </p:sp>
      <p:sp>
        <p:nvSpPr>
          <p:cNvPr id="10" name="Content Placeholder 9">
            <a:extLst>
              <a:ext uri="{FF2B5EF4-FFF2-40B4-BE49-F238E27FC236}">
                <a16:creationId xmlns:a16="http://schemas.microsoft.com/office/drawing/2014/main" id="{FEE85FD1-1170-4AA9-BC54-4547A85B5D50}"/>
              </a:ext>
            </a:extLst>
          </p:cNvPr>
          <p:cNvSpPr>
            <a:spLocks noGrp="1"/>
          </p:cNvSpPr>
          <p:nvPr>
            <p:ph sz="quarter" idx="18"/>
          </p:nvPr>
        </p:nvSpPr>
        <p:spPr>
          <a:xfrm>
            <a:off x="1908244" y="2562122"/>
            <a:ext cx="1025608" cy="36889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t>
            </a:r>
          </a:p>
        </p:txBody>
      </p:sp>
      <p:pic>
        <p:nvPicPr>
          <p:cNvPr id="230402" name="Picture 2" descr="App Service logo">
            <a:extLst>
              <a:ext uri="{FF2B5EF4-FFF2-40B4-BE49-F238E27FC236}">
                <a16:creationId xmlns:a16="http://schemas.microsoft.com/office/drawing/2014/main" id="{7751D5F2-5A68-4556-8FA3-7677787BA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167" y="2197557"/>
            <a:ext cx="329431" cy="32943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62B7D2F5-A976-409C-819D-EFA12C01778D}"/>
              </a:ext>
            </a:extLst>
          </p:cNvPr>
          <p:cNvSpPr>
            <a:spLocks noGrp="1"/>
          </p:cNvSpPr>
          <p:nvPr>
            <p:ph sz="quarter" idx="19"/>
          </p:nvPr>
        </p:nvSpPr>
        <p:spPr>
          <a:xfrm>
            <a:off x="3008882" y="2593116"/>
            <a:ext cx="995727" cy="27495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a:t>
            </a:r>
          </a:p>
        </p:txBody>
      </p:sp>
      <p:grpSp>
        <p:nvGrpSpPr>
          <p:cNvPr id="34" name="Group 33" descr=".NET logo">
            <a:extLst>
              <a:ext uri="{FF2B5EF4-FFF2-40B4-BE49-F238E27FC236}">
                <a16:creationId xmlns:a16="http://schemas.microsoft.com/office/drawing/2014/main" id="{FDD10EFE-7257-4BBF-8D1B-8110910A0E6B}"/>
              </a:ext>
            </a:extLst>
          </p:cNvPr>
          <p:cNvGrpSpPr/>
          <p:nvPr/>
        </p:nvGrpSpPr>
        <p:grpSpPr>
          <a:xfrm>
            <a:off x="3090410" y="2051050"/>
            <a:ext cx="906184" cy="908500"/>
            <a:chOff x="3090410" y="2051050"/>
            <a:chExt cx="906184" cy="908500"/>
          </a:xfrm>
        </p:grpSpPr>
        <p:grpSp>
          <p:nvGrpSpPr>
            <p:cNvPr id="345" name="Group 344">
              <a:extLst>
                <a:ext uri="{FF2B5EF4-FFF2-40B4-BE49-F238E27FC236}">
                  <a16:creationId xmlns:a16="http://schemas.microsoft.com/office/drawing/2014/main" id="{0262D676-96A6-40CB-A551-51F2AFA76AA1}"/>
                </a:ext>
              </a:extLst>
            </p:cNvPr>
            <p:cNvGrpSpPr/>
            <p:nvPr/>
          </p:nvGrpSpPr>
          <p:grpSpPr>
            <a:xfrm>
              <a:off x="3297304" y="2185845"/>
              <a:ext cx="325907" cy="333000"/>
              <a:chOff x="3297304" y="2092335"/>
              <a:chExt cx="325907" cy="333000"/>
            </a:xfrm>
          </p:grpSpPr>
          <p:sp>
            <p:nvSpPr>
              <p:cNvPr id="346" name="Rectangle 345">
                <a:extLst>
                  <a:ext uri="{FF2B5EF4-FFF2-40B4-BE49-F238E27FC236}">
                    <a16:creationId xmlns:a16="http://schemas.microsoft.com/office/drawing/2014/main" id="{41CE8082-F7F6-42D3-88C4-50CD150680E0}"/>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bg1"/>
                  </a:solidFill>
                  <a:effectLst/>
                  <a:uLnTx/>
                  <a:uFillTx/>
                  <a:latin typeface="+mj-lt"/>
                  <a:ea typeface="Segoe UI" pitchFamily="34" charset="0"/>
                  <a:cs typeface="Segoe UI Semibold" panose="020B0702040204020203" pitchFamily="34" charset="0"/>
                </a:endParaRPr>
              </a:p>
            </p:txBody>
          </p:sp>
          <p:sp>
            <p:nvSpPr>
              <p:cNvPr id="347" name="TextBox 346">
                <a:extLst>
                  <a:ext uri="{FF2B5EF4-FFF2-40B4-BE49-F238E27FC236}">
                    <a16:creationId xmlns:a16="http://schemas.microsoft.com/office/drawing/2014/main" id="{26EB7828-5756-446D-9691-AF1F9B71191F}"/>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dirty="0">
                    <a:solidFill>
                      <a:schemeClr val="bg1"/>
                    </a:solidFill>
                    <a:latin typeface="+mj-lt"/>
                  </a:rPr>
                  <a:t>.NET</a:t>
                </a:r>
              </a:p>
            </p:txBody>
          </p:sp>
        </p:grpSp>
        <p:sp>
          <p:nvSpPr>
            <p:cNvPr id="80" name="Rectangle 79">
              <a:extLst>
                <a:ext uri="{FF2B5EF4-FFF2-40B4-BE49-F238E27FC236}">
                  <a16:creationId xmlns:a16="http://schemas.microsoft.com/office/drawing/2014/main" id="{6E30826B-5843-4F01-B6C6-96337D96B9D5}"/>
                </a:ext>
                <a:ext uri="{C183D7F6-B498-43B3-948B-1728B52AA6E4}">
                  <adec:decorative xmlns:adec="http://schemas.microsoft.com/office/drawing/2017/decorative" val="1"/>
                </a:ext>
              </a:extLst>
            </p:cNvPr>
            <p:cNvSpPr/>
            <p:nvPr/>
          </p:nvSpPr>
          <p:spPr bwMode="auto">
            <a:xfrm>
              <a:off x="3090410" y="2051050"/>
              <a:ext cx="906184" cy="90850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12" name="Content Placeholder 11">
            <a:extLst>
              <a:ext uri="{FF2B5EF4-FFF2-40B4-BE49-F238E27FC236}">
                <a16:creationId xmlns:a16="http://schemas.microsoft.com/office/drawing/2014/main" id="{CCB0A1CE-DA64-4BFF-97BA-550FBF986289}"/>
              </a:ext>
            </a:extLst>
          </p:cNvPr>
          <p:cNvSpPr>
            <a:spLocks noGrp="1"/>
          </p:cNvSpPr>
          <p:nvPr>
            <p:ph sz="quarter" idx="20"/>
          </p:nvPr>
        </p:nvSpPr>
        <p:spPr>
          <a:xfrm>
            <a:off x="4180639" y="2596495"/>
            <a:ext cx="647240" cy="27495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Azure SQL</a:t>
            </a:r>
          </a:p>
        </p:txBody>
      </p:sp>
      <p:pic>
        <p:nvPicPr>
          <p:cNvPr id="6" name="Graphic 5" descr="Azure SQL Database logo">
            <a:extLst>
              <a:ext uri="{FF2B5EF4-FFF2-40B4-BE49-F238E27FC236}">
                <a16:creationId xmlns:a16="http://schemas.microsoft.com/office/drawing/2014/main" id="{4286BE37-4C90-4005-A09F-4A03BD025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7320" y="2163445"/>
            <a:ext cx="377801" cy="377800"/>
          </a:xfrm>
          <a:prstGeom prst="rect">
            <a:avLst/>
          </a:prstGeom>
        </p:spPr>
      </p:pic>
      <p:sp>
        <p:nvSpPr>
          <p:cNvPr id="26" name="Content Placeholder 25">
            <a:extLst>
              <a:ext uri="{FF2B5EF4-FFF2-40B4-BE49-F238E27FC236}">
                <a16:creationId xmlns:a16="http://schemas.microsoft.com/office/drawing/2014/main" id="{76F3A115-C7AB-46AB-A2AC-8CC3596AA842}"/>
              </a:ext>
            </a:extLst>
          </p:cNvPr>
          <p:cNvSpPr>
            <a:spLocks noGrp="1"/>
          </p:cNvSpPr>
          <p:nvPr>
            <p:ph sz="quarter" idx="34"/>
          </p:nvPr>
        </p:nvSpPr>
        <p:spPr>
          <a:xfrm>
            <a:off x="5244655" y="2048559"/>
            <a:ext cx="3059799" cy="792104"/>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Greater cloud efficiency (resources, speed, cost, managed operations).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Meet scalability needs with minimal changes.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Leveraging existing dev investments.</a:t>
            </a:r>
          </a:p>
        </p:txBody>
      </p:sp>
      <p:pic>
        <p:nvPicPr>
          <p:cNvPr id="339" name="Picture 2" descr="Academy of Motion Picture Arts and Sciences logo">
            <a:extLst>
              <a:ext uri="{FF2B5EF4-FFF2-40B4-BE49-F238E27FC236}">
                <a16:creationId xmlns:a16="http://schemas.microsoft.com/office/drawing/2014/main" id="{3425B9E0-597F-4E46-8DC8-F2D521D72E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8614" y="1834464"/>
            <a:ext cx="519611" cy="842613"/>
          </a:xfrm>
          <a:prstGeom prst="rect">
            <a:avLst/>
          </a:prstGeom>
          <a:noFill/>
          <a:extLst>
            <a:ext uri="{909E8E84-426E-40DD-AFC4-6F175D3DCCD1}">
              <a14:hiddenFill xmlns:a14="http://schemas.microsoft.com/office/drawing/2010/main">
                <a:solidFill>
                  <a:srgbClr val="FFFFFF"/>
                </a:solidFill>
              </a14:hiddenFill>
            </a:ext>
          </a:extLst>
        </p:spPr>
      </p:pic>
      <p:sp>
        <p:nvSpPr>
          <p:cNvPr id="30" name="Content Placeholder 29">
            <a:extLst>
              <a:ext uri="{FF2B5EF4-FFF2-40B4-BE49-F238E27FC236}">
                <a16:creationId xmlns:a16="http://schemas.microsoft.com/office/drawing/2014/main" id="{558F02A5-50B7-4456-B2FD-11B574F63B03}"/>
              </a:ext>
            </a:extLst>
          </p:cNvPr>
          <p:cNvSpPr>
            <a:spLocks noGrp="1"/>
          </p:cNvSpPr>
          <p:nvPr>
            <p:ph sz="quarter" idx="38"/>
          </p:nvPr>
        </p:nvSpPr>
        <p:spPr>
          <a:xfrm>
            <a:off x="9441689" y="2002910"/>
            <a:ext cx="2653075" cy="957290"/>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7">
                  <a:extLst>
                    <a:ext uri="{A12FA001-AC4F-418D-AE19-62706E023703}">
                      <ahyp:hlinkClr xmlns:ahyp="http://schemas.microsoft.com/office/drawing/2018/hyperlinkcolor" val="tx"/>
                    </a:ext>
                  </a:extLst>
                </a:hlinkClick>
              </a:rPr>
              <a:t>Academy Awards </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migrated their .NET Framework-based member portal to App Service &amp; Azure SQL</a:t>
            </a:r>
          </a:p>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ACR: </a:t>
            </a:r>
          </a:p>
        </p:txBody>
      </p:sp>
      <p:sp>
        <p:nvSpPr>
          <p:cNvPr id="13" name="Content Placeholder 12">
            <a:extLst>
              <a:ext uri="{FF2B5EF4-FFF2-40B4-BE49-F238E27FC236}">
                <a16:creationId xmlns:a16="http://schemas.microsoft.com/office/drawing/2014/main" id="{AEBB81ED-38FF-48D6-ABD8-680E44712C1E}"/>
              </a:ext>
            </a:extLst>
          </p:cNvPr>
          <p:cNvSpPr>
            <a:spLocks noGrp="1"/>
          </p:cNvSpPr>
          <p:nvPr>
            <p:ph sz="quarter" idx="21"/>
          </p:nvPr>
        </p:nvSpPr>
        <p:spPr>
          <a:xfrm>
            <a:off x="599545" y="3181661"/>
            <a:ext cx="963268" cy="38274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5+ web apps</a:t>
            </a:r>
          </a:p>
        </p:txBody>
      </p:sp>
      <p:sp>
        <p:nvSpPr>
          <p:cNvPr id="14" name="Content Placeholder 13">
            <a:extLst>
              <a:ext uri="{FF2B5EF4-FFF2-40B4-BE49-F238E27FC236}">
                <a16:creationId xmlns:a16="http://schemas.microsoft.com/office/drawing/2014/main" id="{A4906C21-9393-468C-9247-81230BF2E44D}"/>
              </a:ext>
            </a:extLst>
          </p:cNvPr>
          <p:cNvSpPr>
            <a:spLocks noGrp="1"/>
          </p:cNvSpPr>
          <p:nvPr>
            <p:ph sz="quarter" idx="22"/>
          </p:nvPr>
        </p:nvSpPr>
        <p:spPr>
          <a:xfrm>
            <a:off x="1934775" y="3546692"/>
            <a:ext cx="995727" cy="302982"/>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t>
            </a:r>
          </a:p>
        </p:txBody>
      </p:sp>
      <p:pic>
        <p:nvPicPr>
          <p:cNvPr id="231426" name="Picture 2" descr="App Service logo">
            <a:extLst>
              <a:ext uri="{FF2B5EF4-FFF2-40B4-BE49-F238E27FC236}">
                <a16:creationId xmlns:a16="http://schemas.microsoft.com/office/drawing/2014/main" id="{670B30CF-281A-4111-912C-21D915662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64" y="3201079"/>
            <a:ext cx="349795" cy="349795"/>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4">
            <a:extLst>
              <a:ext uri="{FF2B5EF4-FFF2-40B4-BE49-F238E27FC236}">
                <a16:creationId xmlns:a16="http://schemas.microsoft.com/office/drawing/2014/main" id="{96DF0C23-F399-4E8F-821B-5855C68DC961}"/>
              </a:ext>
            </a:extLst>
          </p:cNvPr>
          <p:cNvSpPr>
            <a:spLocks noGrp="1"/>
          </p:cNvSpPr>
          <p:nvPr>
            <p:ph sz="quarter" idx="23"/>
          </p:nvPr>
        </p:nvSpPr>
        <p:spPr>
          <a:xfrm>
            <a:off x="3103920" y="3601173"/>
            <a:ext cx="956834" cy="268826"/>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 Core</a:t>
            </a:r>
            <a:endParaRPr lang="en-GB" dirty="0"/>
          </a:p>
        </p:txBody>
      </p:sp>
      <p:grpSp>
        <p:nvGrpSpPr>
          <p:cNvPr id="35" name="Group 34" descr=".NET logo">
            <a:extLst>
              <a:ext uri="{FF2B5EF4-FFF2-40B4-BE49-F238E27FC236}">
                <a16:creationId xmlns:a16="http://schemas.microsoft.com/office/drawing/2014/main" id="{D4895062-CA22-4E53-B3C2-3A022E8A592A}"/>
              </a:ext>
            </a:extLst>
          </p:cNvPr>
          <p:cNvGrpSpPr/>
          <p:nvPr/>
        </p:nvGrpSpPr>
        <p:grpSpPr>
          <a:xfrm>
            <a:off x="3085287" y="3076575"/>
            <a:ext cx="906184" cy="905950"/>
            <a:chOff x="3085287" y="3076575"/>
            <a:chExt cx="906184" cy="905950"/>
          </a:xfrm>
        </p:grpSpPr>
        <p:grpSp>
          <p:nvGrpSpPr>
            <p:cNvPr id="349" name="Group 348">
              <a:extLst>
                <a:ext uri="{FF2B5EF4-FFF2-40B4-BE49-F238E27FC236}">
                  <a16:creationId xmlns:a16="http://schemas.microsoft.com/office/drawing/2014/main" id="{AEFC77D2-63B9-4F96-8365-A44990EEE6E5}"/>
                </a:ext>
              </a:extLst>
            </p:cNvPr>
            <p:cNvGrpSpPr/>
            <p:nvPr/>
          </p:nvGrpSpPr>
          <p:grpSpPr>
            <a:xfrm>
              <a:off x="3298358" y="3211196"/>
              <a:ext cx="325907" cy="333000"/>
              <a:chOff x="3297304" y="2092335"/>
              <a:chExt cx="325907" cy="333000"/>
            </a:xfrm>
          </p:grpSpPr>
          <p:sp>
            <p:nvSpPr>
              <p:cNvPr id="351" name="Rectangle 350">
                <a:extLst>
                  <a:ext uri="{FF2B5EF4-FFF2-40B4-BE49-F238E27FC236}">
                    <a16:creationId xmlns:a16="http://schemas.microsoft.com/office/drawing/2014/main" id="{2BAFF855-A495-435E-A4E6-C5B676439C86}"/>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bg1"/>
                  </a:solidFill>
                  <a:effectLst/>
                  <a:uLnTx/>
                  <a:uFillTx/>
                  <a:latin typeface="+mj-lt"/>
                  <a:ea typeface="Segoe UI" pitchFamily="34" charset="0"/>
                  <a:cs typeface="Segoe UI Semibold" panose="020B0702040204020203" pitchFamily="34" charset="0"/>
                </a:endParaRPr>
              </a:p>
            </p:txBody>
          </p:sp>
          <p:sp>
            <p:nvSpPr>
              <p:cNvPr id="352" name="TextBox 351">
                <a:extLst>
                  <a:ext uri="{FF2B5EF4-FFF2-40B4-BE49-F238E27FC236}">
                    <a16:creationId xmlns:a16="http://schemas.microsoft.com/office/drawing/2014/main" id="{BD229940-D4B1-4DA6-917D-A6CFEADE1FE5}"/>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a:solidFill>
                      <a:schemeClr val="bg1"/>
                    </a:solidFill>
                    <a:latin typeface="+mj-lt"/>
                  </a:rPr>
                  <a:t>.NET</a:t>
                </a:r>
              </a:p>
            </p:txBody>
          </p:sp>
        </p:grpSp>
        <p:sp>
          <p:nvSpPr>
            <p:cNvPr id="78" name="Rectangle 77">
              <a:extLst>
                <a:ext uri="{FF2B5EF4-FFF2-40B4-BE49-F238E27FC236}">
                  <a16:creationId xmlns:a16="http://schemas.microsoft.com/office/drawing/2014/main" id="{210C4583-FF8F-49FC-A00B-8F3B156B4EB2}"/>
                </a:ext>
                <a:ext uri="{C183D7F6-B498-43B3-948B-1728B52AA6E4}">
                  <adec:decorative xmlns:adec="http://schemas.microsoft.com/office/drawing/2017/decorative" val="1"/>
                </a:ext>
              </a:extLst>
            </p:cNvPr>
            <p:cNvSpPr/>
            <p:nvPr/>
          </p:nvSpPr>
          <p:spPr bwMode="auto">
            <a:xfrm>
              <a:off x="3085287" y="3076575"/>
              <a:ext cx="906184" cy="905950"/>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16" name="Content Placeholder 15">
            <a:extLst>
              <a:ext uri="{FF2B5EF4-FFF2-40B4-BE49-F238E27FC236}">
                <a16:creationId xmlns:a16="http://schemas.microsoft.com/office/drawing/2014/main" id="{78899674-57E7-450E-8D9B-D84F864D1639}"/>
              </a:ext>
            </a:extLst>
          </p:cNvPr>
          <p:cNvSpPr>
            <a:spLocks noGrp="1"/>
          </p:cNvSpPr>
          <p:nvPr>
            <p:ph sz="quarter" idx="24"/>
          </p:nvPr>
        </p:nvSpPr>
        <p:spPr>
          <a:xfrm>
            <a:off x="4194949" y="3587467"/>
            <a:ext cx="663539" cy="302982"/>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Azure SQL</a:t>
            </a:r>
            <a:endParaRPr lang="en-GB" dirty="0"/>
          </a:p>
        </p:txBody>
      </p:sp>
      <p:pic>
        <p:nvPicPr>
          <p:cNvPr id="8" name="Graphic 7" descr="Azure SQL Database logo">
            <a:extLst>
              <a:ext uri="{FF2B5EF4-FFF2-40B4-BE49-F238E27FC236}">
                <a16:creationId xmlns:a16="http://schemas.microsoft.com/office/drawing/2014/main" id="{36B8F8C1-F1E2-4BDF-A650-FA26D2F769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7320" y="3159669"/>
            <a:ext cx="377801" cy="377800"/>
          </a:xfrm>
          <a:prstGeom prst="rect">
            <a:avLst/>
          </a:prstGeom>
        </p:spPr>
      </p:pic>
      <p:sp>
        <p:nvSpPr>
          <p:cNvPr id="27" name="Content Placeholder 26">
            <a:extLst>
              <a:ext uri="{FF2B5EF4-FFF2-40B4-BE49-F238E27FC236}">
                <a16:creationId xmlns:a16="http://schemas.microsoft.com/office/drawing/2014/main" id="{20FB2BA5-319A-48EC-B89B-B6A860FB8022}"/>
              </a:ext>
            </a:extLst>
          </p:cNvPr>
          <p:cNvSpPr>
            <a:spLocks noGrp="1"/>
          </p:cNvSpPr>
          <p:nvPr>
            <p:ph sz="quarter" idx="35"/>
          </p:nvPr>
        </p:nvSpPr>
        <p:spPr>
          <a:xfrm>
            <a:off x="5245904" y="3007563"/>
            <a:ext cx="2866346" cy="902376"/>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Modern development at scale.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Better performance, less compute.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Lower costs with Linux.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Easier adoption of new cloud capabilities.</a:t>
            </a:r>
          </a:p>
        </p:txBody>
      </p:sp>
      <p:pic>
        <p:nvPicPr>
          <p:cNvPr id="369" name="Picture 368" descr="Optimizely EpiServer logo">
            <a:extLst>
              <a:ext uri="{FF2B5EF4-FFF2-40B4-BE49-F238E27FC236}">
                <a16:creationId xmlns:a16="http://schemas.microsoft.com/office/drawing/2014/main" id="{EC0755ED-4C87-48CC-847B-CE4FF89FA6C2}"/>
              </a:ext>
            </a:extLst>
          </p:cNvPr>
          <p:cNvPicPr>
            <a:picLocks noChangeAspect="1"/>
          </p:cNvPicPr>
          <p:nvPr/>
        </p:nvPicPr>
        <p:blipFill>
          <a:blip r:embed="rId8"/>
          <a:stretch>
            <a:fillRect/>
          </a:stretch>
        </p:blipFill>
        <p:spPr>
          <a:xfrm>
            <a:off x="8557390" y="3219700"/>
            <a:ext cx="782266" cy="492711"/>
          </a:xfrm>
          <a:prstGeom prst="flowChartAlternateProcess">
            <a:avLst/>
          </a:prstGeom>
        </p:spPr>
      </p:pic>
      <p:sp>
        <p:nvSpPr>
          <p:cNvPr id="31" name="Content Placeholder 30">
            <a:extLst>
              <a:ext uri="{FF2B5EF4-FFF2-40B4-BE49-F238E27FC236}">
                <a16:creationId xmlns:a16="http://schemas.microsoft.com/office/drawing/2014/main" id="{6F2F1C3D-97A4-435D-B1F3-623ED085A42B}"/>
              </a:ext>
            </a:extLst>
          </p:cNvPr>
          <p:cNvSpPr>
            <a:spLocks noGrp="1"/>
          </p:cNvSpPr>
          <p:nvPr>
            <p:ph sz="quarter" idx="39"/>
          </p:nvPr>
        </p:nvSpPr>
        <p:spPr>
          <a:xfrm>
            <a:off x="9443496" y="3089213"/>
            <a:ext cx="2536453" cy="839359"/>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Optimizely </a:t>
            </a:r>
            <a:r>
              <a:rPr kumimoji="0" lang="en-US" sz="1100" b="1"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EpiServer</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upgraded their web application portfolio to .NET 5 to take advantage of cost savings running on Linux in Azure</a:t>
            </a:r>
          </a:p>
        </p:txBody>
      </p:sp>
      <p:sp>
        <p:nvSpPr>
          <p:cNvPr id="17" name="Content Placeholder 16">
            <a:extLst>
              <a:ext uri="{FF2B5EF4-FFF2-40B4-BE49-F238E27FC236}">
                <a16:creationId xmlns:a16="http://schemas.microsoft.com/office/drawing/2014/main" id="{376948AB-73ED-4BC7-8CFD-FF538B7DD1B0}"/>
              </a:ext>
            </a:extLst>
          </p:cNvPr>
          <p:cNvSpPr>
            <a:spLocks noGrp="1"/>
          </p:cNvSpPr>
          <p:nvPr>
            <p:ph sz="quarter" idx="25"/>
          </p:nvPr>
        </p:nvSpPr>
        <p:spPr>
          <a:xfrm>
            <a:off x="333487" y="4297711"/>
            <a:ext cx="1474788" cy="40957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.NET 5+ microservices</a:t>
            </a:r>
          </a:p>
        </p:txBody>
      </p:sp>
      <p:sp>
        <p:nvSpPr>
          <p:cNvPr id="18" name="Content Placeholder 17">
            <a:extLst>
              <a:ext uri="{FF2B5EF4-FFF2-40B4-BE49-F238E27FC236}">
                <a16:creationId xmlns:a16="http://schemas.microsoft.com/office/drawing/2014/main" id="{533A2C2C-BB7C-4F16-A27B-F4A17A91358F}"/>
              </a:ext>
            </a:extLst>
          </p:cNvPr>
          <p:cNvSpPr>
            <a:spLocks noGrp="1"/>
          </p:cNvSpPr>
          <p:nvPr>
            <p:ph sz="quarter" idx="26"/>
          </p:nvPr>
        </p:nvSpPr>
        <p:spPr>
          <a:xfrm>
            <a:off x="2240800" y="4638541"/>
            <a:ext cx="478416" cy="246653"/>
          </a:xfrm>
        </p:spPr>
        <p:txBody>
          <a:bodyPr/>
          <a:lstStyle/>
          <a:p>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AKS</a:t>
            </a:r>
            <a:endParaRPr lang="en-GB" dirty="0"/>
          </a:p>
        </p:txBody>
      </p:sp>
      <p:pic>
        <p:nvPicPr>
          <p:cNvPr id="1026" name="Picture 2" descr="AKS logo">
            <a:extLst>
              <a:ext uri="{FF2B5EF4-FFF2-40B4-BE49-F238E27FC236}">
                <a16:creationId xmlns:a16="http://schemas.microsoft.com/office/drawing/2014/main" id="{BC43890B-DBF7-4173-AD32-E5877ECA5A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8718" y="4143133"/>
            <a:ext cx="523980" cy="52398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8">
            <a:extLst>
              <a:ext uri="{FF2B5EF4-FFF2-40B4-BE49-F238E27FC236}">
                <a16:creationId xmlns:a16="http://schemas.microsoft.com/office/drawing/2014/main" id="{3FAF75C3-D746-4AC8-A4DD-59EE2EC74CCE}"/>
              </a:ext>
            </a:extLst>
          </p:cNvPr>
          <p:cNvSpPr>
            <a:spLocks noGrp="1"/>
          </p:cNvSpPr>
          <p:nvPr>
            <p:ph sz="quarter" idx="27"/>
          </p:nvPr>
        </p:nvSpPr>
        <p:spPr>
          <a:xfrm>
            <a:off x="2845637" y="4616226"/>
            <a:ext cx="1314678" cy="33322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ASP.NET Core</a:t>
            </a:r>
          </a:p>
        </p:txBody>
      </p:sp>
      <p:grpSp>
        <p:nvGrpSpPr>
          <p:cNvPr id="36" name="Group 35" descr=".NET logo">
            <a:extLst>
              <a:ext uri="{FF2B5EF4-FFF2-40B4-BE49-F238E27FC236}">
                <a16:creationId xmlns:a16="http://schemas.microsoft.com/office/drawing/2014/main" id="{7FCCE85E-6814-45B3-BF50-E16324ADA858}"/>
              </a:ext>
            </a:extLst>
          </p:cNvPr>
          <p:cNvGrpSpPr/>
          <p:nvPr/>
        </p:nvGrpSpPr>
        <p:grpSpPr>
          <a:xfrm>
            <a:off x="3064933" y="4086501"/>
            <a:ext cx="910618" cy="897024"/>
            <a:chOff x="3064933" y="4086501"/>
            <a:chExt cx="910618" cy="897024"/>
          </a:xfrm>
        </p:grpSpPr>
        <p:grpSp>
          <p:nvGrpSpPr>
            <p:cNvPr id="359" name="Group 358">
              <a:extLst>
                <a:ext uri="{FF2B5EF4-FFF2-40B4-BE49-F238E27FC236}">
                  <a16:creationId xmlns:a16="http://schemas.microsoft.com/office/drawing/2014/main" id="{16A6BFE6-2FF0-4DCF-B29B-97949F542651}"/>
                </a:ext>
              </a:extLst>
            </p:cNvPr>
            <p:cNvGrpSpPr/>
            <p:nvPr/>
          </p:nvGrpSpPr>
          <p:grpSpPr>
            <a:xfrm>
              <a:off x="3293822" y="4239314"/>
              <a:ext cx="325907" cy="333000"/>
              <a:chOff x="3297304" y="2092335"/>
              <a:chExt cx="325907" cy="333000"/>
            </a:xfrm>
          </p:grpSpPr>
          <p:sp>
            <p:nvSpPr>
              <p:cNvPr id="361" name="Rectangle 360">
                <a:extLst>
                  <a:ext uri="{FF2B5EF4-FFF2-40B4-BE49-F238E27FC236}">
                    <a16:creationId xmlns:a16="http://schemas.microsoft.com/office/drawing/2014/main" id="{F1D428FB-3942-40EA-A01A-5F0656BB83CD}"/>
                  </a:ext>
                  <a:ext uri="{C183D7F6-B498-43B3-948B-1728B52AA6E4}">
                    <adec:decorative xmlns:adec="http://schemas.microsoft.com/office/drawing/2017/decorative" val="1"/>
                  </a:ext>
                </a:extLst>
              </p:cNvPr>
              <p:cNvSpPr/>
              <p:nvPr/>
            </p:nvSpPr>
            <p:spPr bwMode="auto">
              <a:xfrm>
                <a:off x="3297304" y="2092335"/>
                <a:ext cx="325907" cy="333000"/>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chemeClr val="tx1"/>
                  </a:solidFill>
                  <a:effectLst/>
                  <a:uLnTx/>
                  <a:uFillTx/>
                  <a:latin typeface="+mj-lt"/>
                  <a:ea typeface="Segoe UI" pitchFamily="34" charset="0"/>
                  <a:cs typeface="Segoe UI Semibold" panose="020B0702040204020203" pitchFamily="34" charset="0"/>
                </a:endParaRPr>
              </a:p>
            </p:txBody>
          </p:sp>
          <p:sp>
            <p:nvSpPr>
              <p:cNvPr id="362" name="TextBox 361">
                <a:extLst>
                  <a:ext uri="{FF2B5EF4-FFF2-40B4-BE49-F238E27FC236}">
                    <a16:creationId xmlns:a16="http://schemas.microsoft.com/office/drawing/2014/main" id="{F6D01E40-2C73-453E-989B-6D0F869F1125}"/>
                  </a:ext>
                  <a:ext uri="{C183D7F6-B498-43B3-948B-1728B52AA6E4}">
                    <adec:decorative xmlns:adec="http://schemas.microsoft.com/office/drawing/2017/decorative" val="1"/>
                  </a:ext>
                </a:extLst>
              </p:cNvPr>
              <p:cNvSpPr txBox="1"/>
              <p:nvPr/>
            </p:nvSpPr>
            <p:spPr>
              <a:xfrm>
                <a:off x="3346507" y="2193661"/>
                <a:ext cx="238848" cy="138499"/>
              </a:xfrm>
              <a:prstGeom prst="rect">
                <a:avLst/>
              </a:prstGeom>
              <a:noFill/>
            </p:spPr>
            <p:txBody>
              <a:bodyPr wrap="none" lIns="0" tIns="0" rIns="0" bIns="0" rtlCol="0">
                <a:spAutoFit/>
              </a:bodyPr>
              <a:lstStyle/>
              <a:p>
                <a:pPr algn="l"/>
                <a:r>
                  <a:rPr lang="en-US" sz="900" b="1">
                    <a:solidFill>
                      <a:schemeClr val="bg1"/>
                    </a:solidFill>
                    <a:latin typeface="+mj-lt"/>
                  </a:rPr>
                  <a:t>.NET</a:t>
                </a:r>
              </a:p>
            </p:txBody>
          </p:sp>
        </p:grpSp>
        <p:sp>
          <p:nvSpPr>
            <p:cNvPr id="79" name="Rectangle 78">
              <a:extLst>
                <a:ext uri="{FF2B5EF4-FFF2-40B4-BE49-F238E27FC236}">
                  <a16:creationId xmlns:a16="http://schemas.microsoft.com/office/drawing/2014/main" id="{E2A3D4B8-26CE-46A8-88F4-39315266F80E}"/>
                </a:ext>
                <a:ext uri="{C183D7F6-B498-43B3-948B-1728B52AA6E4}">
                  <adec:decorative xmlns:adec="http://schemas.microsoft.com/office/drawing/2017/decorative" val="1"/>
                </a:ext>
              </a:extLst>
            </p:cNvPr>
            <p:cNvSpPr/>
            <p:nvPr/>
          </p:nvSpPr>
          <p:spPr bwMode="auto">
            <a:xfrm>
              <a:off x="3064933" y="4086501"/>
              <a:ext cx="910618" cy="897024"/>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0" name="Content Placeholder 19">
            <a:extLst>
              <a:ext uri="{FF2B5EF4-FFF2-40B4-BE49-F238E27FC236}">
                <a16:creationId xmlns:a16="http://schemas.microsoft.com/office/drawing/2014/main" id="{1F5B856E-C186-4B6C-BA53-10ACD685D07C}"/>
              </a:ext>
            </a:extLst>
          </p:cNvPr>
          <p:cNvSpPr>
            <a:spLocks noGrp="1"/>
          </p:cNvSpPr>
          <p:nvPr>
            <p:ph sz="quarter" idx="28"/>
          </p:nvPr>
        </p:nvSpPr>
        <p:spPr>
          <a:xfrm>
            <a:off x="4022797" y="4624253"/>
            <a:ext cx="983760" cy="26882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DB</a:t>
            </a:r>
          </a:p>
        </p:txBody>
      </p:sp>
      <p:grpSp>
        <p:nvGrpSpPr>
          <p:cNvPr id="37" name="Group 36" descr="Multiple DB - Azure Database for MySQL, Azure Database for PostgreSQL, Azure Database for MariaDB, and Azure SQL Database.">
            <a:extLst>
              <a:ext uri="{FF2B5EF4-FFF2-40B4-BE49-F238E27FC236}">
                <a16:creationId xmlns:a16="http://schemas.microsoft.com/office/drawing/2014/main" id="{6E23BAD8-CD41-43F3-8F0B-3267EA7A18E6}"/>
              </a:ext>
            </a:extLst>
          </p:cNvPr>
          <p:cNvGrpSpPr/>
          <p:nvPr/>
        </p:nvGrpSpPr>
        <p:grpSpPr>
          <a:xfrm>
            <a:off x="3975551" y="4082771"/>
            <a:ext cx="968064" cy="902517"/>
            <a:chOff x="3975551" y="4082771"/>
            <a:chExt cx="968064" cy="902517"/>
          </a:xfrm>
        </p:grpSpPr>
        <p:grpSp>
          <p:nvGrpSpPr>
            <p:cNvPr id="355" name="Group 354">
              <a:extLst>
                <a:ext uri="{FF2B5EF4-FFF2-40B4-BE49-F238E27FC236}">
                  <a16:creationId xmlns:a16="http://schemas.microsoft.com/office/drawing/2014/main" id="{590010BD-E103-40B3-A0CA-8B991BCD2A1C}"/>
                </a:ext>
              </a:extLst>
            </p:cNvPr>
            <p:cNvGrpSpPr/>
            <p:nvPr/>
          </p:nvGrpSpPr>
          <p:grpSpPr>
            <a:xfrm>
              <a:off x="4130589" y="4236880"/>
              <a:ext cx="675266" cy="444500"/>
              <a:chOff x="4432300" y="5530850"/>
              <a:chExt cx="675266" cy="444500"/>
            </a:xfrm>
          </p:grpSpPr>
          <p:pic>
            <p:nvPicPr>
              <p:cNvPr id="356" name="Picture 355">
                <a:extLst>
                  <a:ext uri="{FF2B5EF4-FFF2-40B4-BE49-F238E27FC236}">
                    <a16:creationId xmlns:a16="http://schemas.microsoft.com/office/drawing/2014/main" id="{C2DA5CDE-B06E-49FC-A71C-75C9555C8409}"/>
                  </a:ext>
                  <a:ext uri="{C183D7F6-B498-43B3-948B-1728B52AA6E4}">
                    <adec:decorative xmlns:adec="http://schemas.microsoft.com/office/drawing/2017/decorative" val="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6505" b="67573" l="29405" r="39506">
                            <a14:foregroundMark x1="29405" y1="61359" x2="30527" y2="56699"/>
                            <a14:foregroundMark x1="31425" y1="56893" x2="30976" y2="59806"/>
                            <a14:foregroundMark x1="31089" y1="60000" x2="31425" y2="60000"/>
                            <a14:foregroundMark x1="33333" y1="62524" x2="33333" y2="62524"/>
                            <a14:foregroundMark x1="35690" y1="60971" x2="35690" y2="57282"/>
                            <a14:foregroundMark x1="35690" y1="57282" x2="36139" y2="56893"/>
                            <a14:foregroundMark x1="32884" y1="67379" x2="34231" y2="67379"/>
                            <a14:foregroundMark x1="32997" y1="62330" x2="33670" y2="61748"/>
                          </a14:backgroundRemoval>
                        </a14:imgEffect>
                      </a14:imgLayer>
                    </a14:imgProps>
                  </a:ext>
                </a:extLst>
              </a:blip>
              <a:srcRect l="28427" t="55168" r="59141" b="30876"/>
              <a:stretch/>
            </p:blipFill>
            <p:spPr>
              <a:xfrm>
                <a:off x="4432300" y="5530850"/>
                <a:ext cx="675266" cy="438150"/>
              </a:xfrm>
              <a:prstGeom prst="rect">
                <a:avLst/>
              </a:prstGeom>
            </p:spPr>
          </p:pic>
          <p:pic>
            <p:nvPicPr>
              <p:cNvPr id="357" name="Picture 356">
                <a:extLst>
                  <a:ext uri="{FF2B5EF4-FFF2-40B4-BE49-F238E27FC236}">
                    <a16:creationId xmlns:a16="http://schemas.microsoft.com/office/drawing/2014/main" id="{A9FAB41D-24AC-447E-822B-F11CEACE699B}"/>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2">
                        <a14:imgEffect>
                          <a14:backgroundRemoval t="55728" b="68738" l="15264" r="21773">
                            <a14:foregroundMark x1="19416" y1="55728" x2="19416" y2="55728"/>
                            <a14:foregroundMark x1="18519" y1="62718" x2="18519" y2="62718"/>
                            <a14:foregroundMark x1="18519" y1="57670" x2="18519" y2="57670"/>
                            <a14:foregroundMark x1="18743" y1="57282" x2="18743" y2="57282"/>
                            <a14:foregroundMark x1="19192" y1="56505" x2="19641" y2="57282"/>
                            <a14:foregroundMark x1="17845" y1="56893" x2="17059" y2="57670"/>
                          </a14:backgroundRemoval>
                        </a14:imgEffect>
                      </a14:imgLayer>
                    </a14:imgProps>
                  </a:ext>
                </a:extLst>
              </a:blip>
              <a:srcRect l="14556" t="54550" r="77378" b="29674"/>
              <a:stretch/>
            </p:blipFill>
            <p:spPr>
              <a:xfrm>
                <a:off x="4800365" y="5683250"/>
                <a:ext cx="258396" cy="292100"/>
              </a:xfrm>
              <a:prstGeom prst="rect">
                <a:avLst/>
              </a:prstGeom>
            </p:spPr>
          </p:pic>
        </p:grpSp>
        <p:sp>
          <p:nvSpPr>
            <p:cNvPr id="82" name="Rectangle 81">
              <a:extLst>
                <a:ext uri="{FF2B5EF4-FFF2-40B4-BE49-F238E27FC236}">
                  <a16:creationId xmlns:a16="http://schemas.microsoft.com/office/drawing/2014/main" id="{FCEAFA9B-D8EB-4108-A571-89E3DB036CC1}"/>
                </a:ext>
                <a:ext uri="{C183D7F6-B498-43B3-948B-1728B52AA6E4}">
                  <adec:decorative xmlns:adec="http://schemas.microsoft.com/office/drawing/2017/decorative" val="1"/>
                </a:ext>
              </a:extLst>
            </p:cNvPr>
            <p:cNvSpPr/>
            <p:nvPr/>
          </p:nvSpPr>
          <p:spPr bwMode="auto">
            <a:xfrm>
              <a:off x="3975551" y="4082771"/>
              <a:ext cx="968064" cy="902517"/>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8" name="Content Placeholder 27">
            <a:extLst>
              <a:ext uri="{FF2B5EF4-FFF2-40B4-BE49-F238E27FC236}">
                <a16:creationId xmlns:a16="http://schemas.microsoft.com/office/drawing/2014/main" id="{E8CE3462-D0D7-429D-A50B-18C865FC3C10}"/>
              </a:ext>
            </a:extLst>
          </p:cNvPr>
          <p:cNvSpPr>
            <a:spLocks noGrp="1"/>
          </p:cNvSpPr>
          <p:nvPr>
            <p:ph sz="quarter" idx="36"/>
          </p:nvPr>
        </p:nvSpPr>
        <p:spPr>
          <a:xfrm>
            <a:off x="5245276" y="4047813"/>
            <a:ext cx="2653075" cy="76984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Fully managed microservice experience.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Application scale and agility.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Increase efficiency.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Mix of technology stacks.</a:t>
            </a:r>
          </a:p>
        </p:txBody>
      </p:sp>
      <p:pic>
        <p:nvPicPr>
          <p:cNvPr id="372" name="Picture 2" descr="Siemens Healthineers logo">
            <a:extLst>
              <a:ext uri="{FF2B5EF4-FFF2-40B4-BE49-F238E27FC236}">
                <a16:creationId xmlns:a16="http://schemas.microsoft.com/office/drawing/2014/main" id="{B181878E-42E3-4C4C-B64C-4585375C07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04420" y="4389279"/>
            <a:ext cx="815301" cy="191617"/>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31">
            <a:extLst>
              <a:ext uri="{FF2B5EF4-FFF2-40B4-BE49-F238E27FC236}">
                <a16:creationId xmlns:a16="http://schemas.microsoft.com/office/drawing/2014/main" id="{DF6754CE-E7CF-408F-91F7-62FBD948C068}"/>
              </a:ext>
            </a:extLst>
          </p:cNvPr>
          <p:cNvSpPr>
            <a:spLocks noGrp="1"/>
          </p:cNvSpPr>
          <p:nvPr>
            <p:ph sz="quarter" idx="40"/>
          </p:nvPr>
        </p:nvSpPr>
        <p:spPr>
          <a:xfrm>
            <a:off x="9442576" y="4178594"/>
            <a:ext cx="2536452" cy="834736"/>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15">
                  <a:extLst>
                    <a:ext uri="{A12FA001-AC4F-418D-AE19-62706E023703}">
                      <ahyp:hlinkClr xmlns:ahyp="http://schemas.microsoft.com/office/drawing/2018/hyperlinkcolor" val="tx"/>
                    </a:ext>
                  </a:extLst>
                </a:hlinkClick>
              </a:rPr>
              <a:t>Siemens </a:t>
            </a:r>
            <a:r>
              <a:rPr kumimoji="0" lang="en-US" sz="1100" b="1"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15">
                  <a:extLst>
                    <a:ext uri="{A12FA001-AC4F-418D-AE19-62706E023703}">
                      <ahyp:hlinkClr xmlns:ahyp="http://schemas.microsoft.com/office/drawing/2018/hyperlinkcolor" val="tx"/>
                    </a:ext>
                  </a:extLst>
                </a:hlinkClick>
              </a:rPr>
              <a:t>Healthineers</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moves more computing to the cloud with highly scalable .NET microservices and AKS</a:t>
            </a:r>
          </a:p>
        </p:txBody>
      </p:sp>
      <p:sp>
        <p:nvSpPr>
          <p:cNvPr id="21" name="Content Placeholder 20">
            <a:extLst>
              <a:ext uri="{FF2B5EF4-FFF2-40B4-BE49-F238E27FC236}">
                <a16:creationId xmlns:a16="http://schemas.microsoft.com/office/drawing/2014/main" id="{575A9724-3F28-45FE-A33A-886BCD6FD487}"/>
              </a:ext>
            </a:extLst>
          </p:cNvPr>
          <p:cNvSpPr>
            <a:spLocks noGrp="1"/>
          </p:cNvSpPr>
          <p:nvPr>
            <p:ph sz="quarter" idx="29"/>
          </p:nvPr>
        </p:nvSpPr>
        <p:spPr>
          <a:xfrm>
            <a:off x="551340" y="5300090"/>
            <a:ext cx="1038389" cy="638575"/>
          </a:xfrm>
        </p:spPr>
        <p:txBody>
          <a:bodyPr/>
          <a:lstStyle/>
          <a:p>
            <a:pPr marL="0" marR="0" lvl="0" indent="0" algn="ctr"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Multi framework / multi-DB apps</a:t>
            </a:r>
          </a:p>
        </p:txBody>
      </p:sp>
      <p:sp>
        <p:nvSpPr>
          <p:cNvPr id="22" name="Content Placeholder 21">
            <a:extLst>
              <a:ext uri="{FF2B5EF4-FFF2-40B4-BE49-F238E27FC236}">
                <a16:creationId xmlns:a16="http://schemas.microsoft.com/office/drawing/2014/main" id="{97AACF09-CE58-4806-9AF0-2C3283B5F962}"/>
              </a:ext>
            </a:extLst>
          </p:cNvPr>
          <p:cNvSpPr>
            <a:spLocks noGrp="1"/>
          </p:cNvSpPr>
          <p:nvPr>
            <p:ph sz="quarter" idx="30"/>
          </p:nvPr>
        </p:nvSpPr>
        <p:spPr>
          <a:xfrm>
            <a:off x="1841508" y="5686442"/>
            <a:ext cx="1198100" cy="30298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App Service/AKS</a:t>
            </a:r>
          </a:p>
        </p:txBody>
      </p:sp>
      <p:grpSp>
        <p:nvGrpSpPr>
          <p:cNvPr id="96" name="Group 95" descr="App Service and AKS.">
            <a:extLst>
              <a:ext uri="{FF2B5EF4-FFF2-40B4-BE49-F238E27FC236}">
                <a16:creationId xmlns:a16="http://schemas.microsoft.com/office/drawing/2014/main" id="{5736C342-D81E-4D8E-AD00-BFBEED849D97}"/>
              </a:ext>
            </a:extLst>
          </p:cNvPr>
          <p:cNvGrpSpPr/>
          <p:nvPr/>
        </p:nvGrpSpPr>
        <p:grpSpPr>
          <a:xfrm>
            <a:off x="2177709" y="5250797"/>
            <a:ext cx="474651" cy="435707"/>
            <a:chOff x="2138899" y="4138657"/>
            <a:chExt cx="474651" cy="435707"/>
          </a:xfrm>
        </p:grpSpPr>
        <p:pic>
          <p:nvPicPr>
            <p:cNvPr id="97" name="Picture 2">
              <a:extLst>
                <a:ext uri="{FF2B5EF4-FFF2-40B4-BE49-F238E27FC236}">
                  <a16:creationId xmlns:a16="http://schemas.microsoft.com/office/drawing/2014/main" id="{82007EAA-3059-42B9-AFF1-66C78D7112C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899" y="4138657"/>
              <a:ext cx="213332" cy="21333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A8FF8289-3C1E-4B13-8F50-D9087BC34584}"/>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8623" y="4279437"/>
              <a:ext cx="294927" cy="294927"/>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Content Placeholder 22">
            <a:extLst>
              <a:ext uri="{FF2B5EF4-FFF2-40B4-BE49-F238E27FC236}">
                <a16:creationId xmlns:a16="http://schemas.microsoft.com/office/drawing/2014/main" id="{51627E81-73E8-43BB-A8F6-C5DE3E7CABAE}"/>
              </a:ext>
            </a:extLst>
          </p:cNvPr>
          <p:cNvSpPr>
            <a:spLocks noGrp="1"/>
          </p:cNvSpPr>
          <p:nvPr>
            <p:ph sz="quarter" idx="31"/>
          </p:nvPr>
        </p:nvSpPr>
        <p:spPr>
          <a:xfrm>
            <a:off x="3031746" y="5645779"/>
            <a:ext cx="941768" cy="40957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Frameworks</a:t>
            </a:r>
          </a:p>
        </p:txBody>
      </p:sp>
      <p:grpSp>
        <p:nvGrpSpPr>
          <p:cNvPr id="38" name="Group 37" descr=".NET, Python, Java Script, and Java.">
            <a:extLst>
              <a:ext uri="{FF2B5EF4-FFF2-40B4-BE49-F238E27FC236}">
                <a16:creationId xmlns:a16="http://schemas.microsoft.com/office/drawing/2014/main" id="{C82CF0D3-19CD-46B3-8A42-767EF6BAC1F3}"/>
              </a:ext>
            </a:extLst>
          </p:cNvPr>
          <p:cNvGrpSpPr/>
          <p:nvPr/>
        </p:nvGrpSpPr>
        <p:grpSpPr>
          <a:xfrm>
            <a:off x="3085287" y="5109392"/>
            <a:ext cx="908863" cy="904502"/>
            <a:chOff x="3085287" y="5109392"/>
            <a:chExt cx="908863" cy="904502"/>
          </a:xfrm>
        </p:grpSpPr>
        <p:grpSp>
          <p:nvGrpSpPr>
            <p:cNvPr id="316" name="Group 315">
              <a:extLst>
                <a:ext uri="{FF2B5EF4-FFF2-40B4-BE49-F238E27FC236}">
                  <a16:creationId xmlns:a16="http://schemas.microsoft.com/office/drawing/2014/main" id="{C0BD6C8A-A4F4-4F02-8711-BFE6406CCF16}"/>
                </a:ext>
              </a:extLst>
            </p:cNvPr>
            <p:cNvGrpSpPr/>
            <p:nvPr/>
          </p:nvGrpSpPr>
          <p:grpSpPr>
            <a:xfrm>
              <a:off x="3104930" y="5171323"/>
              <a:ext cx="728672" cy="544891"/>
              <a:chOff x="3094803" y="5004847"/>
              <a:chExt cx="728672" cy="544891"/>
            </a:xfrm>
          </p:grpSpPr>
          <p:cxnSp>
            <p:nvCxnSpPr>
              <p:cNvPr id="327" name="Straight Connector 326">
                <a:extLst>
                  <a:ext uri="{FF2B5EF4-FFF2-40B4-BE49-F238E27FC236}">
                    <a16:creationId xmlns:a16="http://schemas.microsoft.com/office/drawing/2014/main" id="{BB9605B5-9392-4802-96D8-6268E3944135}"/>
                  </a:ext>
                  <a:ext uri="{C183D7F6-B498-43B3-948B-1728B52AA6E4}">
                    <adec:decorative xmlns:adec="http://schemas.microsoft.com/office/drawing/2017/decorative" val="1"/>
                  </a:ext>
                </a:extLst>
              </p:cNvPr>
              <p:cNvCxnSpPr>
                <a:cxnSpLocks/>
                <a:endCxn id="330" idx="4"/>
              </p:cNvCxnSpPr>
              <p:nvPr/>
            </p:nvCxnSpPr>
            <p:spPr>
              <a:xfrm flipH="1" flipV="1">
                <a:off x="3545385" y="5237839"/>
                <a:ext cx="113079" cy="20738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17" name="Picture 316">
                <a:extLst>
                  <a:ext uri="{FF2B5EF4-FFF2-40B4-BE49-F238E27FC236}">
                    <a16:creationId xmlns:a16="http://schemas.microsoft.com/office/drawing/2014/main" id="{5A90CC5D-501A-4CCB-B674-F36DA4DB98D5}"/>
                  </a:ext>
                  <a:ext uri="{C183D7F6-B498-43B3-948B-1728B52AA6E4}">
                    <adec:decorative xmlns:adec="http://schemas.microsoft.com/office/drawing/2017/decorative" val="1"/>
                  </a:ext>
                </a:extLst>
              </p:cNvPr>
              <p:cNvPicPr>
                <a:picLocks noChangeAspect="1"/>
              </p:cNvPicPr>
              <p:nvPr/>
            </p:nvPicPr>
            <p:blipFill rotWithShape="1">
              <a:blip r:embed="rId16">
                <a:extLst>
                  <a:ext uri="{BEBA8EAE-BF5A-486C-A8C5-ECC9F3942E4B}">
                    <a14:imgProps xmlns:a14="http://schemas.microsoft.com/office/drawing/2010/main">
                      <a14:imgLayer r:embed="rId12">
                        <a14:imgEffect>
                          <a14:backgroundRemoval t="31262" b="43883" l="29742" r="37486">
                            <a14:foregroundMark x1="33446" y1="31456" x2="33446" y2="31456"/>
                            <a14:foregroundMark x1="32884" y1="43883" x2="32884" y2="43883"/>
                          </a14:backgroundRemoval>
                        </a14:imgEffect>
                      </a14:imgLayer>
                    </a14:imgProps>
                  </a:ext>
                </a:extLst>
              </a:blip>
              <a:srcRect l="28935" t="30119" r="61421" b="54409"/>
              <a:stretch/>
            </p:blipFill>
            <p:spPr>
              <a:xfrm>
                <a:off x="3514034" y="5262801"/>
                <a:ext cx="309441" cy="286937"/>
              </a:xfrm>
              <a:prstGeom prst="rect">
                <a:avLst/>
              </a:prstGeom>
            </p:spPr>
          </p:pic>
          <p:grpSp>
            <p:nvGrpSpPr>
              <p:cNvPr id="318" name="Group 317">
                <a:extLst>
                  <a:ext uri="{FF2B5EF4-FFF2-40B4-BE49-F238E27FC236}">
                    <a16:creationId xmlns:a16="http://schemas.microsoft.com/office/drawing/2014/main" id="{DE1E12F0-5D74-43F1-BB10-CDA4A8A84ABF}"/>
                  </a:ext>
                </a:extLst>
              </p:cNvPr>
              <p:cNvGrpSpPr/>
              <p:nvPr/>
            </p:nvGrpSpPr>
            <p:grpSpPr>
              <a:xfrm>
                <a:off x="3428889" y="5004847"/>
                <a:ext cx="232992" cy="232992"/>
                <a:chOff x="3412051" y="2636925"/>
                <a:chExt cx="394450" cy="394450"/>
              </a:xfrm>
            </p:grpSpPr>
            <p:sp>
              <p:nvSpPr>
                <p:cNvPr id="330" name="Oval 329">
                  <a:extLst>
                    <a:ext uri="{FF2B5EF4-FFF2-40B4-BE49-F238E27FC236}">
                      <a16:creationId xmlns:a16="http://schemas.microsoft.com/office/drawing/2014/main" id="{1536C7D9-07D8-48A7-97D3-3D6EA2E5AD0C}"/>
                    </a:ext>
                    <a:ext uri="{C183D7F6-B498-43B3-948B-1728B52AA6E4}">
                      <adec:decorative xmlns:adec="http://schemas.microsoft.com/office/drawing/2017/decorative" val="1"/>
                    </a:ext>
                  </a:extLst>
                </p:cNvPr>
                <p:cNvSpPr/>
                <p:nvPr/>
              </p:nvSpPr>
              <p:spPr>
                <a:xfrm>
                  <a:off x="3412051" y="2636925"/>
                  <a:ext cx="394450" cy="394450"/>
                </a:xfrm>
                <a:prstGeom prst="ellipse">
                  <a:avLst/>
                </a:prstGeom>
                <a:solidFill>
                  <a:srgbClr val="4180C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effectLst/>
                    <a:uLnTx/>
                    <a:uFillTx/>
                    <a:latin typeface="+mj-lt"/>
                    <a:ea typeface="+mn-ea"/>
                    <a:cs typeface="+mn-cs"/>
                  </a:endParaRPr>
                </a:p>
              </p:txBody>
            </p:sp>
            <p:pic>
              <p:nvPicPr>
                <p:cNvPr id="331" name="Picture 330">
                  <a:extLst>
                    <a:ext uri="{FF2B5EF4-FFF2-40B4-BE49-F238E27FC236}">
                      <a16:creationId xmlns:a16="http://schemas.microsoft.com/office/drawing/2014/main" id="{61953307-0B81-4A2E-9AA6-7916D664472C}"/>
                    </a:ext>
                    <a:ext uri="{C183D7F6-B498-43B3-948B-1728B52AA6E4}">
                      <adec:decorative xmlns:adec="http://schemas.microsoft.com/office/drawing/2017/decorative" val="1"/>
                    </a:ext>
                  </a:extLst>
                </p:cNvPr>
                <p:cNvPicPr>
                  <a:picLocks noChangeAspect="1"/>
                </p:cNvPicPr>
                <p:nvPr/>
              </p:nvPicPr>
              <p:blipFill>
                <a:blip r:embed="rId17">
                  <a:biLevel thresh="25000"/>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3474584" y="2697385"/>
                  <a:ext cx="268946" cy="268944"/>
                </a:xfrm>
                <a:prstGeom prst="rect">
                  <a:avLst/>
                </a:prstGeom>
              </p:spPr>
            </p:pic>
          </p:grpSp>
          <p:pic>
            <p:nvPicPr>
              <p:cNvPr id="320" name="Picture 319">
                <a:extLst>
                  <a:ext uri="{FF2B5EF4-FFF2-40B4-BE49-F238E27FC236}">
                    <a16:creationId xmlns:a16="http://schemas.microsoft.com/office/drawing/2014/main" id="{17A03476-5709-48EF-8699-A1A08651589A}"/>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3094803" y="5046440"/>
                <a:ext cx="233593" cy="234050"/>
              </a:xfrm>
              <a:prstGeom prst="rect">
                <a:avLst/>
              </a:prstGeom>
            </p:spPr>
          </p:pic>
          <p:grpSp>
            <p:nvGrpSpPr>
              <p:cNvPr id="321" name="Group 320">
                <a:extLst>
                  <a:ext uri="{FF2B5EF4-FFF2-40B4-BE49-F238E27FC236}">
                    <a16:creationId xmlns:a16="http://schemas.microsoft.com/office/drawing/2014/main" id="{7C07E90D-9C47-4904-9F37-058D13C62E61}"/>
                  </a:ext>
                </a:extLst>
              </p:cNvPr>
              <p:cNvGrpSpPr/>
              <p:nvPr/>
            </p:nvGrpSpPr>
            <p:grpSpPr>
              <a:xfrm>
                <a:off x="3232834" y="5285239"/>
                <a:ext cx="232992" cy="232992"/>
                <a:chOff x="-1014307" y="7772587"/>
                <a:chExt cx="394450" cy="394450"/>
              </a:xfrm>
            </p:grpSpPr>
            <p:sp>
              <p:nvSpPr>
                <p:cNvPr id="328" name="Oval 327">
                  <a:extLst>
                    <a:ext uri="{FF2B5EF4-FFF2-40B4-BE49-F238E27FC236}">
                      <a16:creationId xmlns:a16="http://schemas.microsoft.com/office/drawing/2014/main" id="{18B8865D-7D1C-4F0D-BDA3-B1EA25CAB967}"/>
                    </a:ext>
                    <a:ext uri="{C183D7F6-B498-43B3-948B-1728B52AA6E4}">
                      <adec:decorative xmlns:adec="http://schemas.microsoft.com/office/drawing/2017/decorative" val="1"/>
                    </a:ext>
                  </a:extLst>
                </p:cNvPr>
                <p:cNvSpPr/>
                <p:nvPr/>
              </p:nvSpPr>
              <p:spPr>
                <a:xfrm>
                  <a:off x="-1014307" y="7772587"/>
                  <a:ext cx="394450" cy="394450"/>
                </a:xfrm>
                <a:prstGeom prst="ellipse">
                  <a:avLst/>
                </a:prstGeom>
                <a:solidFill>
                  <a:srgbClr val="4180C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effectLst/>
                    <a:uLnTx/>
                    <a:uFillTx/>
                    <a:latin typeface="+mj-lt"/>
                    <a:ea typeface="+mn-ea"/>
                    <a:cs typeface="+mn-cs"/>
                  </a:endParaRPr>
                </a:p>
              </p:txBody>
            </p:sp>
            <p:pic>
              <p:nvPicPr>
                <p:cNvPr id="329" name="Picture 328">
                  <a:extLst>
                    <a:ext uri="{FF2B5EF4-FFF2-40B4-BE49-F238E27FC236}">
                      <a16:creationId xmlns:a16="http://schemas.microsoft.com/office/drawing/2014/main" id="{6E17DB5E-15A1-402A-8EFC-8D44C7F1EB7C}"/>
                    </a:ext>
                    <a:ext uri="{C183D7F6-B498-43B3-948B-1728B52AA6E4}">
                      <adec:decorative xmlns:adec="http://schemas.microsoft.com/office/drawing/2017/decorative" val="1"/>
                    </a:ext>
                  </a:extLst>
                </p:cNvPr>
                <p:cNvPicPr>
                  <a:picLocks noChangeAspect="1"/>
                </p:cNvPicPr>
                <p:nvPr/>
              </p:nvPicPr>
              <p:blipFill rotWithShape="1">
                <a:blip r:embed="rId20">
                  <a:lum bright="70000" contrast="-70000"/>
                  <a:extLst>
                    <a:ext uri="{BEBA8EAE-BF5A-486C-A8C5-ECC9F3942E4B}">
                      <a14:imgProps xmlns:a14="http://schemas.microsoft.com/office/drawing/2010/main">
                        <a14:imgLayer r:embed="rId21">
                          <a14:imgEffect>
                            <a14:backgroundRemoval t="9951" b="96411" l="10000" r="90000">
                              <a14:foregroundMark x1="53150" y1="63703" x2="53150" y2="63703"/>
                              <a14:foregroundMark x1="51550" y1="79282" x2="51550" y2="79282"/>
                              <a14:foregroundMark x1="50600" y1="96411" x2="50600" y2="96411"/>
                              <a14:foregroundMark x1="63350" y1="70392" x2="63350" y2="70392"/>
                              <a14:backgroundMark x1="60500" y1="32463" x2="66850" y2="55383"/>
                              <a14:backgroundMark x1="71950" y1="15824" x2="70050" y2="55873"/>
                              <a14:backgroundMark x1="58550" y1="34584" x2="63350" y2="56362"/>
                              <a14:backgroundMark x1="53800" y1="47553" x2="61450" y2="53752"/>
                              <a14:backgroundMark x1="55400" y1="44454" x2="64300" y2="29853"/>
                            </a14:backgroundRemoval>
                          </a14:imgEffect>
                        </a14:imgLayer>
                      </a14:imgProps>
                    </a:ext>
                    <a:ext uri="{28A0092B-C50C-407E-A947-70E740481C1C}">
                      <a14:useLocalDpi xmlns:a14="http://schemas.microsoft.com/office/drawing/2010/main" val="0"/>
                    </a:ext>
                  </a:extLst>
                </a:blip>
                <a:srcRect l="37219" t="55869" r="38243"/>
                <a:stretch/>
              </p:blipFill>
              <p:spPr>
                <a:xfrm>
                  <a:off x="-946569" y="7817179"/>
                  <a:ext cx="276904" cy="305267"/>
                </a:xfrm>
                <a:prstGeom prst="rect">
                  <a:avLst/>
                </a:prstGeom>
                <a:ln>
                  <a:noFill/>
                </a:ln>
              </p:spPr>
            </p:pic>
          </p:grpSp>
          <p:cxnSp>
            <p:nvCxnSpPr>
              <p:cNvPr id="322" name="Straight Connector 321">
                <a:extLst>
                  <a:ext uri="{FF2B5EF4-FFF2-40B4-BE49-F238E27FC236}">
                    <a16:creationId xmlns:a16="http://schemas.microsoft.com/office/drawing/2014/main" id="{2C82E55D-604E-44E7-B8AB-CF6E979B393D}"/>
                  </a:ext>
                  <a:ext uri="{C183D7F6-B498-43B3-948B-1728B52AA6E4}">
                    <adec:decorative xmlns:adec="http://schemas.microsoft.com/office/drawing/2017/decorative" val="1"/>
                  </a:ext>
                </a:extLst>
              </p:cNvPr>
              <p:cNvCxnSpPr>
                <a:cxnSpLocks/>
                <a:stCxn id="320" idx="3"/>
                <a:endCxn id="330" idx="2"/>
              </p:cNvCxnSpPr>
              <p:nvPr/>
            </p:nvCxnSpPr>
            <p:spPr>
              <a:xfrm flipV="1">
                <a:off x="3328396" y="5121343"/>
                <a:ext cx="100493" cy="42122"/>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2F56159D-7268-4D8E-821A-AA5C5F4A0677}"/>
                  </a:ext>
                  <a:ext uri="{C183D7F6-B498-43B3-948B-1728B52AA6E4}">
                    <adec:decorative xmlns:adec="http://schemas.microsoft.com/office/drawing/2017/decorative" val="1"/>
                  </a:ext>
                </a:extLst>
              </p:cNvPr>
              <p:cNvCxnSpPr/>
              <p:nvPr/>
            </p:nvCxnSpPr>
            <p:spPr>
              <a:xfrm flipV="1">
                <a:off x="3473405" y="5399156"/>
                <a:ext cx="59970" cy="52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25416122-D7D7-4F26-BC79-D26AF391677D}"/>
                  </a:ext>
                  <a:ext uri="{C183D7F6-B498-43B3-948B-1728B52AA6E4}">
                    <adec:decorative xmlns:adec="http://schemas.microsoft.com/office/drawing/2017/decorative" val="1"/>
                  </a:ext>
                </a:extLst>
              </p:cNvPr>
              <p:cNvCxnSpPr>
                <a:cxnSpLocks/>
                <a:stCxn id="328" idx="1"/>
              </p:cNvCxnSpPr>
              <p:nvPr/>
            </p:nvCxnSpPr>
            <p:spPr>
              <a:xfrm flipH="1" flipV="1">
                <a:off x="3251091" y="5266732"/>
                <a:ext cx="15864" cy="5262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69D84D9A-8FA4-44FE-80C5-50AC3EB8575D}"/>
                </a:ext>
                <a:ext uri="{C183D7F6-B498-43B3-948B-1728B52AA6E4}">
                  <adec:decorative xmlns:adec="http://schemas.microsoft.com/office/drawing/2017/decorative" val="1"/>
                </a:ext>
              </a:extLst>
            </p:cNvPr>
            <p:cNvSpPr/>
            <p:nvPr/>
          </p:nvSpPr>
          <p:spPr bwMode="auto">
            <a:xfrm>
              <a:off x="3085287" y="5109392"/>
              <a:ext cx="908863" cy="904502"/>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4" name="Content Placeholder 23">
            <a:extLst>
              <a:ext uri="{FF2B5EF4-FFF2-40B4-BE49-F238E27FC236}">
                <a16:creationId xmlns:a16="http://schemas.microsoft.com/office/drawing/2014/main" id="{025C0212-2A97-4261-A1D5-F574D11E65FA}"/>
              </a:ext>
            </a:extLst>
          </p:cNvPr>
          <p:cNvSpPr>
            <a:spLocks noGrp="1"/>
          </p:cNvSpPr>
          <p:nvPr>
            <p:ph sz="quarter" idx="32"/>
          </p:nvPr>
        </p:nvSpPr>
        <p:spPr>
          <a:xfrm>
            <a:off x="3795620" y="5631653"/>
            <a:ext cx="1303246" cy="30298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Semibold"/>
                <a:ea typeface="+mn-ea"/>
                <a:cs typeface="Segoe UI" panose="020B0502040204020203" pitchFamily="34" charset="0"/>
              </a:rPr>
              <a:t>Multiple DB</a:t>
            </a:r>
          </a:p>
        </p:txBody>
      </p:sp>
      <p:grpSp>
        <p:nvGrpSpPr>
          <p:cNvPr id="39" name="Group 38" descr="Multiple DB - Azure Database for MySQL, Azure Database for PostgreSQL, Azure Database for MariaDB, and Azure SQL Database.">
            <a:extLst>
              <a:ext uri="{FF2B5EF4-FFF2-40B4-BE49-F238E27FC236}">
                <a16:creationId xmlns:a16="http://schemas.microsoft.com/office/drawing/2014/main" id="{60DBC726-9AAF-4933-A3E2-C5288588A383}"/>
              </a:ext>
            </a:extLst>
          </p:cNvPr>
          <p:cNvGrpSpPr/>
          <p:nvPr/>
        </p:nvGrpSpPr>
        <p:grpSpPr>
          <a:xfrm>
            <a:off x="3992361" y="5109392"/>
            <a:ext cx="956406" cy="904502"/>
            <a:chOff x="3992361" y="5109392"/>
            <a:chExt cx="956406" cy="904502"/>
          </a:xfrm>
        </p:grpSpPr>
        <p:grpSp>
          <p:nvGrpSpPr>
            <p:cNvPr id="312" name="Group 311">
              <a:extLst>
                <a:ext uri="{FF2B5EF4-FFF2-40B4-BE49-F238E27FC236}">
                  <a16:creationId xmlns:a16="http://schemas.microsoft.com/office/drawing/2014/main" id="{9F9A71D4-D2A2-4A55-84BA-A5BB9E3E4958}"/>
                </a:ext>
              </a:extLst>
            </p:cNvPr>
            <p:cNvGrpSpPr/>
            <p:nvPr/>
          </p:nvGrpSpPr>
          <p:grpSpPr>
            <a:xfrm>
              <a:off x="4064554" y="5242098"/>
              <a:ext cx="675266" cy="444500"/>
              <a:chOff x="4432300" y="5530850"/>
              <a:chExt cx="675266" cy="444500"/>
            </a:xfrm>
          </p:grpSpPr>
          <p:pic>
            <p:nvPicPr>
              <p:cNvPr id="313" name="Picture 312">
                <a:extLst>
                  <a:ext uri="{FF2B5EF4-FFF2-40B4-BE49-F238E27FC236}">
                    <a16:creationId xmlns:a16="http://schemas.microsoft.com/office/drawing/2014/main" id="{54FBF5E9-C067-435C-94D0-DE9A8D2CD7C6}"/>
                  </a:ext>
                  <a:ext uri="{C183D7F6-B498-43B3-948B-1728B52AA6E4}">
                    <adec:decorative xmlns:adec="http://schemas.microsoft.com/office/drawing/2017/decorative" val="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6505" b="67573" l="29405" r="39506">
                            <a14:foregroundMark x1="29405" y1="61359" x2="30527" y2="56699"/>
                            <a14:foregroundMark x1="31425" y1="56893" x2="30976" y2="59806"/>
                            <a14:foregroundMark x1="31089" y1="60000" x2="31425" y2="60000"/>
                            <a14:foregroundMark x1="33333" y1="62524" x2="33333" y2="62524"/>
                            <a14:foregroundMark x1="35690" y1="60971" x2="35690" y2="57282"/>
                            <a14:foregroundMark x1="35690" y1="57282" x2="36139" y2="56893"/>
                            <a14:foregroundMark x1="32884" y1="67379" x2="34231" y2="67379"/>
                            <a14:foregroundMark x1="32997" y1="62330" x2="33670" y2="61748"/>
                          </a14:backgroundRemoval>
                        </a14:imgEffect>
                      </a14:imgLayer>
                    </a14:imgProps>
                  </a:ext>
                </a:extLst>
              </a:blip>
              <a:srcRect l="28427" t="55168" r="59141" b="30876"/>
              <a:stretch/>
            </p:blipFill>
            <p:spPr>
              <a:xfrm>
                <a:off x="4432300" y="5530850"/>
                <a:ext cx="675266" cy="438150"/>
              </a:xfrm>
              <a:prstGeom prst="rect">
                <a:avLst/>
              </a:prstGeom>
            </p:spPr>
          </p:pic>
          <p:pic>
            <p:nvPicPr>
              <p:cNvPr id="314" name="Picture 313">
                <a:extLst>
                  <a:ext uri="{FF2B5EF4-FFF2-40B4-BE49-F238E27FC236}">
                    <a16:creationId xmlns:a16="http://schemas.microsoft.com/office/drawing/2014/main" id="{7258C454-351A-4F33-B0B6-619AE06C9A72}"/>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2">
                        <a14:imgEffect>
                          <a14:backgroundRemoval t="55728" b="68738" l="15264" r="21773">
                            <a14:foregroundMark x1="19416" y1="55728" x2="19416" y2="55728"/>
                            <a14:foregroundMark x1="18519" y1="62718" x2="18519" y2="62718"/>
                            <a14:foregroundMark x1="18519" y1="57670" x2="18519" y2="57670"/>
                            <a14:foregroundMark x1="18743" y1="57282" x2="18743" y2="57282"/>
                            <a14:foregroundMark x1="19192" y1="56505" x2="19641" y2="57282"/>
                            <a14:foregroundMark x1="17845" y1="56893" x2="17059" y2="57670"/>
                          </a14:backgroundRemoval>
                        </a14:imgEffect>
                      </a14:imgLayer>
                    </a14:imgProps>
                  </a:ext>
                </a:extLst>
              </a:blip>
              <a:srcRect l="14556" t="54550" r="77378" b="29674"/>
              <a:stretch/>
            </p:blipFill>
            <p:spPr>
              <a:xfrm>
                <a:off x="4800365" y="5683250"/>
                <a:ext cx="258396" cy="292100"/>
              </a:xfrm>
              <a:prstGeom prst="rect">
                <a:avLst/>
              </a:prstGeom>
            </p:spPr>
          </p:pic>
        </p:grpSp>
        <p:sp>
          <p:nvSpPr>
            <p:cNvPr id="83" name="Rectangle 82">
              <a:extLst>
                <a:ext uri="{FF2B5EF4-FFF2-40B4-BE49-F238E27FC236}">
                  <a16:creationId xmlns:a16="http://schemas.microsoft.com/office/drawing/2014/main" id="{04CA99E8-EDF3-421A-8F8C-576DCCD93276}"/>
                </a:ext>
                <a:ext uri="{C183D7F6-B498-43B3-948B-1728B52AA6E4}">
                  <adec:decorative xmlns:adec="http://schemas.microsoft.com/office/drawing/2017/decorative" val="1"/>
                </a:ext>
              </a:extLst>
            </p:cNvPr>
            <p:cNvSpPr/>
            <p:nvPr/>
          </p:nvSpPr>
          <p:spPr bwMode="auto">
            <a:xfrm>
              <a:off x="3992361" y="5109392"/>
              <a:ext cx="956406" cy="904502"/>
            </a:xfrm>
            <a:prstGeom prst="rect">
              <a:avLst/>
            </a:prstGeom>
            <a:solidFill>
              <a:schemeClr val="tx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latin typeface="+mj-lt"/>
                <a:cs typeface="Segoe UI" pitchFamily="34" charset="0"/>
              </a:endParaRPr>
            </a:p>
          </p:txBody>
        </p:sp>
      </p:grpSp>
      <p:sp>
        <p:nvSpPr>
          <p:cNvPr id="29" name="Content Placeholder 28">
            <a:extLst>
              <a:ext uri="{FF2B5EF4-FFF2-40B4-BE49-F238E27FC236}">
                <a16:creationId xmlns:a16="http://schemas.microsoft.com/office/drawing/2014/main" id="{87102E63-3883-4D11-8CC9-E158B2E3857E}"/>
              </a:ext>
            </a:extLst>
          </p:cNvPr>
          <p:cNvSpPr>
            <a:spLocks noGrp="1"/>
          </p:cNvSpPr>
          <p:nvPr>
            <p:ph sz="quarter" idx="37"/>
          </p:nvPr>
        </p:nvSpPr>
        <p:spPr>
          <a:xfrm>
            <a:off x="5245713" y="5224169"/>
            <a:ext cx="3237127" cy="102060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Accelerating innovation with technology of choice.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Building applications faster.</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Reducing operational cost.</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Ease of integration with web and cloud apps.</a:t>
            </a:r>
            <a:endParaRPr kumimoji="0" lang="en-US" sz="1100" b="0" i="0" u="none" strike="noStrike" kern="1200" cap="none" spc="0" normalizeH="0" baseline="0" noProof="0" dirty="0">
              <a:ln>
                <a:noFill/>
              </a:ln>
              <a:solidFill>
                <a:prstClr val="black"/>
              </a:solidFill>
              <a:effectLst/>
              <a:uLnTx/>
              <a:uFillTx/>
              <a:latin typeface="Segoe UI"/>
              <a:ea typeface="+mn-ea"/>
              <a:cs typeface="Segoe UI"/>
            </a:endParaRPr>
          </a:p>
        </p:txBody>
      </p:sp>
      <p:pic>
        <p:nvPicPr>
          <p:cNvPr id="343" name="Picture 2" descr="Premera Blue Cross logo">
            <a:extLst>
              <a:ext uri="{FF2B5EF4-FFF2-40B4-BE49-F238E27FC236}">
                <a16:creationId xmlns:a16="http://schemas.microsoft.com/office/drawing/2014/main" id="{CE1CCBD9-FCD9-4873-8270-F4E8A7F5BA0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04420" y="5419289"/>
            <a:ext cx="807998" cy="225129"/>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32">
            <a:extLst>
              <a:ext uri="{FF2B5EF4-FFF2-40B4-BE49-F238E27FC236}">
                <a16:creationId xmlns:a16="http://schemas.microsoft.com/office/drawing/2014/main" id="{AAA11116-2E05-4B9F-A39B-553B8A3BCAEE}"/>
              </a:ext>
            </a:extLst>
          </p:cNvPr>
          <p:cNvSpPr>
            <a:spLocks noGrp="1"/>
          </p:cNvSpPr>
          <p:nvPr>
            <p:ph sz="quarter" idx="41"/>
          </p:nvPr>
        </p:nvSpPr>
        <p:spPr>
          <a:xfrm>
            <a:off x="9464925" y="5317418"/>
            <a:ext cx="2527637" cy="624852"/>
          </a:xfrm>
        </p:spPr>
        <p:txBody>
          <a:bodyPr/>
          <a:lstStyle/>
          <a:p>
            <a:pPr marL="0" marR="0" lvl="0" indent="0" algn="l" defTabSz="932742" rtl="0" eaLnBrk="1" fontAlgn="auto" latinLnBrk="0" hangingPunct="1">
              <a:lnSpc>
                <a:spcPct val="100000"/>
              </a:lnSpc>
              <a:spcBef>
                <a:spcPts val="1224"/>
              </a:spcBef>
              <a:spcAft>
                <a:spcPts val="0"/>
              </a:spcAft>
              <a:buClr>
                <a:srgbClr val="FFFFFF"/>
              </a:buClr>
              <a:buSzPct val="90000"/>
              <a:buFont typeface="Wingdings" panose="05000000000000000000" pitchFamily="2" charset="2"/>
              <a:buNone/>
              <a:tabLst/>
              <a:defRPr/>
            </a:pP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hlinkClick r:id="rId23">
                  <a:extLst>
                    <a:ext uri="{A12FA001-AC4F-418D-AE19-62706E023703}">
                      <ahyp:hlinkClr xmlns:ahyp="http://schemas.microsoft.com/office/drawing/2018/hyperlinkcolor" val="tx"/>
                    </a:ext>
                  </a:extLst>
                </a:hlinkClick>
              </a:rPr>
              <a:t>Premera</a:t>
            </a:r>
            <a:r>
              <a:rPr kumimoji="0" 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modernized their patient portal with Azure managed services</a:t>
            </a:r>
          </a:p>
        </p:txBody>
      </p:sp>
      <p:grpSp>
        <p:nvGrpSpPr>
          <p:cNvPr id="333" name="Group 332">
            <a:extLst>
              <a:ext uri="{FF2B5EF4-FFF2-40B4-BE49-F238E27FC236}">
                <a16:creationId xmlns:a16="http://schemas.microsoft.com/office/drawing/2014/main" id="{5572F8BC-4B0B-4766-9EC3-D1CC36484EC4}"/>
              </a:ext>
              <a:ext uri="{C183D7F6-B498-43B3-948B-1728B52AA6E4}">
                <adec:decorative xmlns:adec="http://schemas.microsoft.com/office/drawing/2017/decorative" val="1"/>
              </a:ext>
            </a:extLst>
          </p:cNvPr>
          <p:cNvGrpSpPr/>
          <p:nvPr/>
        </p:nvGrpSpPr>
        <p:grpSpPr>
          <a:xfrm>
            <a:off x="5109271" y="1695532"/>
            <a:ext cx="6884377" cy="4604400"/>
            <a:chOff x="5090746" y="1563954"/>
            <a:chExt cx="6884377" cy="4678054"/>
          </a:xfrm>
        </p:grpSpPr>
        <p:cxnSp>
          <p:nvCxnSpPr>
            <p:cNvPr id="334" name="Straight Connector 333">
              <a:extLst>
                <a:ext uri="{FF2B5EF4-FFF2-40B4-BE49-F238E27FC236}">
                  <a16:creationId xmlns:a16="http://schemas.microsoft.com/office/drawing/2014/main" id="{41ECE9A6-DB9D-4814-B818-2031A14109B8}"/>
                </a:ext>
                <a:ext uri="{C183D7F6-B498-43B3-948B-1728B52AA6E4}">
                  <adec:decorative xmlns:adec="http://schemas.microsoft.com/office/drawing/2017/decorative" val="1"/>
                </a:ext>
              </a:extLst>
            </p:cNvPr>
            <p:cNvCxnSpPr>
              <a:cxnSpLocks/>
            </p:cNvCxnSpPr>
            <p:nvPr/>
          </p:nvCxnSpPr>
          <p:spPr>
            <a:xfrm>
              <a:off x="5105400" y="4914708"/>
              <a:ext cx="6860933" cy="0"/>
            </a:xfrm>
            <a:prstGeom prst="line">
              <a:avLst/>
            </a:prstGeom>
            <a:noFill/>
            <a:ln w="9525" cap="flat" cmpd="sng" algn="ctr">
              <a:solidFill>
                <a:srgbClr val="000000">
                  <a:lumMod val="65000"/>
                  <a:lumOff val="35000"/>
                </a:srgbClr>
              </a:solidFill>
              <a:prstDash val="solid"/>
              <a:headEnd type="none" w="lg" len="med"/>
              <a:tailEnd type="oval" w="sm" len="sm"/>
            </a:ln>
            <a:effectLst/>
          </p:spPr>
        </p:cxnSp>
        <p:cxnSp>
          <p:nvCxnSpPr>
            <p:cNvPr id="335" name="Straight Connector 334">
              <a:extLst>
                <a:ext uri="{FF2B5EF4-FFF2-40B4-BE49-F238E27FC236}">
                  <a16:creationId xmlns:a16="http://schemas.microsoft.com/office/drawing/2014/main" id="{CC7D98F0-01B5-49A5-8CCF-F5A021B44D2C}"/>
                </a:ext>
                <a:ext uri="{C183D7F6-B498-43B3-948B-1728B52AA6E4}">
                  <adec:decorative xmlns:adec="http://schemas.microsoft.com/office/drawing/2017/decorative" val="1"/>
                </a:ext>
              </a:extLst>
            </p:cNvPr>
            <p:cNvCxnSpPr>
              <a:cxnSpLocks/>
            </p:cNvCxnSpPr>
            <p:nvPr/>
          </p:nvCxnSpPr>
          <p:spPr>
            <a:xfrm>
              <a:off x="5105400" y="3870892"/>
              <a:ext cx="6843349" cy="0"/>
            </a:xfrm>
            <a:prstGeom prst="line">
              <a:avLst/>
            </a:prstGeom>
            <a:noFill/>
            <a:ln w="9525" cap="flat" cmpd="sng" algn="ctr">
              <a:solidFill>
                <a:srgbClr val="000000">
                  <a:lumMod val="65000"/>
                  <a:lumOff val="35000"/>
                </a:srgbClr>
              </a:solidFill>
              <a:prstDash val="solid"/>
              <a:headEnd type="none" w="lg" len="med"/>
              <a:tailEnd type="oval" w="sm" len="sm"/>
            </a:ln>
            <a:effectLst/>
          </p:spPr>
        </p:cxnSp>
        <p:cxnSp>
          <p:nvCxnSpPr>
            <p:cNvPr id="336" name="Straight Connector 335">
              <a:extLst>
                <a:ext uri="{FF2B5EF4-FFF2-40B4-BE49-F238E27FC236}">
                  <a16:creationId xmlns:a16="http://schemas.microsoft.com/office/drawing/2014/main" id="{E61B8507-8A09-4EA6-8DB1-91A5763B46D6}"/>
                </a:ext>
                <a:ext uri="{C183D7F6-B498-43B3-948B-1728B52AA6E4}">
                  <adec:decorative xmlns:adec="http://schemas.microsoft.com/office/drawing/2017/decorative" val="1"/>
                </a:ext>
              </a:extLst>
            </p:cNvPr>
            <p:cNvCxnSpPr>
              <a:cxnSpLocks/>
            </p:cNvCxnSpPr>
            <p:nvPr/>
          </p:nvCxnSpPr>
          <p:spPr>
            <a:xfrm>
              <a:off x="5090746" y="2812187"/>
              <a:ext cx="6866795" cy="0"/>
            </a:xfrm>
            <a:prstGeom prst="line">
              <a:avLst/>
            </a:prstGeom>
            <a:noFill/>
            <a:ln w="9525" cap="flat" cmpd="sng" algn="ctr">
              <a:solidFill>
                <a:srgbClr val="000000">
                  <a:lumMod val="65000"/>
                  <a:lumOff val="35000"/>
                </a:srgbClr>
              </a:solidFill>
              <a:prstDash val="solid"/>
              <a:headEnd type="none" w="lg" len="med"/>
              <a:tailEnd type="oval" w="sm" len="sm"/>
            </a:ln>
            <a:effectLst/>
          </p:spPr>
        </p:cxnSp>
        <p:sp>
          <p:nvSpPr>
            <p:cNvPr id="337" name="Rectangle: Rounded Corners 336">
              <a:extLst>
                <a:ext uri="{FF2B5EF4-FFF2-40B4-BE49-F238E27FC236}">
                  <a16:creationId xmlns:a16="http://schemas.microsoft.com/office/drawing/2014/main" id="{0E1D6698-7E60-44A1-8147-FAFAF72DAA8D}"/>
                </a:ext>
                <a:ext uri="{C183D7F6-B498-43B3-948B-1728B52AA6E4}">
                  <adec:decorative xmlns:adec="http://schemas.microsoft.com/office/drawing/2017/decorative" val="1"/>
                </a:ext>
              </a:extLst>
            </p:cNvPr>
            <p:cNvSpPr/>
            <p:nvPr/>
          </p:nvSpPr>
          <p:spPr>
            <a:xfrm>
              <a:off x="8358922" y="1563954"/>
              <a:ext cx="3616201" cy="4678054"/>
            </a:xfrm>
            <a:prstGeom prst="roundRect">
              <a:avLst>
                <a:gd name="adj" fmla="val 2324"/>
              </a:avLst>
            </a:prstGeom>
            <a:noFill/>
            <a:ln w="19050" cap="flat" cmpd="sng" algn="ctr">
              <a:solidFill>
                <a:schemeClr val="accent1">
                  <a:lumMod val="75000"/>
                </a:schemeClr>
              </a:solidFill>
              <a:prstDash val="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88940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42" presetClass="path" presetSubtype="0" decel="100000" fill="hold" grpId="1" nodeType="withEffect">
                                  <p:stCondLst>
                                    <p:cond delay="0"/>
                                  </p:stCondLst>
                                  <p:childTnLst>
                                    <p:animMotion origin="layout" path="M 2.29167E-6 7.40741E-7 L 2.29167E-6 0.03287 " pathEditMode="relative" rAng="0" ptsTypes="AA">
                                      <p:cBhvr>
                                        <p:cTn id="9" dur="500" spd="-100000" fill="hold"/>
                                        <p:tgtEl>
                                          <p:spTgt spid="25">
                                            <p:txEl>
                                              <p:pRg st="0" end="0"/>
                                            </p:txEl>
                                          </p:spTgt>
                                        </p:tgtEl>
                                        <p:attrNameLst>
                                          <p:attrName>ppt_x</p:attrName>
                                          <p:attrName>ppt_y</p:attrName>
                                        </p:attrNameLst>
                                      </p:cBhvr>
                                      <p:rCtr x="0" y="1644"/>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grpId="1" nodeType="withEffect">
                                  <p:stCondLst>
                                    <p:cond delay="0"/>
                                  </p:stCondLst>
                                  <p:childTnLst>
                                    <p:animMotion origin="layout" path="M 1.04167E-6 0 L 1.04167E-6 0.03287 " pathEditMode="relative" rAng="0" ptsTypes="AA">
                                      <p:cBhvr>
                                        <p:cTn id="14" dur="500" spd="-100000" fill="hold"/>
                                        <p:tgtEl>
                                          <p:spTgt spid="26"/>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grpId="1" nodeType="withEffect">
                                  <p:stCondLst>
                                    <p:cond delay="0"/>
                                  </p:stCondLst>
                                  <p:childTnLst>
                                    <p:animMotion origin="layout" path="M 2.29167E-6 7.40741E-7 L 2.29167E-6 0.03287 " pathEditMode="relative" rAng="0" ptsTypes="AA">
                                      <p:cBhvr>
                                        <p:cTn id="19" dur="500" spd="-100000" fill="hold"/>
                                        <p:tgtEl>
                                          <p:spTgt spid="27"/>
                                        </p:tgtEl>
                                        <p:attrNameLst>
                                          <p:attrName>ppt_x</p:attrName>
                                          <p:attrName>ppt_y</p:attrName>
                                        </p:attrNameLst>
                                      </p:cBhvr>
                                      <p:rCtr x="0" y="1644"/>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grpId="1" nodeType="withEffect">
                                  <p:stCondLst>
                                    <p:cond delay="0"/>
                                  </p:stCondLst>
                                  <p:childTnLst>
                                    <p:animMotion origin="layout" path="M 2.29167E-6 7.40741E-7 L 2.29167E-6 0.03287 " pathEditMode="relative" rAng="0" ptsTypes="AA">
                                      <p:cBhvr>
                                        <p:cTn id="24" dur="500" spd="-100000" fill="hold"/>
                                        <p:tgtEl>
                                          <p:spTgt spid="28"/>
                                        </p:tgtEl>
                                        <p:attrNameLst>
                                          <p:attrName>ppt_x</p:attrName>
                                          <p:attrName>ppt_y</p:attrName>
                                        </p:attrNameLst>
                                      </p:cBhvr>
                                      <p:rCtr x="0" y="1644"/>
                                    </p:animMotion>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0"/>
                                  </p:stCondLst>
                                  <p:childTnLst>
                                    <p:animMotion origin="layout" path="M 2.29167E-6 7.40741E-7 L 2.29167E-6 0.03287 " pathEditMode="relative" rAng="0" ptsTypes="AA">
                                      <p:cBhvr>
                                        <p:cTn id="29" dur="500" spd="-100000" fill="hold"/>
                                        <p:tgtEl>
                                          <p:spTgt spid="29"/>
                                        </p:tgtEl>
                                        <p:attrNameLst>
                                          <p:attrName>ppt_x</p:attrName>
                                          <p:attrName>ppt_y</p:attrName>
                                        </p:attrNameLst>
                                      </p:cBhvr>
                                      <p:rCtr x="0" y="1644"/>
                                    </p:animMotion>
                                  </p:childTnLst>
                                </p:cTn>
                              </p:par>
                            </p:childTnLst>
                          </p:cTn>
                        </p:par>
                        <p:par>
                          <p:cTn id="30" fill="hold">
                            <p:stCondLst>
                              <p:cond delay="500"/>
                            </p:stCondLst>
                            <p:childTnLst>
                              <p:par>
                                <p:cTn id="31" presetID="50" presetClass="entr" presetSubtype="0" decel="100000" fill="hold" nodeType="afterEffect">
                                  <p:stCondLst>
                                    <p:cond delay="0"/>
                                  </p:stCondLst>
                                  <p:childTnLst>
                                    <p:set>
                                      <p:cBhvr>
                                        <p:cTn id="32" dur="1" fill="hold">
                                          <p:stCondLst>
                                            <p:cond delay="0"/>
                                          </p:stCondLst>
                                        </p:cTn>
                                        <p:tgtEl>
                                          <p:spTgt spid="333"/>
                                        </p:tgtEl>
                                        <p:attrNameLst>
                                          <p:attrName>style.visibility</p:attrName>
                                        </p:attrNameLst>
                                      </p:cBhvr>
                                      <p:to>
                                        <p:strVal val="visible"/>
                                      </p:to>
                                    </p:set>
                                    <p:anim calcmode="lin" valueType="num">
                                      <p:cBhvr>
                                        <p:cTn id="33" dur="1000" fill="hold"/>
                                        <p:tgtEl>
                                          <p:spTgt spid="333"/>
                                        </p:tgtEl>
                                        <p:attrNameLst>
                                          <p:attrName>ppt_w</p:attrName>
                                        </p:attrNameLst>
                                      </p:cBhvr>
                                      <p:tavLst>
                                        <p:tav tm="0">
                                          <p:val>
                                            <p:strVal val="#ppt_w+.3"/>
                                          </p:val>
                                        </p:tav>
                                        <p:tav tm="100000">
                                          <p:val>
                                            <p:strVal val="#ppt_w"/>
                                          </p:val>
                                        </p:tav>
                                      </p:tavLst>
                                    </p:anim>
                                    <p:anim calcmode="lin" valueType="num">
                                      <p:cBhvr>
                                        <p:cTn id="34" dur="1000" fill="hold"/>
                                        <p:tgtEl>
                                          <p:spTgt spid="333"/>
                                        </p:tgtEl>
                                        <p:attrNameLst>
                                          <p:attrName>ppt_h</p:attrName>
                                        </p:attrNameLst>
                                      </p:cBhvr>
                                      <p:tavLst>
                                        <p:tav tm="0">
                                          <p:val>
                                            <p:strVal val="#ppt_h"/>
                                          </p:val>
                                        </p:tav>
                                        <p:tav tm="100000">
                                          <p:val>
                                            <p:strVal val="#ppt_h"/>
                                          </p:val>
                                        </p:tav>
                                      </p:tavLst>
                                    </p:anim>
                                    <p:animEffect transition="in" filter="fade">
                                      <p:cBhvr>
                                        <p:cTn id="35"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25" grpId="1" build="p"/>
      <p:bldP spid="26" grpId="0"/>
      <p:bldP spid="26" grpId="1"/>
      <p:bldP spid="27" grpId="0"/>
      <p:bldP spid="27" grpId="1"/>
      <p:bldP spid="28" grpId="0"/>
      <p:bldP spid="28" grpId="1"/>
      <p:bldP spid="29" grpId="0"/>
      <p:bldP spid="29" grpId="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1C91-3605-4F3C-9036-8DD6CBB748BA}"/>
              </a:ext>
            </a:extLst>
          </p:cNvPr>
          <p:cNvSpPr>
            <a:spLocks noGrp="1"/>
          </p:cNvSpPr>
          <p:nvPr>
            <p:ph type="title"/>
          </p:nvPr>
        </p:nvSpPr>
        <p:spPr>
          <a:xfrm>
            <a:off x="720354" y="970352"/>
            <a:ext cx="2707371" cy="1805501"/>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Add new modalities and connect your app to the data and systems it needs to serve users</a:t>
            </a:r>
          </a:p>
        </p:txBody>
      </p:sp>
      <p:cxnSp>
        <p:nvCxnSpPr>
          <p:cNvPr id="89" name="Straight Connector 88">
            <a:extLst>
              <a:ext uri="{FF2B5EF4-FFF2-40B4-BE49-F238E27FC236}">
                <a16:creationId xmlns:a16="http://schemas.microsoft.com/office/drawing/2014/main" id="{9C0D1EE8-B031-478B-82A9-06D3160266EA}"/>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CD24DB-880B-4871-A153-1637D523B0DF}"/>
              </a:ext>
            </a:extLst>
          </p:cNvPr>
          <p:cNvSpPr>
            <a:spLocks noGrp="1"/>
          </p:cNvSpPr>
          <p:nvPr>
            <p:ph sz="quarter" idx="13"/>
          </p:nvPr>
        </p:nvSpPr>
        <p:spPr>
          <a:xfrm>
            <a:off x="3716483" y="648857"/>
            <a:ext cx="7164043" cy="1907343"/>
          </a:xfrm>
        </p:spPr>
        <p:txBody>
          <a:bodyPr/>
          <a:lstStyle/>
          <a:p>
            <a:pPr marL="285750" lvl="0" indent="-285750" defTabSz="914400">
              <a:lnSpc>
                <a:spcPct val="100000"/>
              </a:lnSpc>
              <a:spcBef>
                <a:spcPts val="0"/>
              </a:spcBef>
              <a:spcAft>
                <a:spcPts val="500"/>
              </a:spcAft>
            </a:pPr>
            <a:r>
              <a:rPr lang="en-US" sz="1600" dirty="0">
                <a:solidFill>
                  <a:prstClr val="black"/>
                </a:solidFill>
              </a:rPr>
              <a:t>Easily connect to new data sources and bring insights from other apps and systems with hundreds of pre-built Logic Apps</a:t>
            </a:r>
          </a:p>
          <a:p>
            <a:pPr marL="285750" lvl="0" indent="-285750" defTabSz="914400">
              <a:lnSpc>
                <a:spcPct val="100000"/>
              </a:lnSpc>
              <a:spcBef>
                <a:spcPts val="0"/>
              </a:spcBef>
              <a:spcAft>
                <a:spcPts val="500"/>
              </a:spcAft>
            </a:pPr>
            <a:r>
              <a:rPr lang="en-US" sz="1600" dirty="0">
                <a:solidFill>
                  <a:prstClr val="black"/>
                </a:solidFill>
              </a:rPr>
              <a:t>Automatically turn legacy web services into modern REST-based APIs by creating façades for your back-end services</a:t>
            </a:r>
          </a:p>
          <a:p>
            <a:pPr marL="285750" lvl="0" indent="-285750" defTabSz="914400">
              <a:lnSpc>
                <a:spcPct val="100000"/>
              </a:lnSpc>
              <a:spcBef>
                <a:spcPts val="0"/>
              </a:spcBef>
              <a:spcAft>
                <a:spcPts val="500"/>
              </a:spcAft>
            </a:pPr>
            <a:r>
              <a:rPr lang="en-US" sz="1600" dirty="0">
                <a:solidFill>
                  <a:prstClr val="black"/>
                </a:solidFill>
              </a:rPr>
              <a:t>Connect on-premises APIs to cloud services with </a:t>
            </a:r>
            <a:r>
              <a:rPr lang="en-US" sz="1600" u="sng" dirty="0">
                <a:solidFill>
                  <a:srgbClr val="0070C0"/>
                </a:solidFill>
                <a:hlinkClick r:id="rId3">
                  <a:extLst>
                    <a:ext uri="{A12FA001-AC4F-418D-AE19-62706E023703}">
                      <ahyp:hlinkClr xmlns:ahyp="http://schemas.microsoft.com/office/drawing/2018/hyperlinkcolor" val="tx"/>
                    </a:ext>
                  </a:extLst>
                </a:hlinkClick>
              </a:rPr>
              <a:t>API Management</a:t>
            </a:r>
            <a:br>
              <a:rPr lang="en-US" sz="1600" dirty="0">
                <a:solidFill>
                  <a:prstClr val="black"/>
                </a:solidFill>
              </a:rPr>
            </a:br>
            <a:r>
              <a:rPr lang="en-US" sz="1600" dirty="0">
                <a:solidFill>
                  <a:prstClr val="black"/>
                </a:solidFill>
              </a:rPr>
              <a:t>Optimize your website for mobile to reach more customers and reduce site search time with interactive bots</a:t>
            </a:r>
          </a:p>
        </p:txBody>
      </p:sp>
      <p:sp>
        <p:nvSpPr>
          <p:cNvPr id="34" name="Rectangle 33">
            <a:extLst>
              <a:ext uri="{FF2B5EF4-FFF2-40B4-BE49-F238E27FC236}">
                <a16:creationId xmlns:a16="http://schemas.microsoft.com/office/drawing/2014/main" id="{7C132F2F-F52C-4E8E-8F97-C1300559A1A6}"/>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ABD6279-A48F-4763-90A1-28DDFE58C34F}"/>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63E7A49E-DC0C-4C62-B181-A07072F33B76}"/>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1" name="Freeform: Shape 40">
              <a:extLst>
                <a:ext uri="{FF2B5EF4-FFF2-40B4-BE49-F238E27FC236}">
                  <a16:creationId xmlns:a16="http://schemas.microsoft.com/office/drawing/2014/main" id="{B8ACC1F6-75AF-44D8-B44D-EEFA75AD2388}"/>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468F490-E6D1-40BA-B886-F9FF4DEB10D4}"/>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F59D180-E7DE-4D60-80C5-13BBD61A7665}"/>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359389C-D5B5-4605-A14E-63E6C1BC89EC}"/>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664AE4B-83ED-4F0C-B714-60351EAFC699}"/>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61BF17C1-2113-42AA-ADC5-81CAB5897979}"/>
              </a:ext>
              <a:ext uri="{C183D7F6-B498-43B3-948B-1728B52AA6E4}">
                <adec:decorative xmlns:adec="http://schemas.microsoft.com/office/drawing/2017/decorative" val="1"/>
              </a:ext>
            </a:extLst>
          </p:cNvPr>
          <p:cNvSpPr txBox="1"/>
          <p:nvPr/>
        </p:nvSpPr>
        <p:spPr>
          <a:xfrm>
            <a:off x="629387" y="5328708"/>
            <a:ext cx="3223522" cy="865349"/>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Stand up critical capabilities</a:t>
            </a:r>
          </a:p>
        </p:txBody>
      </p:sp>
      <p:cxnSp>
        <p:nvCxnSpPr>
          <p:cNvPr id="37" name="Straight Connector 36">
            <a:extLst>
              <a:ext uri="{FF2B5EF4-FFF2-40B4-BE49-F238E27FC236}">
                <a16:creationId xmlns:a16="http://schemas.microsoft.com/office/drawing/2014/main" id="{7A1FD9E6-7769-4E3F-AB77-A57ECE769E1C}"/>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29326525-FE72-4903-B9AB-C9D17F9B9DB1}"/>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290ACF3-75C3-414A-A6EE-813C9283EC82}"/>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52" name="Freeform: Shape 51">
              <a:extLst>
                <a:ext uri="{FF2B5EF4-FFF2-40B4-BE49-F238E27FC236}">
                  <a16:creationId xmlns:a16="http://schemas.microsoft.com/office/drawing/2014/main" id="{A088812F-8E9F-4359-BBEA-ECB8DC9F0C66}"/>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52">
              <a:extLst>
                <a:ext uri="{FF2B5EF4-FFF2-40B4-BE49-F238E27FC236}">
                  <a16:creationId xmlns:a16="http://schemas.microsoft.com/office/drawing/2014/main" id="{A51F7056-43F7-409D-8853-2767EE04A115}"/>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BF9533B-14E4-4DCB-8900-6A3DEBD89658}"/>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853054B7-BE6E-4E5D-8E64-4A2AA615BED1}"/>
              </a:ext>
            </a:extLst>
          </p:cNvPr>
          <p:cNvSpPr>
            <a:spLocks noGrp="1"/>
          </p:cNvSpPr>
          <p:nvPr>
            <p:ph sz="quarter" idx="14"/>
          </p:nvPr>
        </p:nvSpPr>
        <p:spPr>
          <a:xfrm>
            <a:off x="4382650" y="5432583"/>
            <a:ext cx="3525149" cy="952900"/>
          </a:xfrm>
        </p:spPr>
        <p:txBody>
          <a:bodyPr/>
          <a:lstStyle/>
          <a:p>
            <a:pPr marL="0" lvl="0" indent="0" algn="ctr" defTabSz="932742">
              <a:lnSpc>
                <a:spcPct val="100000"/>
              </a:lnSpc>
              <a:spcBef>
                <a:spcPts val="0"/>
              </a:spcBef>
              <a:buSzPct val="90000"/>
              <a:buNone/>
              <a:defRPr/>
            </a:pPr>
            <a:r>
              <a:rPr lang="en-US" sz="1800" b="1" dirty="0">
                <a:solidFill>
                  <a:srgbClr val="FFFFFF"/>
                </a:solidFill>
                <a:latin typeface="Segoe UI Semibold"/>
                <a:cs typeface="Segoe UI" panose="020B0502040204020203" pitchFamily="34" charset="0"/>
              </a:rPr>
              <a:t>Extend applications to interact with any system and</a:t>
            </a:r>
            <a:br>
              <a:rPr lang="en-US" sz="1800" b="1" dirty="0">
                <a:solidFill>
                  <a:srgbClr val="FFFFFF"/>
                </a:solidFill>
                <a:latin typeface="Segoe UI Semibold"/>
                <a:cs typeface="Segoe UI" panose="020B0502040204020203" pitchFamily="34" charset="0"/>
              </a:rPr>
            </a:br>
            <a:r>
              <a:rPr lang="en-US" sz="1800" b="1" dirty="0">
                <a:solidFill>
                  <a:srgbClr val="FFFFFF"/>
                </a:solidFill>
                <a:latin typeface="Segoe UI Semibold"/>
                <a:cs typeface="Segoe UI" panose="020B0502040204020203" pitchFamily="34" charset="0"/>
              </a:rPr>
              <a:t>evolve quickly</a:t>
            </a:r>
          </a:p>
        </p:txBody>
      </p:sp>
      <p:cxnSp>
        <p:nvCxnSpPr>
          <p:cNvPr id="71" name="Straight Connector 70">
            <a:extLst>
              <a:ext uri="{FF2B5EF4-FFF2-40B4-BE49-F238E27FC236}">
                <a16:creationId xmlns:a16="http://schemas.microsoft.com/office/drawing/2014/main" id="{53273B6F-8422-489E-BE2D-90303AE84CE3}"/>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913C580-BC89-40F9-871D-DEFD1433F04C}"/>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3" name="Graphic 65">
            <a:extLst>
              <a:ext uri="{FF2B5EF4-FFF2-40B4-BE49-F238E27FC236}">
                <a16:creationId xmlns:a16="http://schemas.microsoft.com/office/drawing/2014/main" id="{B36AEA5F-72DB-415A-BA0C-743584AF7336}"/>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74" name="Freeform: Shape 73">
              <a:extLst>
                <a:ext uri="{FF2B5EF4-FFF2-40B4-BE49-F238E27FC236}">
                  <a16:creationId xmlns:a16="http://schemas.microsoft.com/office/drawing/2014/main" id="{7D88424C-5C6B-4BF5-A804-9A5045E27CCA}"/>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8FE5376-A665-4DF2-8AA8-3088B66998F4}"/>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33F98A2-5273-4FE2-BC91-0C99CE1F02D4}"/>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FF2600A-D7E0-4644-B699-8D892A58EB59}"/>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BC0FEED-71D3-44C1-9D34-DDBBCB2B4326}"/>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B3204DE-C5F9-49F5-AD8C-F212E910BB09}"/>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81D5537-5094-4560-92A3-5F8FD301CC1B}"/>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8219DE7-8785-4257-87B6-0E62F7C135AD}"/>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CC5B4C-6E4B-4355-958A-C33201AB8DAA}"/>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E99DE89C-E1F0-4818-9EA4-873F740031EB}"/>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372D721B-2DE4-4215-B2E1-0D50B0A6E039}"/>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F27C7D18-298E-442C-BEFA-31D0C35231B3}"/>
              </a:ext>
              <a:ext uri="{C183D7F6-B498-43B3-948B-1728B52AA6E4}">
                <adec:decorative xmlns:adec="http://schemas.microsoft.com/office/drawing/2017/decorative" val="1"/>
              </a:ext>
            </a:extLst>
          </p:cNvPr>
          <p:cNvSpPr txBox="1"/>
          <p:nvPr/>
        </p:nvSpPr>
        <p:spPr>
          <a:xfrm>
            <a:off x="8350102" y="5328708"/>
            <a:ext cx="3223522" cy="1320089"/>
          </a:xfrm>
          <a:prstGeom prst="rect">
            <a:avLst/>
          </a:prstGeom>
          <a:noFill/>
        </p:spPr>
        <p:txBody>
          <a:bodyPr wrap="square" lIns="0" tIns="149217" rIns="0" bIns="149217"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85000"/>
                    <a:lumOff val="15000"/>
                  </a:schemeClr>
                </a:solidFill>
                <a:effectLst/>
                <a:uLnTx/>
                <a:uFillTx/>
                <a:latin typeface="Segoe UI Semibold"/>
                <a:ea typeface="+mn-ea"/>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D3799BAF-BA32-4365-B3AD-EBA70885BB36}"/>
              </a:ext>
            </a:extLst>
          </p:cNvPr>
          <p:cNvSpPr>
            <a:spLocks noGrp="1"/>
          </p:cNvSpPr>
          <p:nvPr>
            <p:ph sz="quarter" idx="15"/>
          </p:nvPr>
        </p:nvSpPr>
        <p:spPr>
          <a:xfrm>
            <a:off x="263761" y="6402918"/>
            <a:ext cx="2818822" cy="246221"/>
          </a:xfrm>
        </p:spPr>
        <p:txBody>
          <a:bodyPr/>
          <a:lstStyle/>
          <a:p>
            <a:pPr marL="0" lvl="0" indent="0" defTabSz="914367">
              <a:lnSpc>
                <a:spcPct val="100000"/>
              </a:lnSpc>
              <a:spcBef>
                <a:spcPts val="0"/>
              </a:spcBef>
              <a:buNone/>
              <a:defRPr/>
            </a:pPr>
            <a:r>
              <a:rPr lang="en-US" sz="1600" dirty="0">
                <a:solidFill>
                  <a:schemeClr val="bg1"/>
                </a:solidFill>
                <a:hlinkClick r:id="rId4"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478749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EC8D-33DC-4AF5-8DD7-800C93E6F069}"/>
              </a:ext>
            </a:extLst>
          </p:cNvPr>
          <p:cNvSpPr>
            <a:spLocks noGrp="1"/>
          </p:cNvSpPr>
          <p:nvPr>
            <p:ph type="title"/>
          </p:nvPr>
        </p:nvSpPr>
        <p:spPr>
          <a:xfrm>
            <a:off x="719056" y="968315"/>
            <a:ext cx="2879989" cy="1446550"/>
          </a:xfrm>
        </p:spPr>
        <p:txBody>
          <a:bodyPr/>
          <a:lstStyle/>
          <a:p>
            <a:pPr lvl="0" defTabSz="914367">
              <a:lnSpc>
                <a:spcPct val="100000"/>
              </a:lnSpc>
              <a:spcBef>
                <a:spcPts val="0"/>
              </a:spcBef>
              <a:defRPr/>
            </a:pPr>
            <a:r>
              <a:rPr lang="en-US" sz="2200" dirty="0">
                <a:solidFill>
                  <a:srgbClr val="0078D4"/>
                </a:solidFill>
                <a:latin typeface="Segoe UI Semibold" panose="020B0702040204020203" pitchFamily="34" charset="0"/>
                <a:ea typeface="+mn-ea"/>
                <a:cs typeface="Segoe UI Semibold" panose="020B0702040204020203" pitchFamily="34" charset="0"/>
              </a:rPr>
              <a:t>Innovate with confidence on a secure and trusted cloud platform </a:t>
            </a:r>
          </a:p>
        </p:txBody>
      </p:sp>
      <p:cxnSp>
        <p:nvCxnSpPr>
          <p:cNvPr id="87" name="Straight Connector 86">
            <a:extLst>
              <a:ext uri="{FF2B5EF4-FFF2-40B4-BE49-F238E27FC236}">
                <a16:creationId xmlns:a16="http://schemas.microsoft.com/office/drawing/2014/main" id="{828E7094-714E-42C5-B82D-00414C637FA3}"/>
              </a:ext>
              <a:ext uri="{C183D7F6-B498-43B3-948B-1728B52AA6E4}">
                <adec:decorative xmlns:adec="http://schemas.microsoft.com/office/drawing/2017/decorative" val="1"/>
              </a:ext>
            </a:extLst>
          </p:cNvPr>
          <p:cNvCxnSpPr>
            <a:cxnSpLocks/>
          </p:cNvCxnSpPr>
          <p:nvPr/>
        </p:nvCxnSpPr>
        <p:spPr>
          <a:xfrm>
            <a:off x="741681" y="809220"/>
            <a:ext cx="647641"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147BF19-8316-4644-B95A-8F7FC68765CF}"/>
              </a:ext>
            </a:extLst>
          </p:cNvPr>
          <p:cNvSpPr>
            <a:spLocks noGrp="1"/>
          </p:cNvSpPr>
          <p:nvPr>
            <p:ph sz="quarter" idx="13"/>
          </p:nvPr>
        </p:nvSpPr>
        <p:spPr>
          <a:xfrm>
            <a:off x="3712973" y="648155"/>
            <a:ext cx="7005163" cy="3244601"/>
          </a:xfrm>
        </p:spPr>
        <p:txBody>
          <a:bodyPr/>
          <a:lstStyle/>
          <a:p>
            <a:pPr marL="285750" lvl="0" indent="-285750" defTabSz="914400">
              <a:lnSpc>
                <a:spcPct val="100000"/>
              </a:lnSpc>
              <a:spcBef>
                <a:spcPts val="0"/>
              </a:spcBef>
              <a:spcAft>
                <a:spcPts val="500"/>
              </a:spcAft>
              <a:buClr>
                <a:srgbClr val="000000"/>
              </a:buClr>
            </a:pPr>
            <a:r>
              <a:rPr lang="en-US" sz="1600" u="sng" dirty="0">
                <a:solidFill>
                  <a:srgbClr val="0070C0"/>
                </a:solidFill>
                <a:hlinkClick r:id="rId3">
                  <a:extLst>
                    <a:ext uri="{A12FA001-AC4F-418D-AE19-62706E023703}">
                      <ahyp:hlinkClr xmlns:ahyp="http://schemas.microsoft.com/office/drawing/2018/hyperlinkcolor" val="tx"/>
                    </a:ext>
                  </a:extLst>
                </a:hlinkClick>
              </a:rPr>
              <a:t>Built-in web app security</a:t>
            </a:r>
            <a:r>
              <a:rPr lang="en-US" sz="1600" dirty="0">
                <a:solidFill>
                  <a:prstClr val="black"/>
                </a:solidFill>
              </a:rPr>
              <a:t> controls for network, data, identity and logging allows you to scale without worrying about breaching customer confidence</a:t>
            </a:r>
          </a:p>
          <a:p>
            <a:pPr marL="285750" lvl="0" indent="-285750" defTabSz="914400">
              <a:lnSpc>
                <a:spcPct val="100000"/>
              </a:lnSpc>
              <a:spcBef>
                <a:spcPts val="0"/>
              </a:spcBef>
              <a:spcAft>
                <a:spcPts val="500"/>
              </a:spcAft>
            </a:pPr>
            <a:r>
              <a:rPr lang="en-US" sz="1600" dirty="0">
                <a:solidFill>
                  <a:prstClr val="black"/>
                </a:solidFill>
              </a:rPr>
              <a:t>Empower partners and employees to securely access web apps and data while working remote using Azure AD B2B</a:t>
            </a:r>
          </a:p>
          <a:p>
            <a:pPr marL="285750" lvl="0" indent="-285750" defTabSz="914400">
              <a:lnSpc>
                <a:spcPct val="100000"/>
              </a:lnSpc>
              <a:spcBef>
                <a:spcPts val="0"/>
              </a:spcBef>
              <a:spcAft>
                <a:spcPts val="500"/>
              </a:spcAft>
            </a:pPr>
            <a:r>
              <a:rPr lang="en-US" sz="1600" dirty="0">
                <a:solidFill>
                  <a:prstClr val="black"/>
                </a:solidFill>
              </a:rPr>
              <a:t>Increase website security </a:t>
            </a:r>
            <a:r>
              <a:rPr lang="en-US" sz="1600" u="sng" dirty="0">
                <a:solidFill>
                  <a:srgbClr val="0070C0"/>
                </a:solidFill>
                <a:hlinkClick r:id="rId4">
                  <a:extLst>
                    <a:ext uri="{A12FA001-AC4F-418D-AE19-62706E023703}">
                      <ahyp:hlinkClr xmlns:ahyp="http://schemas.microsoft.com/office/drawing/2018/hyperlinkcolor" val="tx"/>
                    </a:ext>
                  </a:extLst>
                </a:hlinkClick>
              </a:rPr>
              <a:t>Azure AD multi-factor authentication</a:t>
            </a:r>
            <a:r>
              <a:rPr lang="en-US" sz="1600" dirty="0">
                <a:solidFill>
                  <a:srgbClr val="0070C0"/>
                </a:solidFill>
              </a:rPr>
              <a:t> </a:t>
            </a:r>
          </a:p>
          <a:p>
            <a:pPr marL="285750" lvl="0" indent="-285750" defTabSz="914400">
              <a:lnSpc>
                <a:spcPct val="100000"/>
              </a:lnSpc>
              <a:spcBef>
                <a:spcPts val="0"/>
              </a:spcBef>
              <a:spcAft>
                <a:spcPts val="500"/>
              </a:spcAft>
            </a:pPr>
            <a:r>
              <a:rPr lang="en-US" sz="1600" u="sng" dirty="0">
                <a:solidFill>
                  <a:srgbClr val="0070C0"/>
                </a:solidFill>
                <a:hlinkClick r:id="rId5">
                  <a:extLst>
                    <a:ext uri="{A12FA001-AC4F-418D-AE19-62706E023703}">
                      <ahyp:hlinkClr xmlns:ahyp="http://schemas.microsoft.com/office/drawing/2018/hyperlinkcolor" val="tx"/>
                    </a:ext>
                  </a:extLst>
                </a:hlinkClick>
              </a:rPr>
              <a:t>Store secrets and credentials</a:t>
            </a:r>
            <a:r>
              <a:rPr lang="en-US" sz="1600" dirty="0">
                <a:solidFill>
                  <a:srgbClr val="0070C0"/>
                </a:solidFill>
              </a:rPr>
              <a:t> </a:t>
            </a:r>
            <a:r>
              <a:rPr lang="en-US" sz="1600" dirty="0">
                <a:solidFill>
                  <a:prstClr val="black"/>
                </a:solidFill>
              </a:rPr>
              <a:t>with no changes to .NET code</a:t>
            </a:r>
          </a:p>
          <a:p>
            <a:pPr marL="285750" lvl="0" indent="-285750" defTabSz="914400">
              <a:lnSpc>
                <a:spcPct val="100000"/>
              </a:lnSpc>
              <a:spcBef>
                <a:spcPts val="0"/>
              </a:spcBef>
              <a:spcAft>
                <a:spcPts val="500"/>
              </a:spcAft>
            </a:pPr>
            <a:r>
              <a:rPr lang="en-US" sz="1600" dirty="0">
                <a:solidFill>
                  <a:prstClr val="black"/>
                </a:solidFill>
              </a:rPr>
              <a:t>Securely expand sign-in options for end customers, including services like Facebook, Google and others for using Azure AD B2C </a:t>
            </a:r>
          </a:p>
          <a:p>
            <a:pPr marL="285750" lvl="0" indent="-285750" defTabSz="914400">
              <a:lnSpc>
                <a:spcPct val="100000"/>
              </a:lnSpc>
              <a:spcBef>
                <a:spcPts val="0"/>
              </a:spcBef>
              <a:spcAft>
                <a:spcPts val="500"/>
              </a:spcAft>
            </a:pPr>
            <a:r>
              <a:rPr lang="en-US" sz="1600" dirty="0">
                <a:solidFill>
                  <a:prstClr val="black"/>
                </a:solidFill>
              </a:rPr>
              <a:t>Maintain customer trust thanks to $1bn+ Azure has made in investments for security R&amp;D and 3,500 cyber security experts</a:t>
            </a:r>
          </a:p>
        </p:txBody>
      </p:sp>
      <p:sp>
        <p:nvSpPr>
          <p:cNvPr id="35" name="Rectangle 34">
            <a:extLst>
              <a:ext uri="{FF2B5EF4-FFF2-40B4-BE49-F238E27FC236}">
                <a16:creationId xmlns:a16="http://schemas.microsoft.com/office/drawing/2014/main" id="{B238E202-8FB6-40F6-9DA9-1CB0B03FEA8C}"/>
              </a:ext>
              <a:ext uri="{C183D7F6-B498-43B3-948B-1728B52AA6E4}">
                <adec:decorative xmlns:adec="http://schemas.microsoft.com/office/drawing/2017/decorative" val="1"/>
              </a:ext>
            </a:extLst>
          </p:cNvPr>
          <p:cNvSpPr/>
          <p:nvPr/>
        </p:nvSpPr>
        <p:spPr bwMode="auto">
          <a:xfrm>
            <a:off x="0" y="4568848"/>
            <a:ext cx="12192000" cy="22891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CB6DBEC-C224-47A3-B6BA-34AE8B554FBB}"/>
              </a:ext>
              <a:ext uri="{C183D7F6-B498-43B3-948B-1728B52AA6E4}">
                <adec:decorative xmlns:adec="http://schemas.microsoft.com/office/drawing/2017/decorative" val="1"/>
              </a:ext>
            </a:extLst>
          </p:cNvPr>
          <p:cNvSpPr/>
          <p:nvPr/>
        </p:nvSpPr>
        <p:spPr>
          <a:xfrm>
            <a:off x="1548421"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D549EF41-00EB-4794-9BD1-114C5502B4EB}"/>
              </a:ext>
              <a:ext uri="{C183D7F6-B498-43B3-948B-1728B52AA6E4}">
                <adec:decorative xmlns:adec="http://schemas.microsoft.com/office/drawing/2017/decorative" val="1"/>
              </a:ext>
            </a:extLst>
          </p:cNvPr>
          <p:cNvGrpSpPr/>
          <p:nvPr/>
        </p:nvGrpSpPr>
        <p:grpSpPr>
          <a:xfrm>
            <a:off x="1876462" y="4266626"/>
            <a:ext cx="729372" cy="613302"/>
            <a:chOff x="1693466" y="2516263"/>
            <a:chExt cx="903943" cy="760100"/>
          </a:xfrm>
        </p:grpSpPr>
        <p:sp>
          <p:nvSpPr>
            <p:cNvPr id="40" name="Freeform: Shape 39">
              <a:extLst>
                <a:ext uri="{FF2B5EF4-FFF2-40B4-BE49-F238E27FC236}">
                  <a16:creationId xmlns:a16="http://schemas.microsoft.com/office/drawing/2014/main" id="{3BF0157F-6A13-4EB1-A059-F6329ACE26B1}"/>
                </a:ext>
                <a:ext uri="{C183D7F6-B498-43B3-948B-1728B52AA6E4}">
                  <adec:decorative xmlns:adec="http://schemas.microsoft.com/office/drawing/2017/decorative" val="1"/>
                </a:ext>
              </a:extLst>
            </p:cNvPr>
            <p:cNvSpPr/>
            <p:nvPr/>
          </p:nvSpPr>
          <p:spPr>
            <a:xfrm>
              <a:off x="1693466" y="2516263"/>
              <a:ext cx="903943" cy="760100"/>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20B52F7C-0309-4F6B-965F-1B8199DBDA40}"/>
                </a:ext>
                <a:ext uri="{C183D7F6-B498-43B3-948B-1728B52AA6E4}">
                  <adec:decorative xmlns:adec="http://schemas.microsoft.com/office/drawing/2017/decorative" val="1"/>
                </a:ext>
              </a:extLst>
            </p:cNvPr>
            <p:cNvSpPr/>
            <p:nvPr/>
          </p:nvSpPr>
          <p:spPr>
            <a:xfrm>
              <a:off x="2020081" y="2769269"/>
              <a:ext cx="323343" cy="324208"/>
            </a:xfrm>
            <a:custGeom>
              <a:avLst/>
              <a:gdLst>
                <a:gd name="connsiteX0" fmla="*/ 18187 w 323344"/>
                <a:gd name="connsiteY0" fmla="*/ 166092 h 324207"/>
                <a:gd name="connsiteX1" fmla="*/ 107722 w 323344"/>
                <a:gd name="connsiteY1" fmla="*/ 214670 h 324207"/>
                <a:gd name="connsiteX2" fmla="*/ 158205 w 323344"/>
                <a:gd name="connsiteY2" fmla="*/ 306110 h 324207"/>
                <a:gd name="connsiteX3" fmla="*/ 188685 w 323344"/>
                <a:gd name="connsiteY3" fmla="*/ 324207 h 324207"/>
                <a:gd name="connsiteX4" fmla="*/ 190590 w 323344"/>
                <a:gd name="connsiteY4" fmla="*/ 324207 h 324207"/>
                <a:gd name="connsiteX5" fmla="*/ 220117 w 323344"/>
                <a:gd name="connsiteY5" fmla="*/ 302300 h 324207"/>
                <a:gd name="connsiteX6" fmla="*/ 321082 w 323344"/>
                <a:gd name="connsiteY6" fmla="*/ 47030 h 324207"/>
                <a:gd name="connsiteX7" fmla="*/ 313462 w 323344"/>
                <a:gd name="connsiteY7" fmla="*/ 9882 h 324207"/>
                <a:gd name="connsiteX8" fmla="*/ 276315 w 323344"/>
                <a:gd name="connsiteY8" fmla="*/ 2262 h 324207"/>
                <a:gd name="connsiteX9" fmla="*/ 21997 w 323344"/>
                <a:gd name="connsiteY9" fmla="*/ 104180 h 324207"/>
                <a:gd name="connsiteX10" fmla="*/ 90 w 323344"/>
                <a:gd name="connsiteY10" fmla="*/ 133707 h 324207"/>
                <a:gd name="connsiteX11" fmla="*/ 18187 w 323344"/>
                <a:gd name="connsiteY11" fmla="*/ 166092 h 324207"/>
                <a:gd name="connsiteX12" fmla="*/ 187732 w 323344"/>
                <a:gd name="connsiteY12" fmla="*/ 278487 h 324207"/>
                <a:gd name="connsiteX13" fmla="*/ 147727 w 323344"/>
                <a:gd name="connsiteY13" fmla="*/ 205145 h 324207"/>
                <a:gd name="connsiteX14" fmla="*/ 262980 w 323344"/>
                <a:gd name="connsiteY14" fmla="*/ 89892 h 324207"/>
                <a:gd name="connsiteX15" fmla="*/ 187732 w 323344"/>
                <a:gd name="connsiteY15" fmla="*/ 278487 h 324207"/>
                <a:gd name="connsiteX16" fmla="*/ 234405 w 323344"/>
                <a:gd name="connsiteY16" fmla="*/ 62270 h 324207"/>
                <a:gd name="connsiteX17" fmla="*/ 117247 w 323344"/>
                <a:gd name="connsiteY17" fmla="*/ 179427 h 324207"/>
                <a:gd name="connsiteX18" fmla="*/ 45810 w 323344"/>
                <a:gd name="connsiteY18" fmla="*/ 136565 h 324207"/>
                <a:gd name="connsiteX19" fmla="*/ 234405 w 323344"/>
                <a:gd name="connsiteY19" fmla="*/ 62270 h 32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344" h="324207">
                  <a:moveTo>
                    <a:pt x="18187" y="166092"/>
                  </a:moveTo>
                  <a:lnTo>
                    <a:pt x="107722" y="214670"/>
                  </a:lnTo>
                  <a:lnTo>
                    <a:pt x="158205" y="306110"/>
                  </a:lnTo>
                  <a:cubicBezTo>
                    <a:pt x="163920" y="317540"/>
                    <a:pt x="175350" y="324207"/>
                    <a:pt x="188685" y="324207"/>
                  </a:cubicBezTo>
                  <a:cubicBezTo>
                    <a:pt x="189637" y="324207"/>
                    <a:pt x="190590" y="324207"/>
                    <a:pt x="190590" y="324207"/>
                  </a:cubicBezTo>
                  <a:cubicBezTo>
                    <a:pt x="203925" y="323255"/>
                    <a:pt x="215355" y="314682"/>
                    <a:pt x="220117" y="302300"/>
                  </a:cubicBezTo>
                  <a:lnTo>
                    <a:pt x="321082" y="47030"/>
                  </a:lnTo>
                  <a:cubicBezTo>
                    <a:pt x="325845" y="34647"/>
                    <a:pt x="322987" y="19407"/>
                    <a:pt x="313462" y="9882"/>
                  </a:cubicBezTo>
                  <a:cubicBezTo>
                    <a:pt x="303937" y="357"/>
                    <a:pt x="289650" y="-2500"/>
                    <a:pt x="276315" y="2262"/>
                  </a:cubicBezTo>
                  <a:lnTo>
                    <a:pt x="21997" y="104180"/>
                  </a:lnTo>
                  <a:cubicBezTo>
                    <a:pt x="9615" y="108942"/>
                    <a:pt x="1042" y="120372"/>
                    <a:pt x="90" y="133707"/>
                  </a:cubicBezTo>
                  <a:cubicBezTo>
                    <a:pt x="-863" y="147042"/>
                    <a:pt x="5805" y="159425"/>
                    <a:pt x="18187" y="166092"/>
                  </a:cubicBezTo>
                  <a:close/>
                  <a:moveTo>
                    <a:pt x="187732" y="278487"/>
                  </a:moveTo>
                  <a:lnTo>
                    <a:pt x="147727" y="205145"/>
                  </a:lnTo>
                  <a:lnTo>
                    <a:pt x="262980" y="89892"/>
                  </a:lnTo>
                  <a:lnTo>
                    <a:pt x="187732" y="278487"/>
                  </a:lnTo>
                  <a:close/>
                  <a:moveTo>
                    <a:pt x="234405" y="62270"/>
                  </a:moveTo>
                  <a:lnTo>
                    <a:pt x="117247" y="179427"/>
                  </a:lnTo>
                  <a:lnTo>
                    <a:pt x="45810" y="136565"/>
                  </a:lnTo>
                  <a:lnTo>
                    <a:pt x="234405" y="62270"/>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5F30C82-8115-4584-BBC2-71609C2316E9}"/>
                </a:ext>
                <a:ext uri="{C183D7F6-B498-43B3-948B-1728B52AA6E4}">
                  <adec:decorative xmlns:adec="http://schemas.microsoft.com/office/drawing/2017/decorative" val="1"/>
                </a:ext>
              </a:extLst>
            </p:cNvPr>
            <p:cNvSpPr/>
            <p:nvPr/>
          </p:nvSpPr>
          <p:spPr>
            <a:xfrm>
              <a:off x="2024934" y="3004895"/>
              <a:ext cx="83945" cy="83819"/>
            </a:xfrm>
            <a:custGeom>
              <a:avLst/>
              <a:gdLst>
                <a:gd name="connsiteX0" fmla="*/ 78105 w 83945"/>
                <a:gd name="connsiteY0" fmla="*/ 5715 h 83819"/>
                <a:gd name="connsiteX1" fmla="*/ 50482 w 83945"/>
                <a:gd name="connsiteY1" fmla="*/ 5715 h 83819"/>
                <a:gd name="connsiteX2" fmla="*/ 5715 w 83945"/>
                <a:gd name="connsiteY2" fmla="*/ 50482 h 83819"/>
                <a:gd name="connsiteX3" fmla="*/ 5715 w 83945"/>
                <a:gd name="connsiteY3" fmla="*/ 78105 h 83819"/>
                <a:gd name="connsiteX4" fmla="*/ 20003 w 83945"/>
                <a:gd name="connsiteY4" fmla="*/ 83820 h 83819"/>
                <a:gd name="connsiteX5" fmla="*/ 34290 w 83945"/>
                <a:gd name="connsiteY5" fmla="*/ 78105 h 83819"/>
                <a:gd name="connsiteX6" fmla="*/ 79057 w 83945"/>
                <a:gd name="connsiteY6" fmla="*/ 33338 h 83819"/>
                <a:gd name="connsiteX7" fmla="*/ 78105 w 83945"/>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45" h="83819">
                  <a:moveTo>
                    <a:pt x="78105" y="5715"/>
                  </a:moveTo>
                  <a:cubicBezTo>
                    <a:pt x="70485" y="-1905"/>
                    <a:pt x="58103" y="-1905"/>
                    <a:pt x="50482" y="5715"/>
                  </a:cubicBezTo>
                  <a:lnTo>
                    <a:pt x="5715" y="50482"/>
                  </a:lnTo>
                  <a:cubicBezTo>
                    <a:pt x="-1905" y="58102"/>
                    <a:pt x="-1905" y="70485"/>
                    <a:pt x="5715" y="78105"/>
                  </a:cubicBezTo>
                  <a:cubicBezTo>
                    <a:pt x="9525" y="81915"/>
                    <a:pt x="14288" y="83820"/>
                    <a:pt x="20003" y="83820"/>
                  </a:cubicBezTo>
                  <a:cubicBezTo>
                    <a:pt x="24765" y="83820"/>
                    <a:pt x="30480" y="81915"/>
                    <a:pt x="34290" y="78105"/>
                  </a:cubicBezTo>
                  <a:lnTo>
                    <a:pt x="79057" y="33338"/>
                  </a:lnTo>
                  <a:cubicBezTo>
                    <a:pt x="85725" y="25717"/>
                    <a:pt x="85725" y="13335"/>
                    <a:pt x="78105"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8545D0D-6DC2-4B5C-9A5C-517F1F19E2BC}"/>
                </a:ext>
                <a:ext uri="{C183D7F6-B498-43B3-948B-1728B52AA6E4}">
                  <adec:decorative xmlns:adec="http://schemas.microsoft.com/office/drawing/2017/decorative" val="1"/>
                </a:ext>
              </a:extLst>
            </p:cNvPr>
            <p:cNvSpPr/>
            <p:nvPr/>
          </p:nvSpPr>
          <p:spPr>
            <a:xfrm>
              <a:off x="1947777" y="2960129"/>
              <a:ext cx="84772" cy="83820"/>
            </a:xfrm>
            <a:custGeom>
              <a:avLst/>
              <a:gdLst>
                <a:gd name="connsiteX0" fmla="*/ 20002 w 84772"/>
                <a:gd name="connsiteY0" fmla="*/ 83820 h 83820"/>
                <a:gd name="connsiteX1" fmla="*/ 34290 w 84772"/>
                <a:gd name="connsiteY1" fmla="*/ 78105 h 83820"/>
                <a:gd name="connsiteX2" fmla="*/ 79058 w 84772"/>
                <a:gd name="connsiteY2" fmla="*/ 33338 h 83820"/>
                <a:gd name="connsiteX3" fmla="*/ 79058 w 84772"/>
                <a:gd name="connsiteY3" fmla="*/ 5715 h 83820"/>
                <a:gd name="connsiteX4" fmla="*/ 51435 w 84772"/>
                <a:gd name="connsiteY4" fmla="*/ 5715 h 83820"/>
                <a:gd name="connsiteX5" fmla="*/ 5715 w 84772"/>
                <a:gd name="connsiteY5" fmla="*/ 50483 h 83820"/>
                <a:gd name="connsiteX6" fmla="*/ 5715 w 84772"/>
                <a:gd name="connsiteY6" fmla="*/ 78105 h 83820"/>
                <a:gd name="connsiteX7" fmla="*/ 20002 w 84772"/>
                <a:gd name="connsiteY7" fmla="*/ 838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20">
                  <a:moveTo>
                    <a:pt x="20002" y="83820"/>
                  </a:moveTo>
                  <a:cubicBezTo>
                    <a:pt x="24765" y="83820"/>
                    <a:pt x="30480" y="81915"/>
                    <a:pt x="34290" y="78105"/>
                  </a:cubicBezTo>
                  <a:lnTo>
                    <a:pt x="79058" y="33338"/>
                  </a:lnTo>
                  <a:cubicBezTo>
                    <a:pt x="86677" y="25718"/>
                    <a:pt x="86677" y="13335"/>
                    <a:pt x="79058" y="5715"/>
                  </a:cubicBezTo>
                  <a:cubicBezTo>
                    <a:pt x="71438" y="-1905"/>
                    <a:pt x="59055" y="-1905"/>
                    <a:pt x="51435" y="5715"/>
                  </a:cubicBezTo>
                  <a:lnTo>
                    <a:pt x="5715" y="50483"/>
                  </a:lnTo>
                  <a:cubicBezTo>
                    <a:pt x="-1905" y="58102"/>
                    <a:pt x="-1905" y="70485"/>
                    <a:pt x="5715" y="78105"/>
                  </a:cubicBezTo>
                  <a:cubicBezTo>
                    <a:pt x="9525" y="81915"/>
                    <a:pt x="15240" y="83820"/>
                    <a:pt x="20002" y="838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DBEE3A1-D68B-4724-9768-CBE89E44EEE8}"/>
                </a:ext>
                <a:ext uri="{C183D7F6-B498-43B3-948B-1728B52AA6E4}">
                  <adec:decorative xmlns:adec="http://schemas.microsoft.com/office/drawing/2017/decorative" val="1"/>
                </a:ext>
              </a:extLst>
            </p:cNvPr>
            <p:cNvSpPr/>
            <p:nvPr/>
          </p:nvSpPr>
          <p:spPr>
            <a:xfrm>
              <a:off x="2069705" y="3081079"/>
              <a:ext cx="84772" cy="83819"/>
            </a:xfrm>
            <a:custGeom>
              <a:avLst/>
              <a:gdLst>
                <a:gd name="connsiteX0" fmla="*/ 50483 w 84772"/>
                <a:gd name="connsiteY0" fmla="*/ 5715 h 83819"/>
                <a:gd name="connsiteX1" fmla="*/ 5715 w 84772"/>
                <a:gd name="connsiteY1" fmla="*/ 50482 h 83819"/>
                <a:gd name="connsiteX2" fmla="*/ 5715 w 84772"/>
                <a:gd name="connsiteY2" fmla="*/ 78105 h 83819"/>
                <a:gd name="connsiteX3" fmla="*/ 20002 w 84772"/>
                <a:gd name="connsiteY3" fmla="*/ 83820 h 83819"/>
                <a:gd name="connsiteX4" fmla="*/ 34290 w 84772"/>
                <a:gd name="connsiteY4" fmla="*/ 78105 h 83819"/>
                <a:gd name="connsiteX5" fmla="*/ 79058 w 84772"/>
                <a:gd name="connsiteY5" fmla="*/ 33338 h 83819"/>
                <a:gd name="connsiteX6" fmla="*/ 79058 w 84772"/>
                <a:gd name="connsiteY6" fmla="*/ 5715 h 83819"/>
                <a:gd name="connsiteX7" fmla="*/ 50483 w 84772"/>
                <a:gd name="connsiteY7" fmla="*/ 5715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 h="83819">
                  <a:moveTo>
                    <a:pt x="50483" y="5715"/>
                  </a:moveTo>
                  <a:lnTo>
                    <a:pt x="5715" y="50482"/>
                  </a:lnTo>
                  <a:cubicBezTo>
                    <a:pt x="-1905" y="58103"/>
                    <a:pt x="-1905" y="70485"/>
                    <a:pt x="5715" y="78105"/>
                  </a:cubicBezTo>
                  <a:cubicBezTo>
                    <a:pt x="9525" y="81915"/>
                    <a:pt x="14288" y="83820"/>
                    <a:pt x="20002" y="83820"/>
                  </a:cubicBezTo>
                  <a:cubicBezTo>
                    <a:pt x="25718" y="83820"/>
                    <a:pt x="30480" y="81915"/>
                    <a:pt x="34290" y="78105"/>
                  </a:cubicBezTo>
                  <a:lnTo>
                    <a:pt x="79058" y="33338"/>
                  </a:lnTo>
                  <a:cubicBezTo>
                    <a:pt x="86677" y="25718"/>
                    <a:pt x="86677" y="13335"/>
                    <a:pt x="79058" y="5715"/>
                  </a:cubicBezTo>
                  <a:cubicBezTo>
                    <a:pt x="70485" y="-1905"/>
                    <a:pt x="58102" y="-1905"/>
                    <a:pt x="50483" y="571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0332DA1B-9718-4D40-BFF4-B2AE165FF94D}"/>
              </a:ext>
              <a:ext uri="{C183D7F6-B498-43B3-948B-1728B52AA6E4}">
                <adec:decorative xmlns:adec="http://schemas.microsoft.com/office/drawing/2017/decorative" val="1"/>
              </a:ext>
            </a:extLst>
          </p:cNvPr>
          <p:cNvSpPr txBox="1"/>
          <p:nvPr/>
        </p:nvSpPr>
        <p:spPr>
          <a:xfrm>
            <a:off x="629387" y="5328708"/>
            <a:ext cx="3223522" cy="718031"/>
          </a:xfrm>
          <a:prstGeom prst="rect">
            <a:avLst/>
          </a:prstGeom>
          <a:noFill/>
        </p:spPr>
        <p:txBody>
          <a:bodyPr wrap="square" lIns="0" tIns="149217" rIns="0" bIns="149217" rtlCol="0" anchor="t">
            <a:noAutofit/>
          </a:bodyPr>
          <a:lstStyle/>
          <a:p>
            <a:pPr lvl="0" algn="ctr" defTabSz="932742">
              <a:buSzPct val="90000"/>
              <a:defRPr/>
            </a:pPr>
            <a:r>
              <a:rPr lang="en-US" b="1" dirty="0">
                <a:solidFill>
                  <a:schemeClr val="tx1">
                    <a:lumMod val="85000"/>
                    <a:lumOff val="15000"/>
                  </a:schemeClr>
                </a:solidFill>
                <a:latin typeface="Segoe UI Semibold"/>
                <a:cs typeface="Segoe UI" panose="020B0502040204020203" pitchFamily="34" charset="0"/>
              </a:rPr>
              <a:t>Stand up critical capabilities</a:t>
            </a:r>
          </a:p>
        </p:txBody>
      </p:sp>
      <p:cxnSp>
        <p:nvCxnSpPr>
          <p:cNvPr id="46" name="Straight Connector 45">
            <a:extLst>
              <a:ext uri="{FF2B5EF4-FFF2-40B4-BE49-F238E27FC236}">
                <a16:creationId xmlns:a16="http://schemas.microsoft.com/office/drawing/2014/main" id="{11A05FF6-88F7-486A-B85A-FB436B064907}"/>
              </a:ext>
              <a:ext uri="{C183D7F6-B498-43B3-948B-1728B52AA6E4}">
                <adec:decorative xmlns:adec="http://schemas.microsoft.com/office/drawing/2017/decorative" val="1"/>
              </a:ext>
            </a:extLst>
          </p:cNvPr>
          <p:cNvCxnSpPr/>
          <p:nvPr/>
        </p:nvCxnSpPr>
        <p:spPr>
          <a:xfrm>
            <a:off x="4171327"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9CDBAF1D-E13C-4CC4-AB63-35A07451AE77}"/>
              </a:ext>
              <a:ext uri="{C183D7F6-B498-43B3-948B-1728B52AA6E4}">
                <adec:decorative xmlns:adec="http://schemas.microsoft.com/office/drawing/2017/decorative" val="1"/>
              </a:ext>
            </a:extLst>
          </p:cNvPr>
          <p:cNvSpPr/>
          <p:nvPr/>
        </p:nvSpPr>
        <p:spPr>
          <a:xfrm>
            <a:off x="5408778"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A85E5C94-9F35-4263-BAD6-CECAEE3D51BA}"/>
              </a:ext>
              <a:ext uri="{C183D7F6-B498-43B3-948B-1728B52AA6E4}">
                <adec:decorative xmlns:adec="http://schemas.microsoft.com/office/drawing/2017/decorative" val="1"/>
              </a:ext>
            </a:extLst>
          </p:cNvPr>
          <p:cNvGrpSpPr/>
          <p:nvPr/>
        </p:nvGrpSpPr>
        <p:grpSpPr>
          <a:xfrm>
            <a:off x="5700181" y="4220664"/>
            <a:ext cx="802648" cy="705228"/>
            <a:chOff x="5700464" y="3048000"/>
            <a:chExt cx="882664" cy="775533"/>
          </a:xfrm>
        </p:grpSpPr>
        <p:sp>
          <p:nvSpPr>
            <p:cNvPr id="49" name="Freeform: Shape 48">
              <a:extLst>
                <a:ext uri="{FF2B5EF4-FFF2-40B4-BE49-F238E27FC236}">
                  <a16:creationId xmlns:a16="http://schemas.microsoft.com/office/drawing/2014/main" id="{66B7E75B-30E7-4984-A3F5-F05FC8869162}"/>
                </a:ext>
                <a:ext uri="{C183D7F6-B498-43B3-948B-1728B52AA6E4}">
                  <adec:decorative xmlns:adec="http://schemas.microsoft.com/office/drawing/2017/decorative" val="1"/>
                </a:ext>
              </a:extLst>
            </p:cNvPr>
            <p:cNvSpPr/>
            <p:nvPr/>
          </p:nvSpPr>
          <p:spPr>
            <a:xfrm>
              <a:off x="5700464" y="3048000"/>
              <a:ext cx="802082" cy="674442"/>
            </a:xfrm>
            <a:custGeom>
              <a:avLst/>
              <a:gdLst>
                <a:gd name="connsiteX0" fmla="*/ 838200 w 903944"/>
                <a:gd name="connsiteY0" fmla="*/ 0 h 760095"/>
                <a:gd name="connsiteX1" fmla="*/ 66675 w 903944"/>
                <a:gd name="connsiteY1" fmla="*/ 0 h 760095"/>
                <a:gd name="connsiteX2" fmla="*/ 0 w 903944"/>
                <a:gd name="connsiteY2" fmla="*/ 66675 h 760095"/>
                <a:gd name="connsiteX3" fmla="*/ 0 w 903944"/>
                <a:gd name="connsiteY3" fmla="*/ 693420 h 760095"/>
                <a:gd name="connsiteX4" fmla="*/ 66675 w 903944"/>
                <a:gd name="connsiteY4" fmla="*/ 760095 h 760095"/>
                <a:gd name="connsiteX5" fmla="*/ 837248 w 903944"/>
                <a:gd name="connsiteY5" fmla="*/ 760095 h 760095"/>
                <a:gd name="connsiteX6" fmla="*/ 903923 w 903944"/>
                <a:gd name="connsiteY6" fmla="*/ 693420 h 760095"/>
                <a:gd name="connsiteX7" fmla="*/ 903923 w 903944"/>
                <a:gd name="connsiteY7" fmla="*/ 66675 h 760095"/>
                <a:gd name="connsiteX8" fmla="*/ 838200 w 903944"/>
                <a:gd name="connsiteY8" fmla="*/ 0 h 760095"/>
                <a:gd name="connsiteX9" fmla="*/ 285750 w 903944"/>
                <a:gd name="connsiteY9" fmla="*/ 68580 h 760095"/>
                <a:gd name="connsiteX10" fmla="*/ 314325 w 903944"/>
                <a:gd name="connsiteY10" fmla="*/ 97155 h 760095"/>
                <a:gd name="connsiteX11" fmla="*/ 285750 w 903944"/>
                <a:gd name="connsiteY11" fmla="*/ 125730 h 760095"/>
                <a:gd name="connsiteX12" fmla="*/ 257175 w 903944"/>
                <a:gd name="connsiteY12" fmla="*/ 97155 h 760095"/>
                <a:gd name="connsiteX13" fmla="*/ 285750 w 903944"/>
                <a:gd name="connsiteY13" fmla="*/ 68580 h 760095"/>
                <a:gd name="connsiteX14" fmla="*/ 198120 w 903944"/>
                <a:gd name="connsiteY14" fmla="*/ 68580 h 760095"/>
                <a:gd name="connsiteX15" fmla="*/ 226695 w 903944"/>
                <a:gd name="connsiteY15" fmla="*/ 97155 h 760095"/>
                <a:gd name="connsiteX16" fmla="*/ 198120 w 903944"/>
                <a:gd name="connsiteY16" fmla="*/ 125730 h 760095"/>
                <a:gd name="connsiteX17" fmla="*/ 169545 w 903944"/>
                <a:gd name="connsiteY17" fmla="*/ 97155 h 760095"/>
                <a:gd name="connsiteX18" fmla="*/ 198120 w 903944"/>
                <a:gd name="connsiteY18" fmla="*/ 68580 h 760095"/>
                <a:gd name="connsiteX19" fmla="*/ 110490 w 903944"/>
                <a:gd name="connsiteY19" fmla="*/ 68580 h 760095"/>
                <a:gd name="connsiteX20" fmla="*/ 139065 w 903944"/>
                <a:gd name="connsiteY20" fmla="*/ 97155 h 760095"/>
                <a:gd name="connsiteX21" fmla="*/ 110490 w 903944"/>
                <a:gd name="connsiteY21" fmla="*/ 125730 h 760095"/>
                <a:gd name="connsiteX22" fmla="*/ 81915 w 903944"/>
                <a:gd name="connsiteY22" fmla="*/ 97155 h 760095"/>
                <a:gd name="connsiteX23" fmla="*/ 110490 w 903944"/>
                <a:gd name="connsiteY23" fmla="*/ 68580 h 760095"/>
                <a:gd name="connsiteX24" fmla="*/ 842963 w 903944"/>
                <a:gd name="connsiteY24" fmla="*/ 693420 h 760095"/>
                <a:gd name="connsiteX25" fmla="*/ 838200 w 903944"/>
                <a:gd name="connsiteY25" fmla="*/ 698183 h 760095"/>
                <a:gd name="connsiteX26" fmla="*/ 66675 w 903944"/>
                <a:gd name="connsiteY26" fmla="*/ 698183 h 760095"/>
                <a:gd name="connsiteX27" fmla="*/ 61913 w 903944"/>
                <a:gd name="connsiteY27" fmla="*/ 693420 h 760095"/>
                <a:gd name="connsiteX28" fmla="*/ 61913 w 903944"/>
                <a:gd name="connsiteY28" fmla="*/ 195263 h 760095"/>
                <a:gd name="connsiteX29" fmla="*/ 842963 w 903944"/>
                <a:gd name="connsiteY29" fmla="*/ 195263 h 760095"/>
                <a:gd name="connsiteX30" fmla="*/ 842963 w 903944"/>
                <a:gd name="connsiteY30" fmla="*/ 693420 h 7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3944" h="760095">
                  <a:moveTo>
                    <a:pt x="838200" y="0"/>
                  </a:moveTo>
                  <a:lnTo>
                    <a:pt x="66675" y="0"/>
                  </a:lnTo>
                  <a:cubicBezTo>
                    <a:pt x="29528" y="0"/>
                    <a:pt x="0" y="30480"/>
                    <a:pt x="0" y="66675"/>
                  </a:cubicBezTo>
                  <a:lnTo>
                    <a:pt x="0" y="693420"/>
                  </a:lnTo>
                  <a:cubicBezTo>
                    <a:pt x="0" y="730568"/>
                    <a:pt x="30480" y="760095"/>
                    <a:pt x="66675" y="760095"/>
                  </a:cubicBezTo>
                  <a:lnTo>
                    <a:pt x="837248" y="760095"/>
                  </a:lnTo>
                  <a:cubicBezTo>
                    <a:pt x="874395" y="760095"/>
                    <a:pt x="903923" y="730568"/>
                    <a:pt x="903923" y="693420"/>
                  </a:cubicBezTo>
                  <a:lnTo>
                    <a:pt x="903923" y="66675"/>
                  </a:lnTo>
                  <a:cubicBezTo>
                    <a:pt x="904875" y="29527"/>
                    <a:pt x="874395" y="0"/>
                    <a:pt x="838200" y="0"/>
                  </a:cubicBezTo>
                  <a:close/>
                  <a:moveTo>
                    <a:pt x="285750" y="68580"/>
                  </a:moveTo>
                  <a:cubicBezTo>
                    <a:pt x="301943" y="68580"/>
                    <a:pt x="314325" y="81915"/>
                    <a:pt x="314325" y="97155"/>
                  </a:cubicBezTo>
                  <a:cubicBezTo>
                    <a:pt x="314325" y="113348"/>
                    <a:pt x="300990" y="125730"/>
                    <a:pt x="285750" y="125730"/>
                  </a:cubicBezTo>
                  <a:cubicBezTo>
                    <a:pt x="269558" y="125730"/>
                    <a:pt x="257175" y="112395"/>
                    <a:pt x="257175" y="97155"/>
                  </a:cubicBezTo>
                  <a:cubicBezTo>
                    <a:pt x="257175" y="80963"/>
                    <a:pt x="269558" y="68580"/>
                    <a:pt x="285750" y="68580"/>
                  </a:cubicBezTo>
                  <a:close/>
                  <a:moveTo>
                    <a:pt x="198120" y="68580"/>
                  </a:moveTo>
                  <a:cubicBezTo>
                    <a:pt x="214313" y="68580"/>
                    <a:pt x="226695" y="81915"/>
                    <a:pt x="226695" y="97155"/>
                  </a:cubicBezTo>
                  <a:cubicBezTo>
                    <a:pt x="226695" y="113348"/>
                    <a:pt x="213360" y="125730"/>
                    <a:pt x="198120" y="125730"/>
                  </a:cubicBezTo>
                  <a:cubicBezTo>
                    <a:pt x="181928" y="125730"/>
                    <a:pt x="169545" y="112395"/>
                    <a:pt x="169545" y="97155"/>
                  </a:cubicBezTo>
                  <a:cubicBezTo>
                    <a:pt x="169545" y="80963"/>
                    <a:pt x="182880" y="68580"/>
                    <a:pt x="198120" y="68580"/>
                  </a:cubicBezTo>
                  <a:close/>
                  <a:moveTo>
                    <a:pt x="110490" y="68580"/>
                  </a:moveTo>
                  <a:cubicBezTo>
                    <a:pt x="126683" y="68580"/>
                    <a:pt x="139065" y="81915"/>
                    <a:pt x="139065" y="97155"/>
                  </a:cubicBezTo>
                  <a:cubicBezTo>
                    <a:pt x="139065" y="113348"/>
                    <a:pt x="125730" y="125730"/>
                    <a:pt x="110490" y="125730"/>
                  </a:cubicBezTo>
                  <a:cubicBezTo>
                    <a:pt x="95250" y="125730"/>
                    <a:pt x="81915" y="112395"/>
                    <a:pt x="81915" y="97155"/>
                  </a:cubicBezTo>
                  <a:cubicBezTo>
                    <a:pt x="81915" y="80963"/>
                    <a:pt x="95250" y="68580"/>
                    <a:pt x="110490" y="68580"/>
                  </a:cubicBezTo>
                  <a:close/>
                  <a:moveTo>
                    <a:pt x="842963" y="693420"/>
                  </a:moveTo>
                  <a:cubicBezTo>
                    <a:pt x="842963" y="696277"/>
                    <a:pt x="841058" y="698183"/>
                    <a:pt x="838200" y="698183"/>
                  </a:cubicBezTo>
                  <a:lnTo>
                    <a:pt x="66675" y="698183"/>
                  </a:lnTo>
                  <a:cubicBezTo>
                    <a:pt x="63818" y="698183"/>
                    <a:pt x="61913" y="696277"/>
                    <a:pt x="61913" y="693420"/>
                  </a:cubicBezTo>
                  <a:lnTo>
                    <a:pt x="61913" y="195263"/>
                  </a:lnTo>
                  <a:lnTo>
                    <a:pt x="842963" y="195263"/>
                  </a:lnTo>
                  <a:lnTo>
                    <a:pt x="842963" y="69342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49">
              <a:extLst>
                <a:ext uri="{FF2B5EF4-FFF2-40B4-BE49-F238E27FC236}">
                  <a16:creationId xmlns:a16="http://schemas.microsoft.com/office/drawing/2014/main" id="{9B3B53B9-DBBD-41C2-8542-E67C25C4F6AD}"/>
                </a:ext>
                <a:ext uri="{C183D7F6-B498-43B3-948B-1728B52AA6E4}">
                  <adec:decorative xmlns:adec="http://schemas.microsoft.com/office/drawing/2017/decorative" val="1"/>
                </a:ext>
              </a:extLst>
            </p:cNvPr>
            <p:cNvSpPr/>
            <p:nvPr/>
          </p:nvSpPr>
          <p:spPr>
            <a:xfrm>
              <a:off x="6219551" y="3459956"/>
              <a:ext cx="327164" cy="327164"/>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2AE4CA1-306D-44B2-8FDB-84EA68712FE4}"/>
                </a:ext>
                <a:ext uri="{C183D7F6-B498-43B3-948B-1728B52AA6E4}">
                  <adec:decorative xmlns:adec="http://schemas.microsoft.com/office/drawing/2017/decorative" val="1"/>
                </a:ext>
              </a:extLst>
            </p:cNvPr>
            <p:cNvSpPr/>
            <p:nvPr/>
          </p:nvSpPr>
          <p:spPr>
            <a:xfrm>
              <a:off x="6183138" y="3423543"/>
              <a:ext cx="399990" cy="399990"/>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chemeClr val="tx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0B34D0E3-ED9A-4D67-A516-240967D8806F}"/>
              </a:ext>
              <a:ext uri="{C183D7F6-B498-43B3-948B-1728B52AA6E4}">
                <adec:decorative xmlns:adec="http://schemas.microsoft.com/office/drawing/2017/decorative" val="1"/>
              </a:ext>
            </a:extLst>
          </p:cNvPr>
          <p:cNvSpPr txBox="1"/>
          <p:nvPr/>
        </p:nvSpPr>
        <p:spPr>
          <a:xfrm>
            <a:off x="4489744" y="5328708"/>
            <a:ext cx="3223522" cy="1320089"/>
          </a:xfrm>
          <a:prstGeom prst="rect">
            <a:avLst/>
          </a:prstGeom>
          <a:noFill/>
        </p:spPr>
        <p:txBody>
          <a:bodyPr wrap="square" lIns="0" tIns="149217" rIns="0" bIns="149217" rtlCol="0" anchor="t">
            <a:no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Extend applications to interact with any system and</a:t>
            </a:r>
            <a:b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br>
            <a:r>
              <a:rPr kumimoji="0" lang="en-US" sz="1800" b="1" i="0" u="none" strike="noStrike" kern="1200" cap="none" spc="0" normalizeH="0" baseline="0" noProof="0" dirty="0">
                <a:ln>
                  <a:noFill/>
                </a:ln>
                <a:solidFill>
                  <a:schemeClr val="tx1">
                    <a:lumMod val="85000"/>
                    <a:lumOff val="15000"/>
                  </a:schemeClr>
                </a:solidFill>
                <a:effectLst/>
                <a:uLnTx/>
                <a:uFillTx/>
                <a:latin typeface="Segoe UI Semibold"/>
                <a:ea typeface="+mn-ea"/>
                <a:cs typeface="Segoe UI" panose="020B0502040204020203" pitchFamily="34" charset="0"/>
              </a:rPr>
              <a:t>evolve quickly</a:t>
            </a:r>
          </a:p>
        </p:txBody>
      </p:sp>
      <p:cxnSp>
        <p:nvCxnSpPr>
          <p:cNvPr id="53" name="Straight Connector 52">
            <a:extLst>
              <a:ext uri="{FF2B5EF4-FFF2-40B4-BE49-F238E27FC236}">
                <a16:creationId xmlns:a16="http://schemas.microsoft.com/office/drawing/2014/main" id="{08B70F25-90C4-4A5B-9045-1435021D5007}"/>
              </a:ext>
              <a:ext uri="{C183D7F6-B498-43B3-948B-1728B52AA6E4}">
                <adec:decorative xmlns:adec="http://schemas.microsoft.com/office/drawing/2017/decorative" val="1"/>
              </a:ext>
            </a:extLst>
          </p:cNvPr>
          <p:cNvCxnSpPr/>
          <p:nvPr/>
        </p:nvCxnSpPr>
        <p:spPr>
          <a:xfrm>
            <a:off x="8031685" y="5386406"/>
            <a:ext cx="0" cy="10909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CB34FEB6-2ABF-4833-B8E0-553F43BCAD4E}"/>
              </a:ext>
              <a:ext uri="{C183D7F6-B498-43B3-948B-1728B52AA6E4}">
                <adec:decorative xmlns:adec="http://schemas.microsoft.com/office/drawing/2017/decorative" val="1"/>
              </a:ext>
            </a:extLst>
          </p:cNvPr>
          <p:cNvSpPr/>
          <p:nvPr/>
        </p:nvSpPr>
        <p:spPr>
          <a:xfrm>
            <a:off x="9269136" y="3880550"/>
            <a:ext cx="1385455" cy="1385455"/>
          </a:xfrm>
          <a:prstGeom prst="ellipse">
            <a:avLst/>
          </a:prstGeom>
          <a:solidFill>
            <a:srgbClr val="E6E6E6"/>
          </a:solidFill>
          <a:ln w="38100"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6E6E6"/>
              </a:solidFill>
              <a:effectLst/>
              <a:uLnTx/>
              <a:uFillTx/>
              <a:latin typeface="Segoe UI"/>
              <a:ea typeface="+mn-ea"/>
              <a:cs typeface="+mn-cs"/>
            </a:endParaRPr>
          </a:p>
        </p:txBody>
      </p:sp>
      <p:grpSp>
        <p:nvGrpSpPr>
          <p:cNvPr id="72" name="Graphic 65">
            <a:extLst>
              <a:ext uri="{FF2B5EF4-FFF2-40B4-BE49-F238E27FC236}">
                <a16:creationId xmlns:a16="http://schemas.microsoft.com/office/drawing/2014/main" id="{8A85528E-7464-4BD1-B6D3-9B8F283D77B2}"/>
              </a:ext>
              <a:ext uri="{C183D7F6-B498-43B3-948B-1728B52AA6E4}">
                <adec:decorative xmlns:adec="http://schemas.microsoft.com/office/drawing/2017/decorative" val="1"/>
              </a:ext>
            </a:extLst>
          </p:cNvPr>
          <p:cNvGrpSpPr/>
          <p:nvPr/>
        </p:nvGrpSpPr>
        <p:grpSpPr>
          <a:xfrm>
            <a:off x="9562629" y="4145297"/>
            <a:ext cx="798447" cy="856000"/>
            <a:chOff x="9512308" y="2903268"/>
            <a:chExt cx="899109" cy="963905"/>
          </a:xfrm>
        </p:grpSpPr>
        <p:sp>
          <p:nvSpPr>
            <p:cNvPr id="73" name="Freeform: Shape 72">
              <a:extLst>
                <a:ext uri="{FF2B5EF4-FFF2-40B4-BE49-F238E27FC236}">
                  <a16:creationId xmlns:a16="http://schemas.microsoft.com/office/drawing/2014/main" id="{6497FD6A-75F0-4933-BBF6-8D45551D778A}"/>
                </a:ext>
                <a:ext uri="{C183D7F6-B498-43B3-948B-1728B52AA6E4}">
                  <adec:decorative xmlns:adec="http://schemas.microsoft.com/office/drawing/2017/decorative" val="1"/>
                </a:ext>
              </a:extLst>
            </p:cNvPr>
            <p:cNvSpPr/>
            <p:nvPr/>
          </p:nvSpPr>
          <p:spPr>
            <a:xfrm>
              <a:off x="9851195" y="3694259"/>
              <a:ext cx="221334" cy="41501"/>
            </a:xfrm>
            <a:custGeom>
              <a:avLst/>
              <a:gdLst>
                <a:gd name="connsiteX0" fmla="*/ 20756 w 221334"/>
                <a:gd name="connsiteY0" fmla="*/ 41501 h 41501"/>
                <a:gd name="connsiteX1" fmla="*/ 200578 w 221334"/>
                <a:gd name="connsiteY1" fmla="*/ 41501 h 41501"/>
                <a:gd name="connsiteX2" fmla="*/ 221334 w 221334"/>
                <a:gd name="connsiteY2" fmla="*/ 20756 h 41501"/>
                <a:gd name="connsiteX3" fmla="*/ 200578 w 221334"/>
                <a:gd name="connsiteY3" fmla="*/ 0 h 41501"/>
                <a:gd name="connsiteX4" fmla="*/ 20756 w 221334"/>
                <a:gd name="connsiteY4" fmla="*/ 0 h 41501"/>
                <a:gd name="connsiteX5" fmla="*/ 0 w 221334"/>
                <a:gd name="connsiteY5" fmla="*/ 20756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56"/>
                  </a:cubicBezTo>
                  <a:cubicBezTo>
                    <a:pt x="221334" y="9296"/>
                    <a:pt x="212038" y="0"/>
                    <a:pt x="200578" y="0"/>
                  </a:cubicBezTo>
                  <a:lnTo>
                    <a:pt x="20756" y="0"/>
                  </a:lnTo>
                  <a:cubicBezTo>
                    <a:pt x="9296" y="0"/>
                    <a:pt x="0" y="9296"/>
                    <a:pt x="0" y="20756"/>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2EB64F5-0570-4D47-B599-F0FF5078F5AA}"/>
                </a:ext>
                <a:ext uri="{C183D7F6-B498-43B3-948B-1728B52AA6E4}">
                  <adec:decorative xmlns:adec="http://schemas.microsoft.com/office/drawing/2017/decorative" val="1"/>
                </a:ext>
              </a:extLst>
            </p:cNvPr>
            <p:cNvSpPr/>
            <p:nvPr/>
          </p:nvSpPr>
          <p:spPr>
            <a:xfrm>
              <a:off x="9851195" y="3753047"/>
              <a:ext cx="221334" cy="41501"/>
            </a:xfrm>
            <a:custGeom>
              <a:avLst/>
              <a:gdLst>
                <a:gd name="connsiteX0" fmla="*/ 20756 w 221334"/>
                <a:gd name="connsiteY0" fmla="*/ 41501 h 41501"/>
                <a:gd name="connsiteX1" fmla="*/ 200578 w 221334"/>
                <a:gd name="connsiteY1" fmla="*/ 41501 h 41501"/>
                <a:gd name="connsiteX2" fmla="*/ 221334 w 221334"/>
                <a:gd name="connsiteY2" fmla="*/ 20745 h 41501"/>
                <a:gd name="connsiteX3" fmla="*/ 200578 w 221334"/>
                <a:gd name="connsiteY3" fmla="*/ 0 h 41501"/>
                <a:gd name="connsiteX4" fmla="*/ 20756 w 221334"/>
                <a:gd name="connsiteY4" fmla="*/ 0 h 41501"/>
                <a:gd name="connsiteX5" fmla="*/ 0 w 221334"/>
                <a:gd name="connsiteY5" fmla="*/ 20745 h 41501"/>
                <a:gd name="connsiteX6" fmla="*/ 20756 w 221334"/>
                <a:gd name="connsiteY6" fmla="*/ 41501 h 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334" h="41501">
                  <a:moveTo>
                    <a:pt x="20756" y="41501"/>
                  </a:moveTo>
                  <a:lnTo>
                    <a:pt x="200578" y="41501"/>
                  </a:lnTo>
                  <a:cubicBezTo>
                    <a:pt x="212038" y="41501"/>
                    <a:pt x="221334" y="32216"/>
                    <a:pt x="221334" y="20745"/>
                  </a:cubicBezTo>
                  <a:cubicBezTo>
                    <a:pt x="221334" y="9286"/>
                    <a:pt x="212038" y="0"/>
                    <a:pt x="200578" y="0"/>
                  </a:cubicBezTo>
                  <a:lnTo>
                    <a:pt x="20756" y="0"/>
                  </a:lnTo>
                  <a:cubicBezTo>
                    <a:pt x="9296" y="0"/>
                    <a:pt x="0" y="9286"/>
                    <a:pt x="0" y="20745"/>
                  </a:cubicBezTo>
                  <a:cubicBezTo>
                    <a:pt x="0" y="32216"/>
                    <a:pt x="9296" y="41501"/>
                    <a:pt x="20756" y="41501"/>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AEFA667-FE43-45FA-A4AB-E12381157B6A}"/>
                </a:ext>
                <a:ext uri="{C183D7F6-B498-43B3-948B-1728B52AA6E4}">
                  <adec:decorative xmlns:adec="http://schemas.microsoft.com/office/drawing/2017/decorative" val="1"/>
                </a:ext>
              </a:extLst>
            </p:cNvPr>
            <p:cNvSpPr/>
            <p:nvPr/>
          </p:nvSpPr>
          <p:spPr>
            <a:xfrm>
              <a:off x="9873005" y="3811845"/>
              <a:ext cx="177714" cy="55328"/>
            </a:xfrm>
            <a:custGeom>
              <a:avLst/>
              <a:gdLst>
                <a:gd name="connsiteX0" fmla="*/ 139548 w 177714"/>
                <a:gd name="connsiteY0" fmla="*/ 52726 h 55328"/>
                <a:gd name="connsiteX1" fmla="*/ 174302 w 177714"/>
                <a:gd name="connsiteY1" fmla="*/ 13013 h 55328"/>
                <a:gd name="connsiteX2" fmla="*/ 168390 w 177714"/>
                <a:gd name="connsiteY2" fmla="*/ 0 h 55328"/>
                <a:gd name="connsiteX3" fmla="*/ 9325 w 177714"/>
                <a:gd name="connsiteY3" fmla="*/ 0 h 55328"/>
                <a:gd name="connsiteX4" fmla="*/ 3413 w 177714"/>
                <a:gd name="connsiteY4" fmla="*/ 13013 h 55328"/>
                <a:gd name="connsiteX5" fmla="*/ 38167 w 177714"/>
                <a:gd name="connsiteY5" fmla="*/ 52726 h 55328"/>
                <a:gd name="connsiteX6" fmla="*/ 43897 w 177714"/>
                <a:gd name="connsiteY6" fmla="*/ 55328 h 55328"/>
                <a:gd name="connsiteX7" fmla="*/ 133818 w 177714"/>
                <a:gd name="connsiteY7" fmla="*/ 55328 h 55328"/>
                <a:gd name="connsiteX8" fmla="*/ 139548 w 177714"/>
                <a:gd name="connsiteY8" fmla="*/ 52726 h 55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14" h="55328">
                  <a:moveTo>
                    <a:pt x="139548" y="52726"/>
                  </a:moveTo>
                  <a:lnTo>
                    <a:pt x="174302" y="13013"/>
                  </a:lnTo>
                  <a:cubicBezTo>
                    <a:pt x="180589" y="5826"/>
                    <a:pt x="177944" y="0"/>
                    <a:pt x="168390" y="0"/>
                  </a:cubicBezTo>
                  <a:lnTo>
                    <a:pt x="9325" y="0"/>
                  </a:lnTo>
                  <a:cubicBezTo>
                    <a:pt x="-229" y="0"/>
                    <a:pt x="-2874" y="5826"/>
                    <a:pt x="3413" y="13013"/>
                  </a:cubicBezTo>
                  <a:lnTo>
                    <a:pt x="38167" y="52726"/>
                  </a:lnTo>
                  <a:cubicBezTo>
                    <a:pt x="39420" y="54161"/>
                    <a:pt x="41990" y="55328"/>
                    <a:pt x="43897" y="55328"/>
                  </a:cubicBezTo>
                  <a:lnTo>
                    <a:pt x="133818" y="55328"/>
                  </a:lnTo>
                  <a:cubicBezTo>
                    <a:pt x="135725" y="55328"/>
                    <a:pt x="138295" y="54161"/>
                    <a:pt x="139548" y="5272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63387A67-AC1A-4523-8180-B1DED77B49B4}"/>
                </a:ext>
                <a:ext uri="{C183D7F6-B498-43B3-948B-1728B52AA6E4}">
                  <adec:decorative xmlns:adec="http://schemas.microsoft.com/office/drawing/2017/decorative" val="1"/>
                </a:ext>
              </a:extLst>
            </p:cNvPr>
            <p:cNvSpPr/>
            <p:nvPr/>
          </p:nvSpPr>
          <p:spPr>
            <a:xfrm>
              <a:off x="9512308" y="3337025"/>
              <a:ext cx="137463" cy="31616"/>
            </a:xfrm>
            <a:custGeom>
              <a:avLst/>
              <a:gdLst>
                <a:gd name="connsiteX0" fmla="*/ 15797 w 137463"/>
                <a:gd name="connsiteY0" fmla="*/ 31616 h 31616"/>
                <a:gd name="connsiteX1" fmla="*/ 137464 w 137463"/>
                <a:gd name="connsiteY1" fmla="*/ 31616 h 31616"/>
                <a:gd name="connsiteX2" fmla="*/ 137464 w 137463"/>
                <a:gd name="connsiteY2" fmla="*/ 0 h 31616"/>
                <a:gd name="connsiteX3" fmla="*/ 15797 w 137463"/>
                <a:gd name="connsiteY3" fmla="*/ 0 h 31616"/>
                <a:gd name="connsiteX4" fmla="*/ 0 w 137463"/>
                <a:gd name="connsiteY4" fmla="*/ 15808 h 31616"/>
                <a:gd name="connsiteX5" fmla="*/ 15797 w 137463"/>
                <a:gd name="connsiteY5" fmla="*/ 31616 h 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16">
                  <a:moveTo>
                    <a:pt x="15797" y="31616"/>
                  </a:moveTo>
                  <a:lnTo>
                    <a:pt x="137464" y="31616"/>
                  </a:lnTo>
                  <a:lnTo>
                    <a:pt x="137464" y="0"/>
                  </a:lnTo>
                  <a:lnTo>
                    <a:pt x="15797" y="0"/>
                  </a:lnTo>
                  <a:cubicBezTo>
                    <a:pt x="7079" y="0"/>
                    <a:pt x="0" y="7079"/>
                    <a:pt x="0" y="15808"/>
                  </a:cubicBezTo>
                  <a:cubicBezTo>
                    <a:pt x="0" y="24537"/>
                    <a:pt x="7069" y="31616"/>
                    <a:pt x="15797" y="31616"/>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E2729E5-249F-40FA-AA3B-AE7345543410}"/>
                </a:ext>
                <a:ext uri="{C183D7F6-B498-43B3-948B-1728B52AA6E4}">
                  <adec:decorative xmlns:adec="http://schemas.microsoft.com/office/drawing/2017/decorative" val="1"/>
                </a:ext>
              </a:extLst>
            </p:cNvPr>
            <p:cNvSpPr/>
            <p:nvPr/>
          </p:nvSpPr>
          <p:spPr>
            <a:xfrm>
              <a:off x="10273954" y="3337025"/>
              <a:ext cx="137463" cy="31605"/>
            </a:xfrm>
            <a:custGeom>
              <a:avLst/>
              <a:gdLst>
                <a:gd name="connsiteX0" fmla="*/ 121666 w 137463"/>
                <a:gd name="connsiteY0" fmla="*/ 0 h 31605"/>
                <a:gd name="connsiteX1" fmla="*/ 0 w 137463"/>
                <a:gd name="connsiteY1" fmla="*/ 0 h 31605"/>
                <a:gd name="connsiteX2" fmla="*/ 0 w 137463"/>
                <a:gd name="connsiteY2" fmla="*/ 31605 h 31605"/>
                <a:gd name="connsiteX3" fmla="*/ 121666 w 137463"/>
                <a:gd name="connsiteY3" fmla="*/ 31605 h 31605"/>
                <a:gd name="connsiteX4" fmla="*/ 137464 w 137463"/>
                <a:gd name="connsiteY4" fmla="*/ 15797 h 31605"/>
                <a:gd name="connsiteX5" fmla="*/ 121666 w 137463"/>
                <a:gd name="connsiteY5" fmla="*/ 0 h 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63" h="31605">
                  <a:moveTo>
                    <a:pt x="121666" y="0"/>
                  </a:moveTo>
                  <a:lnTo>
                    <a:pt x="0" y="0"/>
                  </a:lnTo>
                  <a:lnTo>
                    <a:pt x="0" y="31605"/>
                  </a:lnTo>
                  <a:lnTo>
                    <a:pt x="121666" y="31605"/>
                  </a:lnTo>
                  <a:cubicBezTo>
                    <a:pt x="130384" y="31605"/>
                    <a:pt x="137464" y="24526"/>
                    <a:pt x="137464" y="15797"/>
                  </a:cubicBezTo>
                  <a:cubicBezTo>
                    <a:pt x="137464" y="7069"/>
                    <a:pt x="130395" y="0"/>
                    <a:pt x="121666" y="0"/>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81E6FBA-48C0-4404-B075-2CA9617CD921}"/>
                </a:ext>
                <a:ext uri="{C183D7F6-B498-43B3-948B-1728B52AA6E4}">
                  <adec:decorative xmlns:adec="http://schemas.microsoft.com/office/drawing/2017/decorative" val="1"/>
                </a:ext>
              </a:extLst>
            </p:cNvPr>
            <p:cNvSpPr/>
            <p:nvPr/>
          </p:nvSpPr>
          <p:spPr>
            <a:xfrm>
              <a:off x="9639350" y="3562343"/>
              <a:ext cx="113001" cy="113001"/>
            </a:xfrm>
            <a:custGeom>
              <a:avLst/>
              <a:gdLst>
                <a:gd name="connsiteX0" fmla="*/ 26968 w 113001"/>
                <a:gd name="connsiteY0" fmla="*/ 108375 h 113001"/>
                <a:gd name="connsiteX1" fmla="*/ 113002 w 113001"/>
                <a:gd name="connsiteY1" fmla="*/ 22341 h 113001"/>
                <a:gd name="connsiteX2" fmla="*/ 90661 w 113001"/>
                <a:gd name="connsiteY2" fmla="*/ 0 h 113001"/>
                <a:gd name="connsiteX3" fmla="*/ 4627 w 113001"/>
                <a:gd name="connsiteY3" fmla="*/ 86034 h 113001"/>
                <a:gd name="connsiteX4" fmla="*/ 4627 w 113001"/>
                <a:gd name="connsiteY4" fmla="*/ 108375 h 113001"/>
                <a:gd name="connsiteX5" fmla="*/ 26968 w 113001"/>
                <a:gd name="connsiteY5" fmla="*/ 108375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6968" y="108375"/>
                  </a:moveTo>
                  <a:lnTo>
                    <a:pt x="113002" y="22341"/>
                  </a:lnTo>
                  <a:lnTo>
                    <a:pt x="90661" y="0"/>
                  </a:lnTo>
                  <a:lnTo>
                    <a:pt x="4627" y="86034"/>
                  </a:lnTo>
                  <a:cubicBezTo>
                    <a:pt x="-1542" y="92203"/>
                    <a:pt x="-1542" y="102206"/>
                    <a:pt x="4627" y="108375"/>
                  </a:cubicBezTo>
                  <a:cubicBezTo>
                    <a:pt x="10796" y="114544"/>
                    <a:pt x="20799" y="114544"/>
                    <a:pt x="26968" y="108375"/>
                  </a:cubicBez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3FCE827-7C0F-4849-B8CE-8BB5C990FC9E}"/>
                </a:ext>
                <a:ext uri="{C183D7F6-B498-43B3-948B-1728B52AA6E4}">
                  <adec:decorative xmlns:adec="http://schemas.microsoft.com/office/drawing/2017/decorative" val="1"/>
                </a:ext>
              </a:extLst>
            </p:cNvPr>
            <p:cNvSpPr/>
            <p:nvPr/>
          </p:nvSpPr>
          <p:spPr>
            <a:xfrm>
              <a:off x="10171362" y="3030321"/>
              <a:ext cx="113020" cy="113001"/>
            </a:xfrm>
            <a:custGeom>
              <a:avLst/>
              <a:gdLst>
                <a:gd name="connsiteX0" fmla="*/ 108386 w 113020"/>
                <a:gd name="connsiteY0" fmla="*/ 26968 h 113001"/>
                <a:gd name="connsiteX1" fmla="*/ 108386 w 113020"/>
                <a:gd name="connsiteY1" fmla="*/ 4627 h 113001"/>
                <a:gd name="connsiteX2" fmla="*/ 86045 w 113020"/>
                <a:gd name="connsiteY2" fmla="*/ 4627 h 113001"/>
                <a:gd name="connsiteX3" fmla="*/ 0 w 113020"/>
                <a:gd name="connsiteY3" fmla="*/ 90661 h 113001"/>
                <a:gd name="connsiteX4" fmla="*/ 22341 w 113020"/>
                <a:gd name="connsiteY4" fmla="*/ 113002 h 113001"/>
                <a:gd name="connsiteX5" fmla="*/ 108386 w 113020"/>
                <a:gd name="connsiteY5" fmla="*/ 26968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20" h="113001">
                  <a:moveTo>
                    <a:pt x="108386" y="26968"/>
                  </a:moveTo>
                  <a:cubicBezTo>
                    <a:pt x="114566" y="20799"/>
                    <a:pt x="114566" y="10796"/>
                    <a:pt x="108386" y="4627"/>
                  </a:cubicBezTo>
                  <a:cubicBezTo>
                    <a:pt x="102217" y="-1542"/>
                    <a:pt x="92214" y="-1542"/>
                    <a:pt x="86045" y="4627"/>
                  </a:cubicBezTo>
                  <a:lnTo>
                    <a:pt x="0" y="90661"/>
                  </a:lnTo>
                  <a:lnTo>
                    <a:pt x="22341" y="113002"/>
                  </a:lnTo>
                  <a:lnTo>
                    <a:pt x="108386" y="2696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1002189-DEBB-40E3-9F25-E517230D4726}"/>
                </a:ext>
                <a:ext uri="{C183D7F6-B498-43B3-948B-1728B52AA6E4}">
                  <adec:decorative xmlns:adec="http://schemas.microsoft.com/office/drawing/2017/decorative" val="1"/>
                </a:ext>
              </a:extLst>
            </p:cNvPr>
            <p:cNvSpPr/>
            <p:nvPr/>
          </p:nvSpPr>
          <p:spPr>
            <a:xfrm>
              <a:off x="9946054" y="2903268"/>
              <a:ext cx="31616" cy="137474"/>
            </a:xfrm>
            <a:custGeom>
              <a:avLst/>
              <a:gdLst>
                <a:gd name="connsiteX0" fmla="*/ 31616 w 31616"/>
                <a:gd name="connsiteY0" fmla="*/ 15808 h 137474"/>
                <a:gd name="connsiteX1" fmla="*/ 15808 w 31616"/>
                <a:gd name="connsiteY1" fmla="*/ 0 h 137474"/>
                <a:gd name="connsiteX2" fmla="*/ 0 w 31616"/>
                <a:gd name="connsiteY2" fmla="*/ 15808 h 137474"/>
                <a:gd name="connsiteX3" fmla="*/ 0 w 31616"/>
                <a:gd name="connsiteY3" fmla="*/ 137474 h 137474"/>
                <a:gd name="connsiteX4" fmla="*/ 31605 w 31616"/>
                <a:gd name="connsiteY4" fmla="*/ 137474 h 137474"/>
                <a:gd name="connsiteX5" fmla="*/ 31605 w 31616"/>
                <a:gd name="connsiteY5" fmla="*/ 15808 h 1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16" h="137474">
                  <a:moveTo>
                    <a:pt x="31616" y="15808"/>
                  </a:moveTo>
                  <a:cubicBezTo>
                    <a:pt x="31616" y="7079"/>
                    <a:pt x="24537" y="0"/>
                    <a:pt x="15808" y="0"/>
                  </a:cubicBezTo>
                  <a:cubicBezTo>
                    <a:pt x="7079" y="0"/>
                    <a:pt x="0" y="7079"/>
                    <a:pt x="0" y="15808"/>
                  </a:cubicBezTo>
                  <a:lnTo>
                    <a:pt x="0" y="137474"/>
                  </a:lnTo>
                  <a:lnTo>
                    <a:pt x="31605" y="137474"/>
                  </a:lnTo>
                  <a:lnTo>
                    <a:pt x="31605" y="15808"/>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4B88E18-494F-4023-B4F3-BDEC6589CA9A}"/>
                </a:ext>
                <a:ext uri="{C183D7F6-B498-43B3-948B-1728B52AA6E4}">
                  <adec:decorative xmlns:adec="http://schemas.microsoft.com/office/drawing/2017/decorative" val="1"/>
                </a:ext>
              </a:extLst>
            </p:cNvPr>
            <p:cNvSpPr/>
            <p:nvPr/>
          </p:nvSpPr>
          <p:spPr>
            <a:xfrm>
              <a:off x="9639350" y="3030332"/>
              <a:ext cx="113001" cy="113001"/>
            </a:xfrm>
            <a:custGeom>
              <a:avLst/>
              <a:gdLst>
                <a:gd name="connsiteX0" fmla="*/ 90661 w 113001"/>
                <a:gd name="connsiteY0" fmla="*/ 113002 h 113001"/>
                <a:gd name="connsiteX1" fmla="*/ 113002 w 113001"/>
                <a:gd name="connsiteY1" fmla="*/ 90661 h 113001"/>
                <a:gd name="connsiteX2" fmla="*/ 26968 w 113001"/>
                <a:gd name="connsiteY2" fmla="*/ 4627 h 113001"/>
                <a:gd name="connsiteX3" fmla="*/ 4627 w 113001"/>
                <a:gd name="connsiteY3" fmla="*/ 4627 h 113001"/>
                <a:gd name="connsiteX4" fmla="*/ 4627 w 113001"/>
                <a:gd name="connsiteY4" fmla="*/ 26968 h 113001"/>
                <a:gd name="connsiteX5" fmla="*/ 90661 w 113001"/>
                <a:gd name="connsiteY5" fmla="*/ 113002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90661" y="113002"/>
                  </a:moveTo>
                  <a:lnTo>
                    <a:pt x="113002" y="90661"/>
                  </a:lnTo>
                  <a:lnTo>
                    <a:pt x="26968" y="4627"/>
                  </a:lnTo>
                  <a:cubicBezTo>
                    <a:pt x="20799" y="-1542"/>
                    <a:pt x="10796" y="-1542"/>
                    <a:pt x="4627" y="4627"/>
                  </a:cubicBezTo>
                  <a:cubicBezTo>
                    <a:pt x="-1542" y="10796"/>
                    <a:pt x="-1542" y="20799"/>
                    <a:pt x="4627" y="26968"/>
                  </a:cubicBezTo>
                  <a:lnTo>
                    <a:pt x="90661" y="113002"/>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2C0F7D3-7D97-4BAA-8929-CD142A4AB75A}"/>
                </a:ext>
                <a:ext uri="{C183D7F6-B498-43B3-948B-1728B52AA6E4}">
                  <adec:decorative xmlns:adec="http://schemas.microsoft.com/office/drawing/2017/decorative" val="1"/>
                </a:ext>
              </a:extLst>
            </p:cNvPr>
            <p:cNvSpPr/>
            <p:nvPr/>
          </p:nvSpPr>
          <p:spPr>
            <a:xfrm>
              <a:off x="10171373" y="3562343"/>
              <a:ext cx="113001" cy="113001"/>
            </a:xfrm>
            <a:custGeom>
              <a:avLst/>
              <a:gdLst>
                <a:gd name="connsiteX0" fmla="*/ 22341 w 113001"/>
                <a:gd name="connsiteY0" fmla="*/ 0 h 113001"/>
                <a:gd name="connsiteX1" fmla="*/ 0 w 113001"/>
                <a:gd name="connsiteY1" fmla="*/ 22341 h 113001"/>
                <a:gd name="connsiteX2" fmla="*/ 86034 w 113001"/>
                <a:gd name="connsiteY2" fmla="*/ 108375 h 113001"/>
                <a:gd name="connsiteX3" fmla="*/ 108375 w 113001"/>
                <a:gd name="connsiteY3" fmla="*/ 108375 h 113001"/>
                <a:gd name="connsiteX4" fmla="*/ 108375 w 113001"/>
                <a:gd name="connsiteY4" fmla="*/ 86034 h 113001"/>
                <a:gd name="connsiteX5" fmla="*/ 22341 w 113001"/>
                <a:gd name="connsiteY5" fmla="*/ 0 h 11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1" h="113001">
                  <a:moveTo>
                    <a:pt x="22341" y="0"/>
                  </a:moveTo>
                  <a:lnTo>
                    <a:pt x="0" y="22341"/>
                  </a:lnTo>
                  <a:lnTo>
                    <a:pt x="86034" y="108375"/>
                  </a:lnTo>
                  <a:cubicBezTo>
                    <a:pt x="92203" y="114544"/>
                    <a:pt x="102206" y="114544"/>
                    <a:pt x="108375" y="108375"/>
                  </a:cubicBezTo>
                  <a:cubicBezTo>
                    <a:pt x="114544" y="102206"/>
                    <a:pt x="114544" y="92192"/>
                    <a:pt x="108375" y="86034"/>
                  </a:cubicBezTo>
                  <a:lnTo>
                    <a:pt x="22341" y="0"/>
                  </a:lnTo>
                  <a:close/>
                </a:path>
              </a:pathLst>
            </a:custGeom>
            <a:solidFill>
              <a:schemeClr val="tx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89909D8C-4B12-419C-88E9-ABA67D0EF775}"/>
                </a:ext>
                <a:ext uri="{C183D7F6-B498-43B3-948B-1728B52AA6E4}">
                  <adec:decorative xmlns:adec="http://schemas.microsoft.com/office/drawing/2017/decorative" val="1"/>
                </a:ext>
              </a:extLst>
            </p:cNvPr>
            <p:cNvSpPr/>
            <p:nvPr/>
          </p:nvSpPr>
          <p:spPr>
            <a:xfrm>
              <a:off x="9733620" y="3130578"/>
              <a:ext cx="456484" cy="542807"/>
            </a:xfrm>
            <a:custGeom>
              <a:avLst/>
              <a:gdLst>
                <a:gd name="connsiteX0" fmla="*/ 113334 w 456484"/>
                <a:gd name="connsiteY0" fmla="*/ 522276 h 542807"/>
                <a:gd name="connsiteX1" fmla="*/ 137057 w 456484"/>
                <a:gd name="connsiteY1" fmla="*/ 542807 h 542807"/>
                <a:gd name="connsiteX2" fmla="*/ 319438 w 456484"/>
                <a:gd name="connsiteY2" fmla="*/ 542807 h 542807"/>
                <a:gd name="connsiteX3" fmla="*/ 343161 w 456484"/>
                <a:gd name="connsiteY3" fmla="*/ 522276 h 542807"/>
                <a:gd name="connsiteX4" fmla="*/ 456484 w 456484"/>
                <a:gd name="connsiteY4" fmla="*/ 228242 h 542807"/>
                <a:gd name="connsiteX5" fmla="*/ 228242 w 456484"/>
                <a:gd name="connsiteY5" fmla="*/ 0 h 542807"/>
                <a:gd name="connsiteX6" fmla="*/ 0 w 456484"/>
                <a:gd name="connsiteY6" fmla="*/ 228242 h 542807"/>
                <a:gd name="connsiteX7" fmla="*/ 113334 w 456484"/>
                <a:gd name="connsiteY7" fmla="*/ 522276 h 542807"/>
                <a:gd name="connsiteX8" fmla="*/ 245967 w 456484"/>
                <a:gd name="connsiteY8" fmla="*/ 72657 h 542807"/>
                <a:gd name="connsiteX9" fmla="*/ 266659 w 456484"/>
                <a:gd name="connsiteY9" fmla="*/ 59623 h 542807"/>
                <a:gd name="connsiteX10" fmla="*/ 396861 w 456484"/>
                <a:gd name="connsiteY10" fmla="*/ 189836 h 542807"/>
                <a:gd name="connsiteX11" fmla="*/ 383827 w 456484"/>
                <a:gd name="connsiteY11" fmla="*/ 210528 h 542807"/>
                <a:gd name="connsiteX12" fmla="*/ 379982 w 456484"/>
                <a:gd name="connsiteY12" fmla="*/ 210956 h 542807"/>
                <a:gd name="connsiteX13" fmla="*/ 363135 w 456484"/>
                <a:gd name="connsiteY13" fmla="*/ 197494 h 542807"/>
                <a:gd name="connsiteX14" fmla="*/ 258991 w 456484"/>
                <a:gd name="connsiteY14" fmla="*/ 93349 h 542807"/>
                <a:gd name="connsiteX15" fmla="*/ 245967 w 456484"/>
                <a:gd name="connsiteY15" fmla="*/ 72657 h 54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484" h="542807">
                  <a:moveTo>
                    <a:pt x="113334" y="522276"/>
                  </a:moveTo>
                  <a:cubicBezTo>
                    <a:pt x="115433" y="533543"/>
                    <a:pt x="125597" y="542807"/>
                    <a:pt x="137057" y="542807"/>
                  </a:cubicBezTo>
                  <a:lnTo>
                    <a:pt x="319438" y="542807"/>
                  </a:lnTo>
                  <a:cubicBezTo>
                    <a:pt x="330898" y="542807"/>
                    <a:pt x="341062" y="533543"/>
                    <a:pt x="343161" y="522276"/>
                  </a:cubicBezTo>
                  <a:cubicBezTo>
                    <a:pt x="364356" y="408878"/>
                    <a:pt x="456484" y="340269"/>
                    <a:pt x="456484" y="228242"/>
                  </a:cubicBezTo>
                  <a:cubicBezTo>
                    <a:pt x="456484" y="102185"/>
                    <a:pt x="354300" y="0"/>
                    <a:pt x="228242" y="0"/>
                  </a:cubicBezTo>
                  <a:cubicBezTo>
                    <a:pt x="102185" y="0"/>
                    <a:pt x="0" y="102195"/>
                    <a:pt x="0" y="228242"/>
                  </a:cubicBezTo>
                  <a:cubicBezTo>
                    <a:pt x="0" y="340269"/>
                    <a:pt x="92128" y="408878"/>
                    <a:pt x="113334" y="522276"/>
                  </a:cubicBezTo>
                  <a:close/>
                  <a:moveTo>
                    <a:pt x="245967" y="72657"/>
                  </a:moveTo>
                  <a:cubicBezTo>
                    <a:pt x="248077" y="63339"/>
                    <a:pt x="257331" y="57502"/>
                    <a:pt x="266659" y="59623"/>
                  </a:cubicBezTo>
                  <a:cubicBezTo>
                    <a:pt x="331134" y="74264"/>
                    <a:pt x="382242" y="125372"/>
                    <a:pt x="396861" y="189836"/>
                  </a:cubicBezTo>
                  <a:cubicBezTo>
                    <a:pt x="398982" y="199154"/>
                    <a:pt x="393134" y="208407"/>
                    <a:pt x="383827" y="210528"/>
                  </a:cubicBezTo>
                  <a:cubicBezTo>
                    <a:pt x="382542" y="210817"/>
                    <a:pt x="381246" y="210956"/>
                    <a:pt x="379982" y="210956"/>
                  </a:cubicBezTo>
                  <a:cubicBezTo>
                    <a:pt x="372089" y="210956"/>
                    <a:pt x="364956" y="205515"/>
                    <a:pt x="363135" y="197494"/>
                  </a:cubicBezTo>
                  <a:cubicBezTo>
                    <a:pt x="351429" y="145935"/>
                    <a:pt x="310560" y="105055"/>
                    <a:pt x="258991" y="93349"/>
                  </a:cubicBezTo>
                  <a:cubicBezTo>
                    <a:pt x="249694" y="91228"/>
                    <a:pt x="243857" y="81964"/>
                    <a:pt x="245967" y="72657"/>
                  </a:cubicBezTo>
                  <a:close/>
                </a:path>
              </a:pathLst>
            </a:custGeom>
            <a:solidFill>
              <a:schemeClr val="accent1"/>
            </a:solidFill>
            <a:ln w="106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Content Placeholder 3">
            <a:extLst>
              <a:ext uri="{FF2B5EF4-FFF2-40B4-BE49-F238E27FC236}">
                <a16:creationId xmlns:a16="http://schemas.microsoft.com/office/drawing/2014/main" id="{147CA475-015A-4CE4-AA21-8B1E805B4D16}"/>
              </a:ext>
            </a:extLst>
          </p:cNvPr>
          <p:cNvSpPr>
            <a:spLocks noGrp="1"/>
          </p:cNvSpPr>
          <p:nvPr>
            <p:ph sz="quarter" idx="14"/>
          </p:nvPr>
        </p:nvSpPr>
        <p:spPr>
          <a:xfrm>
            <a:off x="8407681" y="5426343"/>
            <a:ext cx="3186113" cy="442913"/>
          </a:xfrm>
        </p:spPr>
        <p:txBody>
          <a:bodyPr/>
          <a:lstStyle/>
          <a:p>
            <a:pPr marL="0" lvl="0" indent="0" algn="ctr" defTabSz="914367">
              <a:lnSpc>
                <a:spcPct val="100000"/>
              </a:lnSpc>
              <a:spcBef>
                <a:spcPts val="0"/>
              </a:spcBef>
              <a:buNone/>
              <a:defRPr/>
            </a:pPr>
            <a:r>
              <a:rPr lang="en-US" sz="1800" b="1" dirty="0">
                <a:solidFill>
                  <a:srgbClr val="FFFFFF"/>
                </a:solidFill>
                <a:latin typeface="Segoe UI Semibold"/>
                <a:cs typeface="Segoe UI" panose="020B0502040204020203" pitchFamily="34" charset="0"/>
              </a:rPr>
              <a:t>Innovate with confidence</a:t>
            </a:r>
          </a:p>
        </p:txBody>
      </p:sp>
      <p:sp>
        <p:nvSpPr>
          <p:cNvPr id="5" name="Content Placeholder 4">
            <a:extLst>
              <a:ext uri="{FF2B5EF4-FFF2-40B4-BE49-F238E27FC236}">
                <a16:creationId xmlns:a16="http://schemas.microsoft.com/office/drawing/2014/main" id="{2AEDB163-C66B-4D31-84D3-82341E32626B}"/>
              </a:ext>
            </a:extLst>
          </p:cNvPr>
          <p:cNvSpPr>
            <a:spLocks noGrp="1"/>
          </p:cNvSpPr>
          <p:nvPr>
            <p:ph sz="quarter" idx="15"/>
          </p:nvPr>
        </p:nvSpPr>
        <p:spPr>
          <a:xfrm>
            <a:off x="263761" y="6404131"/>
            <a:ext cx="2750596" cy="284875"/>
          </a:xfrm>
        </p:spPr>
        <p:txBody>
          <a:bodyPr/>
          <a:lstStyle/>
          <a:p>
            <a:pPr marL="0" lvl="0" indent="0" defTabSz="914367">
              <a:lnSpc>
                <a:spcPct val="100000"/>
              </a:lnSpc>
              <a:spcBef>
                <a:spcPts val="0"/>
              </a:spcBef>
              <a:buNone/>
              <a:defRPr/>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Back to pillar overview slide</a:t>
            </a:r>
          </a:p>
        </p:txBody>
      </p:sp>
    </p:spTree>
    <p:extLst>
      <p:ext uri="{BB962C8B-B14F-4D97-AF65-F5344CB8AC3E}">
        <p14:creationId xmlns:p14="http://schemas.microsoft.com/office/powerpoint/2010/main" val="2579006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563369" y="473236"/>
            <a:ext cx="7628131" cy="1107914"/>
          </a:xfrm>
        </p:spPr>
        <p:txBody>
          <a:bodyPr>
            <a:noAutofit/>
          </a:bodyPr>
          <a:lstStyle/>
          <a:p>
            <a:r>
              <a:rPr lang="en-US" dirty="0"/>
              <a:t>Azure is the home in the cloud for your .NET applications</a:t>
            </a:r>
            <a:endParaRPr lang="en-US" dirty="0">
              <a:highlight>
                <a:srgbClr val="FFFF00"/>
              </a:highlight>
            </a:endParaRPr>
          </a:p>
        </p:txBody>
      </p:sp>
      <p:sp>
        <p:nvSpPr>
          <p:cNvPr id="2" name="Content Placeholder 1">
            <a:extLst>
              <a:ext uri="{FF2B5EF4-FFF2-40B4-BE49-F238E27FC236}">
                <a16:creationId xmlns:a16="http://schemas.microsoft.com/office/drawing/2014/main" id="{0CCFB0FF-DB2F-47DD-987A-9AD736A53C34}"/>
              </a:ext>
            </a:extLst>
          </p:cNvPr>
          <p:cNvSpPr>
            <a:spLocks noGrp="1"/>
          </p:cNvSpPr>
          <p:nvPr>
            <p:ph sz="quarter" idx="13"/>
          </p:nvPr>
        </p:nvSpPr>
        <p:spPr>
          <a:xfrm>
            <a:off x="588262" y="2305051"/>
            <a:ext cx="7762875" cy="762113"/>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mn-cs"/>
              </a:rPr>
              <a:t>Azure offers the only end-to-end </a:t>
            </a:r>
            <a:r>
              <a:rPr kumimoji="0" lang="en-US" sz="2000" b="0" i="0" u="none" strike="noStrike" kern="1200" cap="none" spc="0" normalizeH="0" baseline="0" noProof="0" dirty="0">
                <a:ln>
                  <a:noFill/>
                </a:ln>
                <a:solidFill>
                  <a:srgbClr val="000000"/>
                </a:solidFill>
                <a:effectLst/>
                <a:uLnTx/>
                <a:uFillTx/>
                <a:latin typeface="Segoe UI"/>
                <a:ea typeface="+mn-ea"/>
                <a:cs typeface="+mn-cs"/>
              </a:rPr>
              <a:t>web hosting platform </a:t>
            </a:r>
            <a:r>
              <a:rPr kumimoji="0" lang="en-US" sz="2000" b="0" i="0" u="none" strike="noStrike" kern="1200" cap="none" spc="0" normalizeH="0" baseline="0" noProof="0" dirty="0">
                <a:ln>
                  <a:noFill/>
                </a:ln>
                <a:solidFill>
                  <a:srgbClr val="0078D4"/>
                </a:solidFill>
                <a:effectLst/>
                <a:uLnTx/>
                <a:uFillTx/>
                <a:latin typeface="Segoe UI"/>
                <a:ea typeface="+mn-ea"/>
                <a:cs typeface="+mn-cs"/>
              </a:rPr>
              <a:t>designed from the ground up to build and manage .NET applications</a:t>
            </a:r>
          </a:p>
        </p:txBody>
      </p:sp>
      <p:sp>
        <p:nvSpPr>
          <p:cNvPr id="4" name="Content Placeholder 3">
            <a:extLst>
              <a:ext uri="{FF2B5EF4-FFF2-40B4-BE49-F238E27FC236}">
                <a16:creationId xmlns:a16="http://schemas.microsoft.com/office/drawing/2014/main" id="{2D65717F-7E52-447D-9C9C-5D4073ACEE79}"/>
              </a:ext>
            </a:extLst>
          </p:cNvPr>
          <p:cNvSpPr>
            <a:spLocks noGrp="1"/>
          </p:cNvSpPr>
          <p:nvPr>
            <p:ph sz="quarter" idx="14"/>
          </p:nvPr>
        </p:nvSpPr>
        <p:spPr>
          <a:xfrm>
            <a:off x="10083041" y="2269331"/>
            <a:ext cx="1727960" cy="7621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Unmatched productivity</a:t>
            </a:r>
          </a:p>
        </p:txBody>
      </p:sp>
      <p:sp>
        <p:nvSpPr>
          <p:cNvPr id="5" name="Content Placeholder 4">
            <a:extLst>
              <a:ext uri="{FF2B5EF4-FFF2-40B4-BE49-F238E27FC236}">
                <a16:creationId xmlns:a16="http://schemas.microsoft.com/office/drawing/2014/main" id="{4112A25D-C94E-46B9-AE11-714C3EEF30CD}"/>
              </a:ext>
            </a:extLst>
          </p:cNvPr>
          <p:cNvSpPr>
            <a:spLocks noGrp="1"/>
          </p:cNvSpPr>
          <p:nvPr>
            <p:ph sz="quarter" idx="15"/>
          </p:nvPr>
        </p:nvSpPr>
        <p:spPr>
          <a:xfrm>
            <a:off x="587051" y="3767027"/>
            <a:ext cx="7265581" cy="816461"/>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App Service and Azure SQL Database are </a:t>
            </a:r>
            <a:r>
              <a:rPr kumimoji="0" lang="en-US" sz="2000" b="0" i="0" u="none" strike="noStrike" kern="1200" cap="none" spc="0" normalizeH="0" baseline="0" noProof="0" dirty="0">
                <a:ln>
                  <a:noFill/>
                </a:ln>
                <a:solidFill>
                  <a:srgbClr val="0078D4"/>
                </a:solidFill>
                <a:effectLst/>
                <a:uLnTx/>
                <a:uFillTx/>
                <a:latin typeface="Segoe UI"/>
                <a:ea typeface="+mn-ea"/>
                <a:cs typeface="+mn-cs"/>
              </a:rPr>
              <a:t>optimized to be the home in the cloud for .NET web apps and their databases</a:t>
            </a:r>
          </a:p>
        </p:txBody>
      </p:sp>
      <p:sp>
        <p:nvSpPr>
          <p:cNvPr id="6" name="Content Placeholder 5">
            <a:extLst>
              <a:ext uri="{FF2B5EF4-FFF2-40B4-BE49-F238E27FC236}">
                <a16:creationId xmlns:a16="http://schemas.microsoft.com/office/drawing/2014/main" id="{223E61C6-FF32-46A8-9C1A-C5D70593A6DF}"/>
              </a:ext>
            </a:extLst>
          </p:cNvPr>
          <p:cNvSpPr>
            <a:spLocks noGrp="1"/>
          </p:cNvSpPr>
          <p:nvPr>
            <p:ph sz="quarter" idx="16"/>
          </p:nvPr>
        </p:nvSpPr>
        <p:spPr>
          <a:xfrm>
            <a:off x="10082212" y="3735226"/>
            <a:ext cx="2105025" cy="7621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a:rPr>
              <a:t>Fully-managed offerings</a:t>
            </a:r>
          </a:p>
        </p:txBody>
      </p:sp>
      <p:sp>
        <p:nvSpPr>
          <p:cNvPr id="7" name="Content Placeholder 6">
            <a:extLst>
              <a:ext uri="{FF2B5EF4-FFF2-40B4-BE49-F238E27FC236}">
                <a16:creationId xmlns:a16="http://schemas.microsoft.com/office/drawing/2014/main" id="{2443CD94-7CBD-413A-9B0B-7B2FB483A28E}"/>
              </a:ext>
            </a:extLst>
          </p:cNvPr>
          <p:cNvSpPr>
            <a:spLocks noGrp="1"/>
          </p:cNvSpPr>
          <p:nvPr>
            <p:ph sz="quarter" idx="17"/>
          </p:nvPr>
        </p:nvSpPr>
        <p:spPr>
          <a:xfrm>
            <a:off x="587273" y="5304143"/>
            <a:ext cx="7628131" cy="841214"/>
          </a:xfrm>
        </p:spPr>
        <p:txBody>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Azure Migrate and our free app and database migration assistants </a:t>
            </a:r>
            <a:r>
              <a:rPr kumimoji="0" lang="en-US" sz="2000" b="0" i="0" u="none" strike="noStrike" kern="1200" cap="none" spc="0" normalizeH="0" baseline="0" noProof="0" dirty="0">
                <a:ln>
                  <a:noFill/>
                </a:ln>
                <a:solidFill>
                  <a:srgbClr val="0078D4"/>
                </a:solidFill>
                <a:effectLst/>
                <a:uLnTx/>
                <a:uFillTx/>
                <a:latin typeface="Segoe UI"/>
                <a:ea typeface="+mn-ea"/>
                <a:cs typeface="+mn-cs"/>
              </a:rPr>
              <a:t>provide a simple path to the cloud</a:t>
            </a:r>
          </a:p>
        </p:txBody>
      </p:sp>
      <p:sp>
        <p:nvSpPr>
          <p:cNvPr id="8" name="Content Placeholder 7">
            <a:extLst>
              <a:ext uri="{FF2B5EF4-FFF2-40B4-BE49-F238E27FC236}">
                <a16:creationId xmlns:a16="http://schemas.microsoft.com/office/drawing/2014/main" id="{E540B8B1-606D-492C-9196-C883E4F7D6FB}"/>
              </a:ext>
            </a:extLst>
          </p:cNvPr>
          <p:cNvSpPr>
            <a:spLocks noGrp="1"/>
          </p:cNvSpPr>
          <p:nvPr>
            <p:ph sz="quarter" idx="18"/>
          </p:nvPr>
        </p:nvSpPr>
        <p:spPr>
          <a:xfrm>
            <a:off x="10112851" y="5199368"/>
            <a:ext cx="1401388" cy="7175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Seamless migration</a:t>
            </a:r>
          </a:p>
        </p:txBody>
      </p:sp>
    </p:spTree>
    <p:extLst>
      <p:ext uri="{BB962C8B-B14F-4D97-AF65-F5344CB8AC3E}">
        <p14:creationId xmlns:p14="http://schemas.microsoft.com/office/powerpoint/2010/main" val="312073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292BD7-4151-40C6-95EF-1BABA22259AE}"/>
              </a:ext>
            </a:extLst>
          </p:cNvPr>
          <p:cNvSpPr>
            <a:spLocks noGrp="1"/>
          </p:cNvSpPr>
          <p:nvPr>
            <p:ph type="title"/>
          </p:nvPr>
        </p:nvSpPr>
        <p:spPr/>
        <p:txBody>
          <a:bodyPr/>
          <a:lstStyle/>
          <a:p>
            <a:r>
              <a:rPr lang="en-US" dirty="0"/>
              <a:t>With App Service and Azure SQL you can</a:t>
            </a:r>
          </a:p>
        </p:txBody>
      </p:sp>
      <p:grpSp>
        <p:nvGrpSpPr>
          <p:cNvPr id="47" name="Group 46">
            <a:extLst>
              <a:ext uri="{FF2B5EF4-FFF2-40B4-BE49-F238E27FC236}">
                <a16:creationId xmlns:a16="http://schemas.microsoft.com/office/drawing/2014/main" id="{0A07022D-039E-4723-9FEF-B942BEE54FF3}"/>
              </a:ext>
              <a:ext uri="{C183D7F6-B498-43B3-948B-1728B52AA6E4}">
                <adec:decorative xmlns:adec="http://schemas.microsoft.com/office/drawing/2017/decorative" val="1"/>
              </a:ext>
            </a:extLst>
          </p:cNvPr>
          <p:cNvGrpSpPr/>
          <p:nvPr/>
        </p:nvGrpSpPr>
        <p:grpSpPr>
          <a:xfrm>
            <a:off x="430366" y="2282825"/>
            <a:ext cx="953491" cy="953491"/>
            <a:chOff x="430366" y="2282825"/>
            <a:chExt cx="953491" cy="953491"/>
          </a:xfrm>
        </p:grpSpPr>
        <p:sp>
          <p:nvSpPr>
            <p:cNvPr id="48" name="Oval 47">
              <a:extLst>
                <a:ext uri="{FF2B5EF4-FFF2-40B4-BE49-F238E27FC236}">
                  <a16:creationId xmlns:a16="http://schemas.microsoft.com/office/drawing/2014/main" id="{5F82ED22-C3C8-4752-9D6F-67213ED7017F}"/>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aphic 47" descr="scales, legal">
              <a:extLst>
                <a:ext uri="{FF2B5EF4-FFF2-40B4-BE49-F238E27FC236}">
                  <a16:creationId xmlns:a16="http://schemas.microsoft.com/office/drawing/2014/main" id="{12C3402A-4D38-457D-9532-C1FB0D1BEB51}"/>
                </a:ext>
              </a:extLst>
            </p:cNvPr>
            <p:cNvGrpSpPr/>
            <p:nvPr/>
          </p:nvGrpSpPr>
          <p:grpSpPr>
            <a:xfrm>
              <a:off x="644227" y="2491992"/>
              <a:ext cx="525768" cy="535157"/>
              <a:chOff x="5308375" y="2612462"/>
              <a:chExt cx="387070" cy="393982"/>
            </a:xfrm>
          </p:grpSpPr>
          <p:sp>
            <p:nvSpPr>
              <p:cNvPr id="53" name="Freeform: Shape 52">
                <a:extLst>
                  <a:ext uri="{FF2B5EF4-FFF2-40B4-BE49-F238E27FC236}">
                    <a16:creationId xmlns:a16="http://schemas.microsoft.com/office/drawing/2014/main" id="{167E7FAC-1C86-4323-A4F5-CF25C4B2B669}"/>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74A3103-9450-4528-A5FF-DBD3E39D13C6}"/>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tx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Content Placeholder 1">
            <a:extLst>
              <a:ext uri="{FF2B5EF4-FFF2-40B4-BE49-F238E27FC236}">
                <a16:creationId xmlns:a16="http://schemas.microsoft.com/office/drawing/2014/main" id="{380A76B1-B76D-4B19-ACE8-8618E4580715}"/>
              </a:ext>
            </a:extLst>
          </p:cNvPr>
          <p:cNvSpPr>
            <a:spLocks noGrp="1"/>
          </p:cNvSpPr>
          <p:nvPr>
            <p:ph sz="quarter" idx="13"/>
          </p:nvPr>
        </p:nvSpPr>
        <p:spPr>
          <a:xfrm>
            <a:off x="365316" y="3688297"/>
            <a:ext cx="2617787" cy="381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Optimize Cost</a:t>
            </a:r>
          </a:p>
        </p:txBody>
      </p:sp>
      <p:sp>
        <p:nvSpPr>
          <p:cNvPr id="8" name="Content Placeholder 7">
            <a:extLst>
              <a:ext uri="{FF2B5EF4-FFF2-40B4-BE49-F238E27FC236}">
                <a16:creationId xmlns:a16="http://schemas.microsoft.com/office/drawing/2014/main" id="{4D33CDC8-B9C0-4B55-AC56-27875DFCB5E7}"/>
              </a:ext>
            </a:extLst>
          </p:cNvPr>
          <p:cNvSpPr>
            <a:spLocks noGrp="1"/>
          </p:cNvSpPr>
          <p:nvPr>
            <p:ph sz="quarter" idx="14"/>
          </p:nvPr>
        </p:nvSpPr>
        <p:spPr>
          <a:xfrm>
            <a:off x="365313" y="4703976"/>
            <a:ext cx="3647480" cy="645104"/>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Reduce costs and optimize spend to support changing business priorities</a:t>
            </a:r>
          </a:p>
        </p:txBody>
      </p:sp>
      <p:grpSp>
        <p:nvGrpSpPr>
          <p:cNvPr id="55" name="Group 54">
            <a:extLst>
              <a:ext uri="{FF2B5EF4-FFF2-40B4-BE49-F238E27FC236}">
                <a16:creationId xmlns:a16="http://schemas.microsoft.com/office/drawing/2014/main" id="{8C034E85-0D26-4A84-95BB-A7994856A30D}"/>
              </a:ext>
              <a:ext uri="{C183D7F6-B498-43B3-948B-1728B52AA6E4}">
                <adec:decorative xmlns:adec="http://schemas.microsoft.com/office/drawing/2017/decorative" val="1"/>
              </a:ext>
            </a:extLst>
          </p:cNvPr>
          <p:cNvGrpSpPr/>
          <p:nvPr/>
        </p:nvGrpSpPr>
        <p:grpSpPr>
          <a:xfrm>
            <a:off x="4429144" y="2282825"/>
            <a:ext cx="953491" cy="953491"/>
            <a:chOff x="4429144" y="2268464"/>
            <a:chExt cx="953491" cy="953491"/>
          </a:xfrm>
        </p:grpSpPr>
        <p:sp>
          <p:nvSpPr>
            <p:cNvPr id="59" name="Oval 58">
              <a:extLst>
                <a:ext uri="{FF2B5EF4-FFF2-40B4-BE49-F238E27FC236}">
                  <a16:creationId xmlns:a16="http://schemas.microsoft.com/office/drawing/2014/main" id="{4E04D3B4-3872-4CBB-89E8-F9232143DCCE}"/>
                </a:ext>
                <a:ext uri="{C183D7F6-B498-43B3-948B-1728B52AA6E4}">
                  <adec:decorative xmlns:adec="http://schemas.microsoft.com/office/drawing/2017/decorative" val="1"/>
                </a:ext>
              </a:extLst>
            </p:cNvPr>
            <p:cNvSpPr/>
            <p:nvPr/>
          </p:nvSpPr>
          <p:spPr bwMode="auto">
            <a:xfrm>
              <a:off x="4429144" y="2268464"/>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DF662E06-90D0-4BA5-BF81-FDA5ED1D9AAC}"/>
                </a:ext>
              </a:extLst>
            </p:cNvPr>
            <p:cNvGrpSpPr/>
            <p:nvPr/>
          </p:nvGrpSpPr>
          <p:grpSpPr>
            <a:xfrm>
              <a:off x="4686550" y="2507846"/>
              <a:ext cx="438679" cy="474726"/>
              <a:chOff x="626659" y="2551425"/>
              <a:chExt cx="375389" cy="406235"/>
            </a:xfrm>
          </p:grpSpPr>
          <p:sp>
            <p:nvSpPr>
              <p:cNvPr id="61" name="Freeform: Shape 60">
                <a:extLst>
                  <a:ext uri="{FF2B5EF4-FFF2-40B4-BE49-F238E27FC236}">
                    <a16:creationId xmlns:a16="http://schemas.microsoft.com/office/drawing/2014/main" id="{21578E82-7D6D-4716-9117-530B629302ED}"/>
                  </a:ext>
                  <a:ext uri="{C183D7F6-B498-43B3-948B-1728B52AA6E4}">
                    <adec:decorative xmlns:adec="http://schemas.microsoft.com/office/drawing/2017/decorative" val="1"/>
                  </a:ext>
                </a:extLst>
              </p:cNvPr>
              <p:cNvSpPr/>
              <p:nvPr/>
            </p:nvSpPr>
            <p:spPr>
              <a:xfrm flipH="1">
                <a:off x="626659" y="2828925"/>
                <a:ext cx="94105" cy="128735"/>
              </a:xfrm>
              <a:custGeom>
                <a:avLst/>
                <a:gdLst>
                  <a:gd name="connsiteX0" fmla="*/ 0 w 41416"/>
                  <a:gd name="connsiteY0" fmla="*/ 83989 h 83989"/>
                  <a:gd name="connsiteX1" fmla="*/ 41417 w 41416"/>
                  <a:gd name="connsiteY1" fmla="*/ 83989 h 83989"/>
                  <a:gd name="connsiteX2" fmla="*/ 41417 w 41416"/>
                  <a:gd name="connsiteY2" fmla="*/ 0 h 83989"/>
                  <a:gd name="connsiteX3" fmla="*/ 0 w 41416"/>
                  <a:gd name="connsiteY3" fmla="*/ 0 h 83989"/>
                  <a:gd name="connsiteX4" fmla="*/ 0 w 41416"/>
                  <a:gd name="connsiteY4" fmla="*/ 83989 h 8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83989">
                    <a:moveTo>
                      <a:pt x="0" y="83989"/>
                    </a:moveTo>
                    <a:lnTo>
                      <a:pt x="41417" y="83989"/>
                    </a:lnTo>
                    <a:lnTo>
                      <a:pt x="41417" y="0"/>
                    </a:lnTo>
                    <a:lnTo>
                      <a:pt x="0" y="0"/>
                    </a:lnTo>
                    <a:lnTo>
                      <a:pt x="0" y="83989"/>
                    </a:lnTo>
                    <a:close/>
                  </a:path>
                </a:pathLst>
              </a:custGeom>
              <a:solidFill>
                <a:srgbClr val="0078D4"/>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3092992-8D07-4B85-9079-A3878FE254DE}"/>
                  </a:ext>
                  <a:ext uri="{C183D7F6-B498-43B3-948B-1728B52AA6E4}">
                    <adec:decorative xmlns:adec="http://schemas.microsoft.com/office/drawing/2017/decorative" val="1"/>
                  </a:ext>
                </a:extLst>
              </p:cNvPr>
              <p:cNvSpPr/>
              <p:nvPr/>
            </p:nvSpPr>
            <p:spPr>
              <a:xfrm flipH="1">
                <a:off x="767301" y="2778641"/>
                <a:ext cx="94105" cy="178997"/>
              </a:xfrm>
              <a:custGeom>
                <a:avLst/>
                <a:gdLst>
                  <a:gd name="connsiteX0" fmla="*/ 0 w 41416"/>
                  <a:gd name="connsiteY0" fmla="*/ 125081 h 125080"/>
                  <a:gd name="connsiteX1" fmla="*/ 41417 w 41416"/>
                  <a:gd name="connsiteY1" fmla="*/ 125081 h 125080"/>
                  <a:gd name="connsiteX2" fmla="*/ 41417 w 41416"/>
                  <a:gd name="connsiteY2" fmla="*/ 0 h 125080"/>
                  <a:gd name="connsiteX3" fmla="*/ 0 w 41416"/>
                  <a:gd name="connsiteY3" fmla="*/ 0 h 125080"/>
                  <a:gd name="connsiteX4" fmla="*/ 0 w 41416"/>
                  <a:gd name="connsiteY4" fmla="*/ 125081 h 12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6" h="125080">
                    <a:moveTo>
                      <a:pt x="0" y="125081"/>
                    </a:moveTo>
                    <a:lnTo>
                      <a:pt x="41417" y="125081"/>
                    </a:lnTo>
                    <a:lnTo>
                      <a:pt x="41417" y="0"/>
                    </a:lnTo>
                    <a:lnTo>
                      <a:pt x="0" y="0"/>
                    </a:lnTo>
                    <a:lnTo>
                      <a:pt x="0" y="125081"/>
                    </a:lnTo>
                    <a:close/>
                  </a:path>
                </a:pathLst>
              </a:custGeom>
              <a:solidFill>
                <a:schemeClr val="tx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97A4960-A4DD-4CD0-B3E2-56436E24180D}"/>
                  </a:ext>
                  <a:ext uri="{C183D7F6-B498-43B3-948B-1728B52AA6E4}">
                    <adec:decorative xmlns:adec="http://schemas.microsoft.com/office/drawing/2017/decorative" val="1"/>
                  </a:ext>
                </a:extLst>
              </p:cNvPr>
              <p:cNvSpPr/>
              <p:nvPr/>
            </p:nvSpPr>
            <p:spPr>
              <a:xfrm flipH="1">
                <a:off x="907943" y="2688431"/>
                <a:ext cx="94105" cy="269219"/>
              </a:xfrm>
              <a:custGeom>
                <a:avLst/>
                <a:gdLst>
                  <a:gd name="connsiteX0" fmla="*/ 0 w 41625"/>
                  <a:gd name="connsiteY0" fmla="*/ 396169 h 396169"/>
                  <a:gd name="connsiteX1" fmla="*/ 41625 w 41625"/>
                  <a:gd name="connsiteY1" fmla="*/ 396169 h 396169"/>
                  <a:gd name="connsiteX2" fmla="*/ 41625 w 41625"/>
                  <a:gd name="connsiteY2" fmla="*/ 0 h 396169"/>
                  <a:gd name="connsiteX3" fmla="*/ 0 w 41625"/>
                  <a:gd name="connsiteY3" fmla="*/ 0 h 396169"/>
                  <a:gd name="connsiteX4" fmla="*/ 0 w 41625"/>
                  <a:gd name="connsiteY4" fmla="*/ 396169 h 396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5" h="396169">
                    <a:moveTo>
                      <a:pt x="0" y="396169"/>
                    </a:moveTo>
                    <a:lnTo>
                      <a:pt x="41625" y="396169"/>
                    </a:lnTo>
                    <a:lnTo>
                      <a:pt x="41625" y="0"/>
                    </a:lnTo>
                    <a:lnTo>
                      <a:pt x="0" y="0"/>
                    </a:lnTo>
                    <a:lnTo>
                      <a:pt x="0" y="396169"/>
                    </a:lnTo>
                    <a:close/>
                  </a:path>
                </a:pathLst>
              </a:custGeom>
              <a:solidFill>
                <a:schemeClr val="tx1"/>
              </a:solidFill>
              <a:ln w="6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137">
                <a:extLst>
                  <a:ext uri="{FF2B5EF4-FFF2-40B4-BE49-F238E27FC236}">
                    <a16:creationId xmlns:a16="http://schemas.microsoft.com/office/drawing/2014/main" id="{7048AF80-ED26-44FC-ACB9-524F916CFA1C}"/>
                  </a:ext>
                  <a:ext uri="{C183D7F6-B498-43B3-948B-1728B52AA6E4}">
                    <adec:decorative xmlns:adec="http://schemas.microsoft.com/office/drawing/2017/decorative" val="1"/>
                  </a:ext>
                </a:extLst>
              </p:cNvPr>
              <p:cNvSpPr>
                <a:spLocks/>
              </p:cNvSpPr>
              <p:nvPr/>
            </p:nvSpPr>
            <p:spPr bwMode="auto">
              <a:xfrm>
                <a:off x="626660" y="2551425"/>
                <a:ext cx="328335" cy="227216"/>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0" name="Content Placeholder 9">
            <a:extLst>
              <a:ext uri="{FF2B5EF4-FFF2-40B4-BE49-F238E27FC236}">
                <a16:creationId xmlns:a16="http://schemas.microsoft.com/office/drawing/2014/main" id="{7774CE45-564F-426B-A9DF-BFAC096EE267}"/>
              </a:ext>
            </a:extLst>
          </p:cNvPr>
          <p:cNvSpPr>
            <a:spLocks noGrp="1"/>
          </p:cNvSpPr>
          <p:nvPr>
            <p:ph sz="quarter" idx="15"/>
          </p:nvPr>
        </p:nvSpPr>
        <p:spPr>
          <a:xfrm>
            <a:off x="4430107" y="3688297"/>
            <a:ext cx="2617787" cy="381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Operate Confidently</a:t>
            </a:r>
            <a:endParaRPr kumimoji="0" lang="en-US" sz="22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sp>
        <p:nvSpPr>
          <p:cNvPr id="16" name="Content Placeholder 15">
            <a:extLst>
              <a:ext uri="{FF2B5EF4-FFF2-40B4-BE49-F238E27FC236}">
                <a16:creationId xmlns:a16="http://schemas.microsoft.com/office/drawing/2014/main" id="{98B5316F-D2DB-4A32-8F4B-796CB2A1C9B9}"/>
              </a:ext>
            </a:extLst>
          </p:cNvPr>
          <p:cNvSpPr>
            <a:spLocks noGrp="1"/>
          </p:cNvSpPr>
          <p:nvPr>
            <p:ph sz="quarter" idx="16"/>
          </p:nvPr>
        </p:nvSpPr>
        <p:spPr>
          <a:xfrm>
            <a:off x="4427725" y="4703051"/>
            <a:ext cx="2867155" cy="1020601"/>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Seamlessly scale web apps and databases by migrating to fully managed services with built </a:t>
            </a:r>
            <a:b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b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 auto-scaling</a:t>
            </a:r>
          </a:p>
        </p:txBody>
      </p:sp>
      <p:grpSp>
        <p:nvGrpSpPr>
          <p:cNvPr id="66" name="!!Group 4">
            <a:extLst>
              <a:ext uri="{FF2B5EF4-FFF2-40B4-BE49-F238E27FC236}">
                <a16:creationId xmlns:a16="http://schemas.microsoft.com/office/drawing/2014/main" id="{73F242E0-C713-4832-BECC-5C7A0D4BE782}"/>
              </a:ext>
              <a:ext uri="{C183D7F6-B498-43B3-948B-1728B52AA6E4}">
                <adec:decorative xmlns:adec="http://schemas.microsoft.com/office/drawing/2017/decorative" val="1"/>
              </a:ext>
            </a:extLst>
          </p:cNvPr>
          <p:cNvGrpSpPr/>
          <p:nvPr/>
        </p:nvGrpSpPr>
        <p:grpSpPr>
          <a:xfrm>
            <a:off x="8460852" y="2282825"/>
            <a:ext cx="953491" cy="953491"/>
            <a:chOff x="9338694" y="2228640"/>
            <a:chExt cx="1445504" cy="1445504"/>
          </a:xfrm>
        </p:grpSpPr>
        <p:sp>
          <p:nvSpPr>
            <p:cNvPr id="67" name="Oval 66">
              <a:extLst>
                <a:ext uri="{FF2B5EF4-FFF2-40B4-BE49-F238E27FC236}">
                  <a16:creationId xmlns:a16="http://schemas.microsoft.com/office/drawing/2014/main" id="{606EE39F-DAB0-4722-8072-A088874901D2}"/>
                </a:ext>
                <a:ext uri="{C183D7F6-B498-43B3-948B-1728B52AA6E4}">
                  <adec:decorative xmlns:adec="http://schemas.microsoft.com/office/drawing/2017/decorative" val="1"/>
                </a:ext>
              </a:extLst>
            </p:cNvPr>
            <p:cNvSpPr/>
            <p:nvPr/>
          </p:nvSpPr>
          <p:spPr bwMode="auto">
            <a:xfrm>
              <a:off x="9338694" y="2228640"/>
              <a:ext cx="1445504" cy="1445504"/>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3EE16F55-099D-4216-A9A3-3553675EFA4D}"/>
                </a:ext>
              </a:extLst>
            </p:cNvPr>
            <p:cNvGrpSpPr/>
            <p:nvPr/>
          </p:nvGrpSpPr>
          <p:grpSpPr>
            <a:xfrm>
              <a:off x="9728721" y="2507777"/>
              <a:ext cx="665417" cy="887219"/>
              <a:chOff x="11329483" y="1155806"/>
              <a:chExt cx="659423" cy="879230"/>
            </a:xfrm>
          </p:grpSpPr>
          <p:sp>
            <p:nvSpPr>
              <p:cNvPr id="69" name="Freeform: Shape 68">
                <a:extLst>
                  <a:ext uri="{FF2B5EF4-FFF2-40B4-BE49-F238E27FC236}">
                    <a16:creationId xmlns:a16="http://schemas.microsoft.com/office/drawing/2014/main" id="{089D5B29-2243-464A-B3F2-E70D2716596D}"/>
                  </a:ext>
                  <a:ext uri="{C183D7F6-B498-43B3-948B-1728B52AA6E4}">
                    <adec:decorative xmlns:adec="http://schemas.microsoft.com/office/drawing/2017/decorative" val="1"/>
                  </a:ext>
                </a:extLst>
              </p:cNvPr>
              <p:cNvSpPr/>
              <p:nvPr/>
            </p:nvSpPr>
            <p:spPr>
              <a:xfrm>
                <a:off x="11824089" y="1166480"/>
                <a:ext cx="154021" cy="154182"/>
              </a:xfrm>
              <a:custGeom>
                <a:avLst/>
                <a:gdLst>
                  <a:gd name="connsiteX0" fmla="*/ 0 w 154021"/>
                  <a:gd name="connsiteY0" fmla="*/ 0 h 154182"/>
                  <a:gd name="connsiteX1" fmla="*/ 0 w 154021"/>
                  <a:gd name="connsiteY1" fmla="*/ 154182 h 154182"/>
                  <a:gd name="connsiteX2" fmla="*/ 154021 w 154021"/>
                  <a:gd name="connsiteY2" fmla="*/ 154182 h 154182"/>
                </a:gdLst>
                <a:ahLst/>
                <a:cxnLst>
                  <a:cxn ang="0">
                    <a:pos x="connsiteX0" y="connsiteY0"/>
                  </a:cxn>
                  <a:cxn ang="0">
                    <a:pos x="connsiteX1" y="connsiteY1"/>
                  </a:cxn>
                  <a:cxn ang="0">
                    <a:pos x="connsiteX2" y="connsiteY2"/>
                  </a:cxn>
                </a:cxnLst>
                <a:rect l="l" t="t" r="r" b="b"/>
                <a:pathLst>
                  <a:path w="154021" h="154182">
                    <a:moveTo>
                      <a:pt x="0" y="0"/>
                    </a:moveTo>
                    <a:lnTo>
                      <a:pt x="0" y="154182"/>
                    </a:lnTo>
                    <a:lnTo>
                      <a:pt x="154021" y="154182"/>
                    </a:lnTo>
                    <a:close/>
                  </a:path>
                </a:pathLst>
              </a:custGeom>
              <a:solidFill>
                <a:srgbClr val="000000"/>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AC3B85C9-4F8F-4285-B026-1DBFD22B9437}"/>
                  </a:ext>
                  <a:ext uri="{C183D7F6-B498-43B3-948B-1728B52AA6E4}">
                    <adec:decorative xmlns:adec="http://schemas.microsoft.com/office/drawing/2017/decorative" val="1"/>
                  </a:ext>
                </a:extLst>
              </p:cNvPr>
              <p:cNvSpPr/>
              <p:nvPr/>
            </p:nvSpPr>
            <p:spPr>
              <a:xfrm>
                <a:off x="11329483" y="1155806"/>
                <a:ext cx="659423" cy="879230"/>
              </a:xfrm>
              <a:custGeom>
                <a:avLst/>
                <a:gdLst>
                  <a:gd name="connsiteX0" fmla="*/ 457971 w 659423"/>
                  <a:gd name="connsiteY0" fmla="*/ 201490 h 879230"/>
                  <a:gd name="connsiteX1" fmla="*/ 457971 w 659423"/>
                  <a:gd name="connsiteY1" fmla="*/ 0 h 879230"/>
                  <a:gd name="connsiteX2" fmla="*/ 0 w 659423"/>
                  <a:gd name="connsiteY2" fmla="*/ 0 h 879230"/>
                  <a:gd name="connsiteX3" fmla="*/ 0 w 659423"/>
                  <a:gd name="connsiteY3" fmla="*/ 879231 h 879230"/>
                  <a:gd name="connsiteX4" fmla="*/ 659423 w 659423"/>
                  <a:gd name="connsiteY4" fmla="*/ 879231 h 879230"/>
                  <a:gd name="connsiteX5" fmla="*/ 659423 w 659423"/>
                  <a:gd name="connsiteY5" fmla="*/ 201490 h 879230"/>
                  <a:gd name="connsiteX6" fmla="*/ 457971 w 659423"/>
                  <a:gd name="connsiteY6" fmla="*/ 201490 h 879230"/>
                  <a:gd name="connsiteX7" fmla="*/ 128260 w 659423"/>
                  <a:gd name="connsiteY7" fmla="*/ 776912 h 879230"/>
                  <a:gd name="connsiteX8" fmla="*/ 78675 w 659423"/>
                  <a:gd name="connsiteY8" fmla="*/ 727325 h 879230"/>
                  <a:gd name="connsiteX9" fmla="*/ 104577 w 659423"/>
                  <a:gd name="connsiteY9" fmla="*/ 701425 h 879230"/>
                  <a:gd name="connsiteX10" fmla="*/ 128260 w 659423"/>
                  <a:gd name="connsiteY10" fmla="*/ 725107 h 879230"/>
                  <a:gd name="connsiteX11" fmla="*/ 206896 w 659423"/>
                  <a:gd name="connsiteY11" fmla="*/ 646473 h 879230"/>
                  <a:gd name="connsiteX12" fmla="*/ 232798 w 659423"/>
                  <a:gd name="connsiteY12" fmla="*/ 672373 h 879230"/>
                  <a:gd name="connsiteX13" fmla="*/ 128260 w 659423"/>
                  <a:gd name="connsiteY13" fmla="*/ 776912 h 879230"/>
                  <a:gd name="connsiteX14" fmla="*/ 128260 w 659423"/>
                  <a:gd name="connsiteY14" fmla="*/ 575422 h 879230"/>
                  <a:gd name="connsiteX15" fmla="*/ 78675 w 659423"/>
                  <a:gd name="connsiteY15" fmla="*/ 525835 h 879230"/>
                  <a:gd name="connsiteX16" fmla="*/ 104577 w 659423"/>
                  <a:gd name="connsiteY16" fmla="*/ 499934 h 879230"/>
                  <a:gd name="connsiteX17" fmla="*/ 128260 w 659423"/>
                  <a:gd name="connsiteY17" fmla="*/ 523617 h 879230"/>
                  <a:gd name="connsiteX18" fmla="*/ 206896 w 659423"/>
                  <a:gd name="connsiteY18" fmla="*/ 444982 h 879230"/>
                  <a:gd name="connsiteX19" fmla="*/ 232798 w 659423"/>
                  <a:gd name="connsiteY19" fmla="*/ 470883 h 879230"/>
                  <a:gd name="connsiteX20" fmla="*/ 128260 w 659423"/>
                  <a:gd name="connsiteY20" fmla="*/ 575422 h 879230"/>
                  <a:gd name="connsiteX21" fmla="*/ 128260 w 659423"/>
                  <a:gd name="connsiteY21" fmla="*/ 373931 h 879230"/>
                  <a:gd name="connsiteX22" fmla="*/ 78675 w 659423"/>
                  <a:gd name="connsiteY22" fmla="*/ 324345 h 879230"/>
                  <a:gd name="connsiteX23" fmla="*/ 104577 w 659423"/>
                  <a:gd name="connsiteY23" fmla="*/ 298444 h 879230"/>
                  <a:gd name="connsiteX24" fmla="*/ 128260 w 659423"/>
                  <a:gd name="connsiteY24" fmla="*/ 322126 h 879230"/>
                  <a:gd name="connsiteX25" fmla="*/ 206896 w 659423"/>
                  <a:gd name="connsiteY25" fmla="*/ 243492 h 879230"/>
                  <a:gd name="connsiteX26" fmla="*/ 232798 w 659423"/>
                  <a:gd name="connsiteY26" fmla="*/ 269393 h 879230"/>
                  <a:gd name="connsiteX27" fmla="*/ 128260 w 659423"/>
                  <a:gd name="connsiteY27" fmla="*/ 373931 h 879230"/>
                  <a:gd name="connsiteX28" fmla="*/ 567875 w 659423"/>
                  <a:gd name="connsiteY28" fmla="*/ 769327 h 879230"/>
                  <a:gd name="connsiteX29" fmla="*/ 274798 w 659423"/>
                  <a:gd name="connsiteY29" fmla="*/ 769327 h 879230"/>
                  <a:gd name="connsiteX30" fmla="*/ 274798 w 659423"/>
                  <a:gd name="connsiteY30" fmla="*/ 732692 h 879230"/>
                  <a:gd name="connsiteX31" fmla="*/ 567875 w 659423"/>
                  <a:gd name="connsiteY31" fmla="*/ 732692 h 879230"/>
                  <a:gd name="connsiteX32" fmla="*/ 567875 w 659423"/>
                  <a:gd name="connsiteY32" fmla="*/ 769327 h 879230"/>
                  <a:gd name="connsiteX33" fmla="*/ 567875 w 659423"/>
                  <a:gd name="connsiteY33" fmla="*/ 696058 h 879230"/>
                  <a:gd name="connsiteX34" fmla="*/ 274798 w 659423"/>
                  <a:gd name="connsiteY34" fmla="*/ 696058 h 879230"/>
                  <a:gd name="connsiteX35" fmla="*/ 274798 w 659423"/>
                  <a:gd name="connsiteY35" fmla="*/ 659423 h 879230"/>
                  <a:gd name="connsiteX36" fmla="*/ 567875 w 659423"/>
                  <a:gd name="connsiteY36" fmla="*/ 659423 h 879230"/>
                  <a:gd name="connsiteX37" fmla="*/ 567875 w 659423"/>
                  <a:gd name="connsiteY37" fmla="*/ 696058 h 879230"/>
                  <a:gd name="connsiteX38" fmla="*/ 567875 w 659423"/>
                  <a:gd name="connsiteY38" fmla="*/ 567837 h 879230"/>
                  <a:gd name="connsiteX39" fmla="*/ 274798 w 659423"/>
                  <a:gd name="connsiteY39" fmla="*/ 567837 h 879230"/>
                  <a:gd name="connsiteX40" fmla="*/ 274798 w 659423"/>
                  <a:gd name="connsiteY40" fmla="*/ 531202 h 879230"/>
                  <a:gd name="connsiteX41" fmla="*/ 567875 w 659423"/>
                  <a:gd name="connsiteY41" fmla="*/ 531202 h 879230"/>
                  <a:gd name="connsiteX42" fmla="*/ 567875 w 659423"/>
                  <a:gd name="connsiteY42" fmla="*/ 567837 h 879230"/>
                  <a:gd name="connsiteX43" fmla="*/ 567875 w 659423"/>
                  <a:gd name="connsiteY43" fmla="*/ 494567 h 879230"/>
                  <a:gd name="connsiteX44" fmla="*/ 274798 w 659423"/>
                  <a:gd name="connsiteY44" fmla="*/ 494567 h 879230"/>
                  <a:gd name="connsiteX45" fmla="*/ 274798 w 659423"/>
                  <a:gd name="connsiteY45" fmla="*/ 457933 h 879230"/>
                  <a:gd name="connsiteX46" fmla="*/ 567875 w 659423"/>
                  <a:gd name="connsiteY46" fmla="*/ 457933 h 879230"/>
                  <a:gd name="connsiteX47" fmla="*/ 567875 w 659423"/>
                  <a:gd name="connsiteY47" fmla="*/ 494567 h 879230"/>
                  <a:gd name="connsiteX48" fmla="*/ 567875 w 659423"/>
                  <a:gd name="connsiteY48" fmla="*/ 366346 h 879230"/>
                  <a:gd name="connsiteX49" fmla="*/ 274798 w 659423"/>
                  <a:gd name="connsiteY49" fmla="*/ 366346 h 879230"/>
                  <a:gd name="connsiteX50" fmla="*/ 274798 w 659423"/>
                  <a:gd name="connsiteY50" fmla="*/ 329712 h 879230"/>
                  <a:gd name="connsiteX51" fmla="*/ 567875 w 659423"/>
                  <a:gd name="connsiteY51" fmla="*/ 329712 h 879230"/>
                  <a:gd name="connsiteX52" fmla="*/ 567875 w 659423"/>
                  <a:gd name="connsiteY52" fmla="*/ 366346 h 879230"/>
                  <a:gd name="connsiteX53" fmla="*/ 567875 w 659423"/>
                  <a:gd name="connsiteY53" fmla="*/ 293077 h 879230"/>
                  <a:gd name="connsiteX54" fmla="*/ 274798 w 659423"/>
                  <a:gd name="connsiteY54" fmla="*/ 293077 h 879230"/>
                  <a:gd name="connsiteX55" fmla="*/ 274798 w 659423"/>
                  <a:gd name="connsiteY55" fmla="*/ 256442 h 879230"/>
                  <a:gd name="connsiteX56" fmla="*/ 567875 w 659423"/>
                  <a:gd name="connsiteY56" fmla="*/ 256442 h 879230"/>
                  <a:gd name="connsiteX57" fmla="*/ 567875 w 659423"/>
                  <a:gd name="connsiteY57" fmla="*/ 293077 h 8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59423" h="879230">
                    <a:moveTo>
                      <a:pt x="457971" y="201490"/>
                    </a:moveTo>
                    <a:lnTo>
                      <a:pt x="457971" y="0"/>
                    </a:lnTo>
                    <a:lnTo>
                      <a:pt x="0" y="0"/>
                    </a:lnTo>
                    <a:lnTo>
                      <a:pt x="0" y="879231"/>
                    </a:lnTo>
                    <a:lnTo>
                      <a:pt x="659423" y="879231"/>
                    </a:lnTo>
                    <a:lnTo>
                      <a:pt x="659423" y="201490"/>
                    </a:lnTo>
                    <a:lnTo>
                      <a:pt x="457971" y="201490"/>
                    </a:lnTo>
                    <a:close/>
                    <a:moveTo>
                      <a:pt x="128260" y="776912"/>
                    </a:moveTo>
                    <a:lnTo>
                      <a:pt x="78675" y="727325"/>
                    </a:lnTo>
                    <a:lnTo>
                      <a:pt x="104577" y="701425"/>
                    </a:lnTo>
                    <a:lnTo>
                      <a:pt x="128260" y="725107"/>
                    </a:lnTo>
                    <a:lnTo>
                      <a:pt x="206896" y="646473"/>
                    </a:lnTo>
                    <a:lnTo>
                      <a:pt x="232798" y="672373"/>
                    </a:lnTo>
                    <a:lnTo>
                      <a:pt x="128260" y="776912"/>
                    </a:lnTo>
                    <a:close/>
                    <a:moveTo>
                      <a:pt x="128260" y="575422"/>
                    </a:moveTo>
                    <a:lnTo>
                      <a:pt x="78675" y="525835"/>
                    </a:lnTo>
                    <a:lnTo>
                      <a:pt x="104577" y="499934"/>
                    </a:lnTo>
                    <a:lnTo>
                      <a:pt x="128260" y="523617"/>
                    </a:lnTo>
                    <a:lnTo>
                      <a:pt x="206896" y="444982"/>
                    </a:lnTo>
                    <a:lnTo>
                      <a:pt x="232798" y="470883"/>
                    </a:lnTo>
                    <a:lnTo>
                      <a:pt x="128260" y="575422"/>
                    </a:lnTo>
                    <a:close/>
                    <a:moveTo>
                      <a:pt x="128260" y="373931"/>
                    </a:moveTo>
                    <a:lnTo>
                      <a:pt x="78675" y="324345"/>
                    </a:lnTo>
                    <a:lnTo>
                      <a:pt x="104577" y="298444"/>
                    </a:lnTo>
                    <a:lnTo>
                      <a:pt x="128260" y="322126"/>
                    </a:lnTo>
                    <a:lnTo>
                      <a:pt x="206896" y="243492"/>
                    </a:lnTo>
                    <a:lnTo>
                      <a:pt x="232798" y="269393"/>
                    </a:lnTo>
                    <a:lnTo>
                      <a:pt x="128260" y="373931"/>
                    </a:lnTo>
                    <a:close/>
                    <a:moveTo>
                      <a:pt x="567875" y="769327"/>
                    </a:moveTo>
                    <a:lnTo>
                      <a:pt x="274798" y="769327"/>
                    </a:lnTo>
                    <a:lnTo>
                      <a:pt x="274798" y="732692"/>
                    </a:lnTo>
                    <a:lnTo>
                      <a:pt x="567875" y="732692"/>
                    </a:lnTo>
                    <a:lnTo>
                      <a:pt x="567875" y="769327"/>
                    </a:lnTo>
                    <a:close/>
                    <a:moveTo>
                      <a:pt x="567875" y="696058"/>
                    </a:moveTo>
                    <a:lnTo>
                      <a:pt x="274798" y="696058"/>
                    </a:lnTo>
                    <a:lnTo>
                      <a:pt x="274798" y="659423"/>
                    </a:lnTo>
                    <a:lnTo>
                      <a:pt x="567875" y="659423"/>
                    </a:lnTo>
                    <a:lnTo>
                      <a:pt x="567875" y="696058"/>
                    </a:lnTo>
                    <a:close/>
                    <a:moveTo>
                      <a:pt x="567875" y="567837"/>
                    </a:moveTo>
                    <a:lnTo>
                      <a:pt x="274798" y="567837"/>
                    </a:lnTo>
                    <a:lnTo>
                      <a:pt x="274798" y="531202"/>
                    </a:lnTo>
                    <a:lnTo>
                      <a:pt x="567875" y="531202"/>
                    </a:lnTo>
                    <a:lnTo>
                      <a:pt x="567875" y="567837"/>
                    </a:lnTo>
                    <a:close/>
                    <a:moveTo>
                      <a:pt x="567875" y="494567"/>
                    </a:moveTo>
                    <a:lnTo>
                      <a:pt x="274798" y="494567"/>
                    </a:lnTo>
                    <a:lnTo>
                      <a:pt x="274798" y="457933"/>
                    </a:lnTo>
                    <a:lnTo>
                      <a:pt x="567875" y="457933"/>
                    </a:lnTo>
                    <a:lnTo>
                      <a:pt x="567875" y="494567"/>
                    </a:lnTo>
                    <a:close/>
                    <a:moveTo>
                      <a:pt x="567875" y="366346"/>
                    </a:moveTo>
                    <a:lnTo>
                      <a:pt x="274798" y="366346"/>
                    </a:lnTo>
                    <a:lnTo>
                      <a:pt x="274798" y="329712"/>
                    </a:lnTo>
                    <a:lnTo>
                      <a:pt x="567875" y="329712"/>
                    </a:lnTo>
                    <a:lnTo>
                      <a:pt x="567875" y="366346"/>
                    </a:lnTo>
                    <a:close/>
                    <a:moveTo>
                      <a:pt x="567875" y="293077"/>
                    </a:moveTo>
                    <a:lnTo>
                      <a:pt x="274798" y="293077"/>
                    </a:lnTo>
                    <a:lnTo>
                      <a:pt x="274798" y="256442"/>
                    </a:lnTo>
                    <a:lnTo>
                      <a:pt x="567875" y="256442"/>
                    </a:lnTo>
                    <a:lnTo>
                      <a:pt x="567875" y="293077"/>
                    </a:lnTo>
                    <a:close/>
                  </a:path>
                </a:pathLst>
              </a:custGeom>
              <a:solidFill>
                <a:schemeClr val="accent1"/>
              </a:solidFill>
              <a:ln w="1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7" name="Content Placeholder 16">
            <a:extLst>
              <a:ext uri="{FF2B5EF4-FFF2-40B4-BE49-F238E27FC236}">
                <a16:creationId xmlns:a16="http://schemas.microsoft.com/office/drawing/2014/main" id="{BF88C80C-ABBA-4CB2-826C-D93E2E88257B}"/>
              </a:ext>
            </a:extLst>
          </p:cNvPr>
          <p:cNvSpPr>
            <a:spLocks noGrp="1"/>
          </p:cNvSpPr>
          <p:nvPr>
            <p:ph sz="quarter" idx="17"/>
          </p:nvPr>
        </p:nvSpPr>
        <p:spPr>
          <a:xfrm>
            <a:off x="8485418" y="3688295"/>
            <a:ext cx="3418686" cy="4619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Ship New Features Faster</a:t>
            </a:r>
          </a:p>
        </p:txBody>
      </p:sp>
      <p:sp>
        <p:nvSpPr>
          <p:cNvPr id="18" name="Content Placeholder 17">
            <a:extLst>
              <a:ext uri="{FF2B5EF4-FFF2-40B4-BE49-F238E27FC236}">
                <a16:creationId xmlns:a16="http://schemas.microsoft.com/office/drawing/2014/main" id="{96F5F90A-90B1-4871-B08C-526470C1F865}"/>
              </a:ext>
            </a:extLst>
          </p:cNvPr>
          <p:cNvSpPr>
            <a:spLocks noGrp="1"/>
          </p:cNvSpPr>
          <p:nvPr>
            <p:ph sz="quarter" idx="18"/>
          </p:nvPr>
        </p:nvSpPr>
        <p:spPr>
          <a:xfrm>
            <a:off x="8486388" y="4703051"/>
            <a:ext cx="3361730" cy="974308"/>
          </a:xfrm>
        </p:spPr>
        <p:txBody>
          <a:body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Adjust to new realities and ship new features faster to meet the changing needs of users</a:t>
            </a:r>
          </a:p>
        </p:txBody>
      </p:sp>
    </p:spTree>
    <p:extLst>
      <p:ext uri="{BB962C8B-B14F-4D97-AF65-F5344CB8AC3E}">
        <p14:creationId xmlns:p14="http://schemas.microsoft.com/office/powerpoint/2010/main" val="114303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2272" y="3502886"/>
            <a:ext cx="3732201" cy="556978"/>
          </a:xfrm>
        </p:spPr>
        <p:txBody>
          <a:bodyPr/>
          <a:lstStyle/>
          <a:p>
            <a:pPr defTabSz="932742">
              <a:defRPr/>
            </a:pPr>
            <a:r>
              <a:rPr lang="en-US" sz="3600" spc="-50" dirty="0">
                <a:solidFill>
                  <a:schemeClr val="accent3"/>
                </a:solidFill>
                <a:latin typeface="Segoe UI Semibold"/>
              </a:rPr>
              <a:t>Optimize Costs</a:t>
            </a:r>
          </a:p>
        </p:txBody>
      </p:sp>
      <p:grpSp>
        <p:nvGrpSpPr>
          <p:cNvPr id="6" name="Group 5">
            <a:extLst>
              <a:ext uri="{FF2B5EF4-FFF2-40B4-BE49-F238E27FC236}">
                <a16:creationId xmlns:a16="http://schemas.microsoft.com/office/drawing/2014/main" id="{AC504AAB-85F1-4B2C-A519-9D691A142DE9}"/>
              </a:ext>
              <a:ext uri="{C183D7F6-B498-43B3-948B-1728B52AA6E4}">
                <adec:decorative xmlns:adec="http://schemas.microsoft.com/office/drawing/2017/decorative" val="1"/>
              </a:ext>
            </a:extLst>
          </p:cNvPr>
          <p:cNvGrpSpPr/>
          <p:nvPr/>
        </p:nvGrpSpPr>
        <p:grpSpPr>
          <a:xfrm>
            <a:off x="430366" y="2282825"/>
            <a:ext cx="953491" cy="953491"/>
            <a:chOff x="430366" y="2282825"/>
            <a:chExt cx="953491" cy="953491"/>
          </a:xfrm>
        </p:grpSpPr>
        <p:sp>
          <p:nvSpPr>
            <p:cNvPr id="27" name="Oval 26">
              <a:extLst>
                <a:ext uri="{FF2B5EF4-FFF2-40B4-BE49-F238E27FC236}">
                  <a16:creationId xmlns:a16="http://schemas.microsoft.com/office/drawing/2014/main" id="{2BA560A2-23EF-41AD-A4B7-67BF28EA34B6}"/>
                </a:ext>
                <a:ext uri="{C183D7F6-B498-43B3-948B-1728B52AA6E4}">
                  <adec:decorative xmlns:adec="http://schemas.microsoft.com/office/drawing/2017/decorative" val="1"/>
                </a:ext>
              </a:extLst>
            </p:cNvPr>
            <p:cNvSpPr/>
            <p:nvPr/>
          </p:nvSpPr>
          <p:spPr bwMode="auto">
            <a:xfrm>
              <a:off x="430366" y="2282825"/>
              <a:ext cx="953491" cy="953491"/>
            </a:xfrm>
            <a:prstGeom prst="ellipse">
              <a:avLst/>
            </a:prstGeom>
            <a:solidFill>
              <a:srgbClr val="FFFFFF">
                <a:lumMod val="95000"/>
              </a:srgb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2" name="Graphic 47" descr="scales, legal">
              <a:extLst>
                <a:ext uri="{FF2B5EF4-FFF2-40B4-BE49-F238E27FC236}">
                  <a16:creationId xmlns:a16="http://schemas.microsoft.com/office/drawing/2014/main" id="{ACA516B3-C90A-4A73-9BC0-248A9410659D}"/>
                </a:ext>
              </a:extLst>
            </p:cNvPr>
            <p:cNvGrpSpPr/>
            <p:nvPr/>
          </p:nvGrpSpPr>
          <p:grpSpPr>
            <a:xfrm>
              <a:off x="644227" y="2491992"/>
              <a:ext cx="525768" cy="535157"/>
              <a:chOff x="5308375" y="2612462"/>
              <a:chExt cx="387070" cy="393982"/>
            </a:xfrm>
          </p:grpSpPr>
          <p:sp>
            <p:nvSpPr>
              <p:cNvPr id="63" name="Freeform: Shape 62">
                <a:extLst>
                  <a:ext uri="{FF2B5EF4-FFF2-40B4-BE49-F238E27FC236}">
                    <a16:creationId xmlns:a16="http://schemas.microsoft.com/office/drawing/2014/main" id="{4518FD3D-DC51-4AC9-956A-F03982D2EA14}"/>
                  </a:ext>
                  <a:ext uri="{C183D7F6-B498-43B3-948B-1728B52AA6E4}">
                    <adec:decorative xmlns:adec="http://schemas.microsoft.com/office/drawing/2017/decorative" val="1"/>
                  </a:ext>
                </a:extLst>
              </p:cNvPr>
              <p:cNvSpPr/>
              <p:nvPr/>
            </p:nvSpPr>
            <p:spPr>
              <a:xfrm>
                <a:off x="5308375" y="2612462"/>
                <a:ext cx="387070" cy="393982"/>
              </a:xfrm>
              <a:custGeom>
                <a:avLst/>
                <a:gdLst>
                  <a:gd name="connsiteX0" fmla="*/ 176601 w 387070"/>
                  <a:gd name="connsiteY0" fmla="*/ 55641 h 393982"/>
                  <a:gd name="connsiteX1" fmla="*/ 176601 w 387070"/>
                  <a:gd name="connsiteY1" fmla="*/ 341797 h 393982"/>
                  <a:gd name="connsiteX2" fmla="*/ 64972 w 387070"/>
                  <a:gd name="connsiteY2" fmla="*/ 393982 h 393982"/>
                  <a:gd name="connsiteX3" fmla="*/ 321752 w 387070"/>
                  <a:gd name="connsiteY3" fmla="*/ 393982 h 393982"/>
                  <a:gd name="connsiteX4" fmla="*/ 210124 w 387070"/>
                  <a:gd name="connsiteY4" fmla="*/ 341797 h 393982"/>
                  <a:gd name="connsiteX5" fmla="*/ 210124 w 387070"/>
                  <a:gd name="connsiteY5" fmla="*/ 55641 h 393982"/>
                  <a:gd name="connsiteX6" fmla="*/ 387070 w 387070"/>
                  <a:gd name="connsiteY6" fmla="*/ 55641 h 393982"/>
                  <a:gd name="connsiteX7" fmla="*/ 387070 w 387070"/>
                  <a:gd name="connsiteY7" fmla="*/ 21427 h 393982"/>
                  <a:gd name="connsiteX8" fmla="*/ 210469 w 387070"/>
                  <a:gd name="connsiteY8" fmla="*/ 21427 h 393982"/>
                  <a:gd name="connsiteX9" fmla="*/ 210469 w 387070"/>
                  <a:gd name="connsiteY9" fmla="*/ 0 h 393982"/>
                  <a:gd name="connsiteX10" fmla="*/ 176601 w 387070"/>
                  <a:gd name="connsiteY10" fmla="*/ 0 h 393982"/>
                  <a:gd name="connsiteX11" fmla="*/ 176601 w 387070"/>
                  <a:gd name="connsiteY11" fmla="*/ 21427 h 393982"/>
                  <a:gd name="connsiteX12" fmla="*/ 0 w 387070"/>
                  <a:gd name="connsiteY12" fmla="*/ 21427 h 393982"/>
                  <a:gd name="connsiteX13" fmla="*/ 0 w 387070"/>
                  <a:gd name="connsiteY13" fmla="*/ 55296 h 393982"/>
                  <a:gd name="connsiteX14" fmla="*/ 248485 w 387070"/>
                  <a:gd name="connsiteY14" fmla="*/ 187314 h 393982"/>
                  <a:gd name="connsiteX15" fmla="*/ 311730 w 387070"/>
                  <a:gd name="connsiteY15" fmla="*/ 239154 h 393982"/>
                  <a:gd name="connsiteX16" fmla="*/ 374974 w 387070"/>
                  <a:gd name="connsiteY16" fmla="*/ 187660 h 393982"/>
                  <a:gd name="connsiteX17" fmla="*/ 374974 w 387070"/>
                  <a:gd name="connsiteY17" fmla="*/ 187660 h 393982"/>
                  <a:gd name="connsiteX18" fmla="*/ 248485 w 387070"/>
                  <a:gd name="connsiteY18" fmla="*/ 187660 h 393982"/>
                  <a:gd name="connsiteX19" fmla="*/ 124415 w 387070"/>
                  <a:gd name="connsiteY19" fmla="*/ 187314 h 393982"/>
                  <a:gd name="connsiteX20" fmla="*/ 33869 w 387070"/>
                  <a:gd name="connsiteY20" fmla="*/ 187314 h 393982"/>
                  <a:gd name="connsiteX21" fmla="*/ 15552 w 387070"/>
                  <a:gd name="connsiteY21" fmla="*/ 187314 h 393982"/>
                  <a:gd name="connsiteX22" fmla="*/ 78796 w 387070"/>
                  <a:gd name="connsiteY22" fmla="*/ 239154 h 393982"/>
                  <a:gd name="connsiteX23" fmla="*/ 142041 w 387070"/>
                  <a:gd name="connsiteY23" fmla="*/ 187660 h 393982"/>
                  <a:gd name="connsiteX24" fmla="*/ 142041 w 387070"/>
                  <a:gd name="connsiteY24" fmla="*/ 187660 h 393982"/>
                  <a:gd name="connsiteX25" fmla="*/ 124415 w 387070"/>
                  <a:gd name="connsiteY25" fmla="*/ 187660 h 39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7070" h="393982">
                    <a:moveTo>
                      <a:pt x="176601" y="55641"/>
                    </a:moveTo>
                    <a:lnTo>
                      <a:pt x="176601" y="341797"/>
                    </a:lnTo>
                    <a:cubicBezTo>
                      <a:pt x="135820" y="345598"/>
                      <a:pt x="96422" y="362878"/>
                      <a:pt x="64972" y="393982"/>
                    </a:cubicBezTo>
                    <a:lnTo>
                      <a:pt x="321752" y="393982"/>
                    </a:lnTo>
                    <a:cubicBezTo>
                      <a:pt x="290648" y="362878"/>
                      <a:pt x="250904" y="345598"/>
                      <a:pt x="210124" y="341797"/>
                    </a:cubicBezTo>
                    <a:lnTo>
                      <a:pt x="210124" y="55641"/>
                    </a:lnTo>
                    <a:lnTo>
                      <a:pt x="387070" y="55641"/>
                    </a:lnTo>
                    <a:lnTo>
                      <a:pt x="387070" y="21427"/>
                    </a:lnTo>
                    <a:lnTo>
                      <a:pt x="210469" y="21427"/>
                    </a:lnTo>
                    <a:lnTo>
                      <a:pt x="210469" y="0"/>
                    </a:lnTo>
                    <a:lnTo>
                      <a:pt x="176601" y="0"/>
                    </a:lnTo>
                    <a:lnTo>
                      <a:pt x="176601" y="21427"/>
                    </a:lnTo>
                    <a:lnTo>
                      <a:pt x="0" y="21427"/>
                    </a:lnTo>
                    <a:lnTo>
                      <a:pt x="0" y="55296"/>
                    </a:lnTo>
                    <a:moveTo>
                      <a:pt x="248485" y="187314"/>
                    </a:moveTo>
                    <a:cubicBezTo>
                      <a:pt x="254360" y="216690"/>
                      <a:pt x="280626" y="239154"/>
                      <a:pt x="311730" y="239154"/>
                    </a:cubicBezTo>
                    <a:cubicBezTo>
                      <a:pt x="342833" y="239154"/>
                      <a:pt x="369099" y="217036"/>
                      <a:pt x="374974" y="187660"/>
                    </a:cubicBezTo>
                    <a:lnTo>
                      <a:pt x="374974" y="187660"/>
                    </a:lnTo>
                    <a:lnTo>
                      <a:pt x="248485" y="187660"/>
                    </a:lnTo>
                    <a:close/>
                    <a:moveTo>
                      <a:pt x="124415" y="187314"/>
                    </a:moveTo>
                    <a:cubicBezTo>
                      <a:pt x="124415" y="187314"/>
                      <a:pt x="124415" y="187314"/>
                      <a:pt x="33869" y="187314"/>
                    </a:cubicBezTo>
                    <a:lnTo>
                      <a:pt x="15552" y="187314"/>
                    </a:lnTo>
                    <a:cubicBezTo>
                      <a:pt x="21427" y="216690"/>
                      <a:pt x="47693" y="239154"/>
                      <a:pt x="78796" y="239154"/>
                    </a:cubicBezTo>
                    <a:cubicBezTo>
                      <a:pt x="109900" y="239154"/>
                      <a:pt x="136166" y="217036"/>
                      <a:pt x="142041" y="187660"/>
                    </a:cubicBezTo>
                    <a:lnTo>
                      <a:pt x="142041" y="187660"/>
                    </a:lnTo>
                    <a:lnTo>
                      <a:pt x="124415" y="187660"/>
                    </a:lnTo>
                    <a:close/>
                  </a:path>
                </a:pathLst>
              </a:custGeom>
              <a:solidFill>
                <a:srgbClr val="0078D4"/>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A745F15-8D49-4EB6-B0B7-F5EE99D88B81}"/>
                  </a:ext>
                  <a:ext uri="{C183D7F6-B498-43B3-948B-1728B52AA6E4}">
                    <adec:decorative xmlns:adec="http://schemas.microsoft.com/office/drawing/2017/decorative" val="1"/>
                  </a:ext>
                </a:extLst>
              </p:cNvPr>
              <p:cNvSpPr/>
              <p:nvPr/>
            </p:nvSpPr>
            <p:spPr>
              <a:xfrm>
                <a:off x="5341898" y="2668103"/>
                <a:ext cx="322097" cy="131672"/>
              </a:xfrm>
              <a:custGeom>
                <a:avLst/>
                <a:gdLst>
                  <a:gd name="connsiteX0" fmla="*/ 322098 w 322097"/>
                  <a:gd name="connsiteY0" fmla="*/ 131673 h 131672"/>
                  <a:gd name="connsiteX1" fmla="*/ 231551 w 322097"/>
                  <a:gd name="connsiteY1" fmla="*/ 131673 h 131672"/>
                  <a:gd name="connsiteX2" fmla="*/ 268875 w 322097"/>
                  <a:gd name="connsiteY2" fmla="*/ 0 h 131672"/>
                  <a:gd name="connsiteX3" fmla="*/ 285119 w 322097"/>
                  <a:gd name="connsiteY3" fmla="*/ 0 h 131672"/>
                  <a:gd name="connsiteX4" fmla="*/ 322098 w 322097"/>
                  <a:gd name="connsiteY4" fmla="*/ 131673 h 131672"/>
                  <a:gd name="connsiteX5" fmla="*/ 53222 w 322097"/>
                  <a:gd name="connsiteY5" fmla="*/ 0 h 131672"/>
                  <a:gd name="connsiteX6" fmla="*/ 36979 w 322097"/>
                  <a:gd name="connsiteY6" fmla="*/ 0 h 131672"/>
                  <a:gd name="connsiteX7" fmla="*/ 0 w 322097"/>
                  <a:gd name="connsiteY7" fmla="*/ 131673 h 131672"/>
                  <a:gd name="connsiteX8" fmla="*/ 90547 w 322097"/>
                  <a:gd name="connsiteY8" fmla="*/ 131673 h 131672"/>
                  <a:gd name="connsiteX9" fmla="*/ 53222 w 322097"/>
                  <a:gd name="connsiteY9" fmla="*/ 0 h 13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97" h="131672">
                    <a:moveTo>
                      <a:pt x="322098" y="131673"/>
                    </a:moveTo>
                    <a:cubicBezTo>
                      <a:pt x="322098" y="131673"/>
                      <a:pt x="322098" y="131673"/>
                      <a:pt x="231551" y="131673"/>
                    </a:cubicBezTo>
                    <a:cubicBezTo>
                      <a:pt x="231551" y="131673"/>
                      <a:pt x="231551" y="131673"/>
                      <a:pt x="268875" y="0"/>
                    </a:cubicBezTo>
                    <a:lnTo>
                      <a:pt x="285119" y="0"/>
                    </a:lnTo>
                    <a:cubicBezTo>
                      <a:pt x="297214" y="43545"/>
                      <a:pt x="322098" y="131673"/>
                      <a:pt x="322098" y="131673"/>
                    </a:cubicBezTo>
                    <a:close/>
                    <a:moveTo>
                      <a:pt x="53222" y="0"/>
                    </a:moveTo>
                    <a:lnTo>
                      <a:pt x="36979" y="0"/>
                    </a:lnTo>
                    <a:cubicBezTo>
                      <a:pt x="0" y="131673"/>
                      <a:pt x="0" y="131673"/>
                      <a:pt x="0" y="131673"/>
                    </a:cubicBezTo>
                    <a:cubicBezTo>
                      <a:pt x="90547" y="131673"/>
                      <a:pt x="90547" y="131673"/>
                      <a:pt x="90547" y="131673"/>
                    </a:cubicBezTo>
                    <a:cubicBezTo>
                      <a:pt x="90547" y="131673"/>
                      <a:pt x="65664" y="43545"/>
                      <a:pt x="53222" y="0"/>
                    </a:cubicBezTo>
                    <a:close/>
                  </a:path>
                </a:pathLst>
              </a:custGeom>
              <a:solidFill>
                <a:schemeClr val="bg1"/>
              </a:solidFill>
              <a:ln w="34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pic>
        <p:nvPicPr>
          <p:cNvPr id="40" name="Picture 39" descr="A man writing on the white board with a marker.">
            <a:extLst>
              <a:ext uri="{FF2B5EF4-FFF2-40B4-BE49-F238E27FC236}">
                <a16:creationId xmlns:a16="http://schemas.microsoft.com/office/drawing/2014/main" id="{900D31FD-4C97-4196-94CE-90230F55996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2091" r="12846"/>
          <a:stretch/>
        </p:blipFill>
        <p:spPr>
          <a:xfrm>
            <a:off x="5499100" y="0"/>
            <a:ext cx="66929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sp>
        <p:nvSpPr>
          <p:cNvPr id="4" name="Content Placeholder 3">
            <a:extLst>
              <a:ext uri="{FF2B5EF4-FFF2-40B4-BE49-F238E27FC236}">
                <a16:creationId xmlns:a16="http://schemas.microsoft.com/office/drawing/2014/main" id="{7871FC88-9D57-4841-8836-9916C45834C7}"/>
              </a:ext>
            </a:extLst>
          </p:cNvPr>
          <p:cNvSpPr>
            <a:spLocks noGrp="1"/>
          </p:cNvSpPr>
          <p:nvPr>
            <p:ph sz="quarter" idx="11"/>
          </p:nvPr>
        </p:nvSpPr>
        <p:spPr>
          <a:xfrm>
            <a:off x="435129" y="6384816"/>
            <a:ext cx="1082533" cy="164484"/>
          </a:xfrm>
        </p:spPr>
        <p:txBody>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dirty="0">
                <a:ln>
                  <a:noFill/>
                </a:ln>
                <a:solidFill>
                  <a:prstClr val="white"/>
                </a:solidFill>
                <a:effectLst/>
                <a:uLnTx/>
                <a:uFillTx/>
                <a:latin typeface="Segoe UI"/>
                <a:ea typeface="+mn-ea"/>
                <a:cs typeface="+mn-cs"/>
              </a:rPr>
              <a:t>© Microsoft Corporation</a:t>
            </a:r>
            <a:endParaRPr kumimoji="0" lang="en-US" sz="784"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 Placeholder 7">
            <a:extLst>
              <a:ext uri="{FF2B5EF4-FFF2-40B4-BE49-F238E27FC236}">
                <a16:creationId xmlns:a16="http://schemas.microsoft.com/office/drawing/2014/main" id="{DECE8185-9657-4389-8028-6AE4400D24F7}"/>
              </a:ext>
            </a:extLst>
          </p:cNvPr>
          <p:cNvSpPr>
            <a:spLocks noGrp="1"/>
          </p:cNvSpPr>
          <p:nvPr>
            <p:ph type="body" sz="quarter" idx="14"/>
          </p:nvPr>
        </p:nvSpPr>
        <p:spPr>
          <a:xfrm>
            <a:off x="11203230" y="6384816"/>
            <a:ext cx="988770" cy="338137"/>
          </a:xfrm>
        </p:spPr>
        <p:txBody>
          <a:bodyPr/>
          <a:lstStyle/>
          <a:p>
            <a:pPr marL="0" lvl="0" indent="0" algn="ctr" defTabSz="913400" fontAlgn="base">
              <a:spcBef>
                <a:spcPct val="0"/>
              </a:spcBef>
              <a:spcAft>
                <a:spcPct val="0"/>
              </a:spcAft>
              <a:buNone/>
              <a:defRPr/>
            </a:pPr>
            <a:r>
              <a:rPr lang="en-US" sz="670" dirty="0">
                <a:solidFill>
                  <a:prstClr val="white"/>
                </a:solidFill>
                <a:ea typeface="Segoe UI" pitchFamily="34" charset="0"/>
                <a:cs typeface="Segoe UI" pitchFamily="34" charset="0"/>
              </a:rPr>
              <a:t>Azure</a:t>
            </a:r>
          </a:p>
        </p:txBody>
      </p:sp>
    </p:spTree>
    <p:extLst>
      <p:ext uri="{BB962C8B-B14F-4D97-AF65-F5344CB8AC3E}">
        <p14:creationId xmlns:p14="http://schemas.microsoft.com/office/powerpoint/2010/main" val="368203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10.xml><?xml version="1.0" encoding="utf-8"?>
<a:theme xmlns:a="http://schemas.openxmlformats.org/drawingml/2006/main" name="1_Master 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3.xml><?xml version="1.0" encoding="utf-8"?>
<a:theme xmlns:a="http://schemas.openxmlformats.org/drawingml/2006/main" name="2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4.xml><?xml version="1.0" encoding="utf-8"?>
<a:theme xmlns:a="http://schemas.openxmlformats.org/drawingml/2006/main" name="2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5.xml><?xml version="1.0" encoding="utf-8"?>
<a:theme xmlns:a="http://schemas.openxmlformats.org/drawingml/2006/main" name="Master 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Microsoft Ignite 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20721">
                  <a:schemeClr val="bg1"/>
                </a:gs>
                <a:gs pos="42000">
                  <a:schemeClr val="bg1"/>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0">
                  <a:schemeClr val="tx1"/>
                </a:gs>
                <a:gs pos="100000">
                  <a:schemeClr val="tx1"/>
                </a:gs>
              </a:gsLst>
              <a:lin ang="5400000" scaled="1"/>
            </a:gradFill>
          </a:defRPr>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C16248C3-710E-4747-8BD7-4DC15257255A}"/>
    </a:ext>
  </a:extLst>
</a:theme>
</file>

<file path=ppt/theme/theme8.xml><?xml version="1.0" encoding="utf-8"?>
<a:theme xmlns:a="http://schemas.openxmlformats.org/drawingml/2006/main" name="3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9.xml><?xml version="1.0" encoding="utf-8"?>
<a:theme xmlns:a="http://schemas.openxmlformats.org/drawingml/2006/main" name="4_White Template">
  <a:themeElements>
    <a:clrScheme name="Custom 4">
      <a:dk1>
        <a:srgbClr val="000000"/>
      </a:dk1>
      <a:lt1>
        <a:srgbClr val="FFFFFF"/>
      </a:lt1>
      <a:dk2>
        <a:srgbClr val="274B47"/>
      </a:dk2>
      <a:lt2>
        <a:srgbClr val="E6E6E6"/>
      </a:lt2>
      <a:accent1>
        <a:srgbClr val="008575"/>
      </a:accent1>
      <a:accent2>
        <a:srgbClr val="274B47"/>
      </a:accent2>
      <a:accent3>
        <a:srgbClr val="30E5D0"/>
      </a:accent3>
      <a:accent4>
        <a:srgbClr val="0078D3"/>
      </a:accent4>
      <a:accent5>
        <a:srgbClr val="243A5E"/>
      </a:accent5>
      <a:accent6>
        <a:srgbClr val="737373"/>
      </a:accent6>
      <a:hlink>
        <a:srgbClr val="008575"/>
      </a:hlink>
      <a:folHlink>
        <a:srgbClr val="274B4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2" id="{D65591D4-CAE5-4E0F-A6F6-50BD542DFBC3}" vid="{02669320-C7A7-432D-974E-67D5E3766E7A}"/>
    </a:ext>
  </a:extLst>
</a:theme>
</file>

<file path=ppt/theme/themeOverride1.xml><?xml version="1.0" encoding="utf-8"?>
<a:themeOverride xmlns:a="http://schemas.openxmlformats.org/drawingml/2006/main">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themeOverride>
</file>

<file path=ppt/theme/themeOverride2.xml><?xml version="1.0" encoding="utf-8"?>
<a:themeOverride xmlns:a="http://schemas.openxmlformats.org/drawingml/2006/main">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6239b1-84a2-436e-b281-9f1510ef4358" xsi:nil="true"/>
    <_ip_UnifiedCompliancePolicyUIAction xmlns="http://schemas.microsoft.com/sharepoint/v3" xsi:nil="true"/>
    <MediaServiceTranscript xmlns="3a6239b1-84a2-436e-b281-9f1510ef4358" xsi:nil="true"/>
    <_ip_UnifiedCompliancePolicyProperties xmlns="http://schemas.microsoft.com/sharepoint/v3" xsi:nil="true"/>
    <lcf76f155ced4ddcb4097134ff3c332f xmlns="3a6239b1-84a2-436e-b281-9f1510ef4358">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3B9ECD-CFF8-4A4B-9BDD-3FC6139D9835}">
  <ds:schemaRefs>
    <ds:schemaRef ds:uri="http://purl.org/dc/elements/1.1/"/>
    <ds:schemaRef ds:uri="3a6239b1-84a2-436e-b281-9f1510ef4358"/>
    <ds:schemaRef ds:uri="ef4e99f7-fe95-4544-b30a-d4a0962d5b53"/>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 ds:uri="http://schemas.microsoft.com/sharepoint/v3"/>
    <ds:schemaRef ds:uri="http://www.w3.org/XML/1998/namespace"/>
    <ds:schemaRef ds:uri="230e9df3-be65-4c73-a93b-d1236ebd677e"/>
  </ds:schemaRefs>
</ds:datastoreItem>
</file>

<file path=customXml/itemProps2.xml><?xml version="1.0" encoding="utf-8"?>
<ds:datastoreItem xmlns:ds="http://schemas.openxmlformats.org/officeDocument/2006/customXml" ds:itemID="{8E727FBB-1204-4636-8CDE-875302FF43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D1726F-8914-4A0F-84EE-9FCBC652455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1613</TotalTime>
  <Words>13520</Words>
  <Application>Microsoft Office PowerPoint</Application>
  <PresentationFormat>Widescreen</PresentationFormat>
  <Paragraphs>1087</Paragraphs>
  <Slides>61</Slides>
  <Notes>56</Notes>
  <HiddenSlides>19</HiddenSlides>
  <MMClips>2</MMClips>
  <ScaleCrop>false</ScaleCrop>
  <HeadingPairs>
    <vt:vector size="8" baseType="variant">
      <vt:variant>
        <vt:lpstr>Fonts Used</vt:lpstr>
      </vt:variant>
      <vt:variant>
        <vt:i4>15</vt:i4>
      </vt:variant>
      <vt:variant>
        <vt:lpstr>Theme</vt:lpstr>
      </vt:variant>
      <vt:variant>
        <vt:i4>11</vt:i4>
      </vt:variant>
      <vt:variant>
        <vt:lpstr>Embedded OLE Servers</vt:lpstr>
      </vt:variant>
      <vt:variant>
        <vt:i4>1</vt:i4>
      </vt:variant>
      <vt:variant>
        <vt:lpstr>Slide Titles</vt:lpstr>
      </vt:variant>
      <vt:variant>
        <vt:i4>61</vt:i4>
      </vt:variant>
    </vt:vector>
  </HeadingPairs>
  <TitlesOfParts>
    <vt:vector size="88" baseType="lpstr">
      <vt:lpstr>Arial</vt:lpstr>
      <vt:lpstr>Calibri</vt:lpstr>
      <vt:lpstr>Calibri Light</vt:lpstr>
      <vt:lpstr>Consolas</vt:lpstr>
      <vt:lpstr>Helvetica Neue</vt:lpstr>
      <vt:lpstr>Open Sans</vt:lpstr>
      <vt:lpstr>Segoe UI</vt:lpstr>
      <vt:lpstr>Segoe UI </vt:lpstr>
      <vt:lpstr>Segoe UI Light</vt:lpstr>
      <vt:lpstr>Segoe UI Semibold</vt:lpstr>
      <vt:lpstr>Segoe UI Semilight</vt:lpstr>
      <vt:lpstr>SegoeUI</vt:lpstr>
      <vt:lpstr>Symbol</vt:lpstr>
      <vt:lpstr>Times New Roman</vt:lpstr>
      <vt:lpstr>Wingdings</vt:lpstr>
      <vt:lpstr>1_White Template</vt:lpstr>
      <vt:lpstr>White Template</vt:lpstr>
      <vt:lpstr>2_FY18 Enterprise</vt:lpstr>
      <vt:lpstr>2_White Template</vt:lpstr>
      <vt:lpstr>Master Azure Design Template</vt:lpstr>
      <vt:lpstr>Dotnet_Template_Light</vt:lpstr>
      <vt:lpstr>Microsoft Ignite Black Template</vt:lpstr>
      <vt:lpstr>3_White Template</vt:lpstr>
      <vt:lpstr>4_White Template</vt:lpstr>
      <vt:lpstr>1_Master Azure Design Template</vt:lpstr>
      <vt:lpstr>2_Office Theme</vt:lpstr>
      <vt:lpstr>think-cell Slide</vt:lpstr>
      <vt:lpstr>Microsoft Azure Immersion Workshop: .NET App Modernization </vt:lpstr>
      <vt:lpstr>Agenda</vt:lpstr>
      <vt:lpstr>Digital transformation</vt:lpstr>
      <vt:lpstr>What is driving cloud adoption?</vt:lpstr>
      <vt:lpstr>Why modernize with Azure?</vt:lpstr>
      <vt:lpstr>ASP.NET modernization patterns</vt:lpstr>
      <vt:lpstr>Azure is the home in the cloud for your .NET applications</vt:lpstr>
      <vt:lpstr>With App Service and Azure SQL you can</vt:lpstr>
      <vt:lpstr>Optimize Costs</vt:lpstr>
      <vt:lpstr>Today’s imperative: balance near term savings with future growth</vt:lpstr>
      <vt:lpstr>Businesses must balance near-term savings with future growth</vt:lpstr>
      <vt:lpstr>How Azure can help (1 of 3)</vt:lpstr>
      <vt:lpstr>What can you expect?</vt:lpstr>
      <vt:lpstr>Improving App Service Price to Performance: Premium v3 with Windows Container GA</vt:lpstr>
      <vt:lpstr>Premera Blue Cross migrates to the cloud to deliver premium customer service, reduce costs</vt:lpstr>
      <vt:lpstr>Operate Confidently</vt:lpstr>
      <vt:lpstr>The ability to scale web applications is critical</vt:lpstr>
      <vt:lpstr>IT leaders must be prepared for spikes in traffic</vt:lpstr>
      <vt:lpstr>How Azure can help (2 of 3)</vt:lpstr>
      <vt:lpstr>Retail leader Komplett focuses on customer satisfaction with full landscape migration</vt:lpstr>
      <vt:lpstr>Ship New Features Faster</vt:lpstr>
      <vt:lpstr>Digital demand for information, goods, and services has never been higher</vt:lpstr>
      <vt:lpstr>How Azure can help (3 of 3)</vt:lpstr>
      <vt:lpstr>The Academy powers the Oscars with App Service and Azure SQL</vt:lpstr>
      <vt:lpstr>Unlock innovation with .NET Core</vt:lpstr>
      <vt:lpstr>.NET 5 brings together all our innovation</vt:lpstr>
      <vt:lpstr>.NET ecosystem is seeing tremendous momentum</vt:lpstr>
      <vt:lpstr>Users are adopting .NET 5 for better performance</vt:lpstr>
      <vt:lpstr>Why .NET 5?</vt:lpstr>
      <vt:lpstr>Why .NET 5 for web apps &amp; services?</vt:lpstr>
      <vt:lpstr>.NET 5 &amp; latest .NET 6 Previews on App Service</vt:lpstr>
      <vt:lpstr>.NET Upgrade Assistant</vt:lpstr>
      <vt:lpstr>Startup uses .NET, Visual Studio and Azure to provide easy-to-use platform for end-of-life planning</vt:lpstr>
      <vt:lpstr>Get started with modernization support from Azure</vt:lpstr>
      <vt:lpstr>Assess applications, databases and .NET code yourself with free and easy to use migration assistants</vt:lpstr>
      <vt:lpstr>Azure Migration and Modernization Program</vt:lpstr>
      <vt:lpstr>Get started today</vt:lpstr>
      <vt:lpstr>Azure services recommendations for .NET apps</vt:lpstr>
      <vt:lpstr>Allscripts extends core platform to help health systems stay connected with patients during COVID-19</vt:lpstr>
      <vt:lpstr>Azure lets Stackify easily empower fellow developers</vt:lpstr>
      <vt:lpstr>Chipotle builds new website with .NET, VS Code and Azure</vt:lpstr>
      <vt:lpstr>Episerver migrates Digital Experience Platform to Azure</vt:lpstr>
      <vt:lpstr>East West Bank builds a modern platform on Azure to win new mobile customers</vt:lpstr>
      <vt:lpstr>Additional flexibility with Windows Container</vt:lpstr>
      <vt:lpstr>What is a container?</vt:lpstr>
      <vt:lpstr>Traditional virtualized environment</vt:lpstr>
      <vt:lpstr>Advantages of a containerized environment</vt:lpstr>
      <vt:lpstr>The benefits of using containers</vt:lpstr>
      <vt:lpstr>Containerized applications</vt:lpstr>
      <vt:lpstr>Azure Kubernetes Service (AKS) support for Windows Server Containers</vt:lpstr>
      <vt:lpstr>Azure Migrate: App Containerization Tool </vt:lpstr>
      <vt:lpstr>Windows Admin Center Container Tool</vt:lpstr>
      <vt:lpstr>An end-to-end web hosting platform frees up your teams to focus on what matters</vt:lpstr>
      <vt:lpstr>Optimize spend with built in intelligence that can sense and surface opportunities to save</vt:lpstr>
      <vt:lpstr>Reduce investments in custom code and third-party plug-ins with a fully managed and extensible platform</vt:lpstr>
      <vt:lpstr>Ensure the underlying infrastructure can scale resources to meet application demand</vt:lpstr>
      <vt:lpstr>Get up to speed quickly on a platform tailored for .NET</vt:lpstr>
      <vt:lpstr>Secure your application and improve performance</vt:lpstr>
      <vt:lpstr>Unparalleled developer productivity means you can ship new features faster and maximize value per dev cycle </vt:lpstr>
      <vt:lpstr>Add new modalities and connect your app to the data and systems it needs to serve users</vt:lpstr>
      <vt:lpstr>Innovate with confidence on a secure and trusted cloud platform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Modernize .NET Apps</dc:title>
  <dc:creator>JT Rose</dc:creator>
  <cp:lastModifiedBy>Kulcsar Gabor</cp:lastModifiedBy>
  <cp:revision>264</cp:revision>
  <dcterms:created xsi:type="dcterms:W3CDTF">2020-05-28T17:01:32Z</dcterms:created>
  <dcterms:modified xsi:type="dcterms:W3CDTF">2022-03-28T17:04:23Z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MediaServiceImageTags">
    <vt:lpwstr/>
  </property>
</Properties>
</file>